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68" r:id="rId5"/>
    <p:sldId id="269" r:id="rId6"/>
    <p:sldId id="267" r:id="rId7"/>
    <p:sldId id="258" r:id="rId8"/>
    <p:sldId id="263" r:id="rId9"/>
    <p:sldId id="259" r:id="rId10"/>
    <p:sldId id="270" r:id="rId11"/>
    <p:sldId id="271" r:id="rId12"/>
    <p:sldId id="260" r:id="rId13"/>
    <p:sldId id="264" r:id="rId14"/>
    <p:sldId id="265" r:id="rId15"/>
    <p:sldId id="272" r:id="rId16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A7940AB-94B5-4110-B124-00A6B6E50BE9}">
          <p14:sldIdLst>
            <p14:sldId id="256"/>
            <p14:sldId id="257"/>
            <p14:sldId id="268"/>
            <p14:sldId id="269"/>
            <p14:sldId id="267"/>
            <p14:sldId id="258"/>
          </p14:sldIdLst>
        </p14:section>
        <p14:section name="Раздел без заголовка" id="{94DE134D-4AA0-4223-AF92-E5141D007188}">
          <p14:sldIdLst>
            <p14:sldId id="263"/>
            <p14:sldId id="259"/>
            <p14:sldId id="270"/>
            <p14:sldId id="271"/>
          </p14:sldIdLst>
        </p14:section>
        <p14:section name="Раздел без заголовка" id="{32935FBD-A251-462F-A266-FF26FC22059A}">
          <p14:sldIdLst>
            <p14:sldId id="260"/>
            <p14:sldId id="264"/>
            <p14:sldId id="265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Жишкевич Елена Георгиевна" initials="ЖЕГ" lastIdx="0" clrIdx="0">
    <p:extLst>
      <p:ext uri="{19B8F6BF-5375-455C-9EA6-DF929625EA0E}">
        <p15:presenceInfo xmlns:p15="http://schemas.microsoft.com/office/powerpoint/2012/main" userId="S-1-5-21-901292189-1124696768-471799982-109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0C6"/>
    <a:srgbClr val="F1F5FA"/>
    <a:srgbClr val="E0F3DD"/>
    <a:srgbClr val="CED9CB"/>
    <a:srgbClr val="ABDEA2"/>
    <a:srgbClr val="BFE6B8"/>
    <a:srgbClr val="2D3818"/>
    <a:srgbClr val="262F13"/>
    <a:srgbClr val="404F21"/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16444169783646"/>
          <c:y val="4.396013611656318E-2"/>
          <c:w val="0.929638933600761"/>
          <c:h val="0.811674301193027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0000"/>
                    <a:satMod val="160000"/>
                  </a:schemeClr>
                </a:gs>
                <a:gs pos="46000">
                  <a:schemeClr val="accent1">
                    <a:tint val="86000"/>
                    <a:satMod val="160000"/>
                  </a:schemeClr>
                </a:gs>
                <a:gs pos="100000">
                  <a:schemeClr val="accent1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dLbls>
            <c:dLbl>
              <c:idx val="0"/>
              <c:layout>
                <c:manualLayout>
                  <c:x val="8.3238021373527038E-3"/>
                  <c:y val="0.167232269159108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r>
                      <a:rPr lang="en-US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6 022 628,97</a:t>
                    </a:r>
                    <a:endParaRPr lang="en-US" sz="200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94477712851092"/>
                      <c:h val="0.116975276571646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088-49C6-A4DC-D7E4457FC919}"/>
                </c:ext>
              </c:extLst>
            </c:dLbl>
            <c:dLbl>
              <c:idx val="1"/>
              <c:layout>
                <c:manualLayout>
                  <c:x val="1.9433148817832317E-2"/>
                  <c:y val="0.21058372629378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r>
                      <a:rPr lang="en-US" dirty="0"/>
                      <a:t>6 801 963,75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38280085684908"/>
                      <c:h val="0.11441292454402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088-49C6-A4DC-D7E4457FC919}"/>
                </c:ext>
              </c:extLst>
            </c:dLbl>
            <c:dLbl>
              <c:idx val="2"/>
              <c:layout>
                <c:manualLayout>
                  <c:x val="3.9196474333715557E-3"/>
                  <c:y val="0.17679558011049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88-49C6-A4DC-D7E4457FC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6022628.9699999997</c:v>
                </c:pt>
                <c:pt idx="1">
                  <c:v>6801963.75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88-49C6-A4DC-D7E4457FC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0815679"/>
        <c:axId val="1711875087"/>
        <c:axId val="1712557727"/>
      </c:bar3DChart>
      <c:catAx>
        <c:axId val="1880815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711875087"/>
        <c:crosses val="autoZero"/>
        <c:auto val="1"/>
        <c:lblAlgn val="ctr"/>
        <c:lblOffset val="100"/>
        <c:noMultiLvlLbl val="0"/>
      </c:catAx>
      <c:valAx>
        <c:axId val="17118750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880815679"/>
        <c:crosses val="autoZero"/>
        <c:crossBetween val="between"/>
      </c:valAx>
      <c:serAx>
        <c:axId val="1712557727"/>
        <c:scaling>
          <c:orientation val="minMax"/>
        </c:scaling>
        <c:delete val="1"/>
        <c:axPos val="b"/>
        <c:majorTickMark val="none"/>
        <c:minorTickMark val="none"/>
        <c:tickLblPos val="nextTo"/>
        <c:crossAx val="1711875087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43570043143352"/>
          <c:y val="7.6881632493508933E-2"/>
          <c:w val="0.35892745073536114"/>
          <c:h val="0.7843791304688632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88900">
                <a:schemeClr val="accent1">
                  <a:alpha val="91000"/>
                </a:schemeClr>
              </a:glow>
            </a:effectLst>
            <a:scene3d>
              <a:camera prst="orthographicFront"/>
              <a:lightRig rig="flat" dir="t">
                <a:rot lat="0" lon="0" rev="6000000"/>
              </a:lightRig>
            </a:scene3d>
            <a:sp3d prstMaterial="dkEdge">
              <a:bevelT w="222250" h="146050" prst="angle"/>
              <a:bevelB w="50800" h="57150"/>
              <a:contourClr>
                <a:srgbClr val="000000"/>
              </a:contourClr>
            </a:sp3d>
          </c:spPr>
          <c:explosion val="19"/>
          <c:dPt>
            <c:idx val="0"/>
            <c:bubble3D val="0"/>
            <c:spPr>
              <a:solidFill>
                <a:srgbClr val="503BEF"/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E94-4174-96AE-4E8BD142D4E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E94-4174-96AE-4E8BD142D4E0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E94-4174-96AE-4E8BD142D4E0}"/>
              </c:ext>
            </c:extLst>
          </c:dPt>
          <c:dPt>
            <c:idx val="3"/>
            <c:bubble3D val="0"/>
            <c:spPr>
              <a:solidFill>
                <a:srgbClr val="B545C1"/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E94-4174-96AE-4E8BD142D4E0}"/>
              </c:ext>
            </c:extLst>
          </c:dPt>
          <c:dLbls>
            <c:dLbl>
              <c:idx val="0"/>
              <c:layout>
                <c:manualLayout>
                  <c:x val="-0.28351353099616794"/>
                  <c:y val="0.180794635703974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7030A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55EDDDBB-77FD-4CC3-B99F-81F283536A85}" type="CATEGORYNAME">
                      <a:rPr lang="ru-RU">
                        <a:solidFill>
                          <a:srgbClr val="7030A0"/>
                        </a:solidFill>
                      </a:rPr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rgbClr val="7030A0"/>
                        </a:solidFill>
                      </a:rPr>
                      <a:t>;                  </a:t>
                    </a:r>
                    <a:fld id="{61EA9850-6D88-4CB9-BCB2-45A4EBAC4CEF}" type="VALUE">
                      <a:rPr lang="ru-RU" baseline="0" smtClean="0">
                        <a:solidFill>
                          <a:srgbClr val="7030A0"/>
                        </a:solidFill>
                      </a:rPr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>
                        <a:solidFill>
                          <a:srgbClr val="7030A0"/>
                        </a:solidFill>
                      </a:rPr>
                      <a:t>;                    </a:t>
                    </a:r>
                    <a:fld id="{69290B7B-3C79-4B69-B7A7-E18CE3AC10AF}" type="PERCENTAGE">
                      <a:rPr lang="ru-RU" baseline="0" smtClean="0">
                        <a:solidFill>
                          <a:srgbClr val="7030A0"/>
                        </a:solidFill>
                      </a:rPr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rgbClr val="7030A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30A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09937437506937"/>
                      <c:h val="0.190589420105584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E94-4174-96AE-4E8BD142D4E0}"/>
                </c:ext>
              </c:extLst>
            </c:dLbl>
            <c:dLbl>
              <c:idx val="1"/>
              <c:layout>
                <c:manualLayout>
                  <c:x val="-0.22281718408602749"/>
                  <c:y val="-0.15325727696922564"/>
                </c:manualLayout>
              </c:layout>
              <c:tx>
                <c:rich>
                  <a:bodyPr/>
                  <a:lstStyle/>
                  <a:p>
                    <a:fld id="{EA1A81C9-5DA1-42A2-A5D0-D3B15BC7CBE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                  </a:t>
                    </a:r>
                    <a:fld id="{DFC468CF-4999-4BFB-9646-6FB52A2F6302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;                         </a:t>
                    </a:r>
                    <a:fld id="{5678BB55-3005-4193-BECF-D420567FF121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32541401470856"/>
                      <c:h val="0.208543326835738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E94-4174-96AE-4E8BD142D4E0}"/>
                </c:ext>
              </c:extLst>
            </c:dLbl>
            <c:dLbl>
              <c:idx val="2"/>
              <c:layout>
                <c:manualLayout>
                  <c:x val="0.11661681688145767"/>
                  <c:y val="-0.278249613211700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7030A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F8A904AB-2BCF-4211-A321-6876197AA452}" type="CATEGORYNAME">
                      <a:rPr lang="ru-RU">
                        <a:solidFill>
                          <a:srgbClr val="7030A0"/>
                        </a:solidFill>
                      </a:rPr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rgbClr val="7030A0"/>
                        </a:solidFill>
                      </a:rPr>
                      <a:t>;                             </a:t>
                    </a:r>
                    <a:fld id="{84AC6825-9F72-4CBD-8BE3-9B9C5FC40F72}" type="VALUE">
                      <a:rPr lang="ru-RU" baseline="0">
                        <a:solidFill>
                          <a:srgbClr val="7030A0"/>
                        </a:solidFill>
                      </a:rPr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>
                        <a:solidFill>
                          <a:srgbClr val="7030A0"/>
                        </a:solidFill>
                      </a:rPr>
                      <a:t>;                     </a:t>
                    </a:r>
                    <a:fld id="{E947BEE2-1B5A-46E3-95A6-457B178021D2}" type="PERCENTAGE">
                      <a:rPr lang="ru-RU" baseline="0" smtClean="0">
                        <a:solidFill>
                          <a:srgbClr val="7030A0"/>
                        </a:solidFill>
                      </a:rPr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rgbClr val="7030A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30A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3286961170981"/>
                      <c:h val="0.203575117168051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E94-4174-96AE-4E8BD142D4E0}"/>
                </c:ext>
              </c:extLst>
            </c:dLbl>
            <c:dLbl>
              <c:idx val="3"/>
              <c:layout>
                <c:manualLayout>
                  <c:x val="0.16144179084717841"/>
                  <c:y val="0.207259694523742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7030A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B3DEEDCC-21C6-4280-B835-BC62C37EB4FD}" type="CATEGORYNAME">
                      <a:rPr lang="ru-RU"/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              </a:t>
                    </a:r>
                    <a:fld id="{EA8A02B1-44E8-48EB-ACC0-661CE30A9691}" type="VALUE">
                      <a:rPr lang="ru-RU" baseline="0" smtClean="0"/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;                     </a:t>
                    </a:r>
                    <a:fld id="{006B96B6-C09F-447F-B106-BDF8984BD982}" type="PERCENTAGE">
                      <a:rPr lang="ru-RU" baseline="0" smtClean="0"/>
                      <a:pPr>
                        <a:defRPr sz="1600">
                          <a:solidFill>
                            <a:srgbClr val="7030A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30A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1912866163018"/>
                      <c:h val="0.268088010797154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E94-4174-96AE-4E8BD142D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7030A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accent4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Собственные доходы</c:v>
                </c:pt>
                <c:pt idx="1">
                  <c:v>Дотация </c:v>
                </c:pt>
                <c:pt idx="2">
                  <c:v>Субвенции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6801963.75</c:v>
                </c:pt>
                <c:pt idx="1">
                  <c:v>15362476</c:v>
                </c:pt>
                <c:pt idx="2">
                  <c:v>4046081.14</c:v>
                </c:pt>
                <c:pt idx="3">
                  <c:v>916986.55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94-4174-96AE-4E8BD142D4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22"/>
        <c:holeSize val="57"/>
      </c:doughnutChart>
      <c:spPr>
        <a:noFill/>
        <a:ln>
          <a:noFill/>
        </a:ln>
        <a:effectLst>
          <a:glow rad="127000">
            <a:schemeClr val="accent1">
              <a:alpha val="80000"/>
            </a:schemeClr>
          </a:glo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81382180691409"/>
          <c:y val="5.6843854400629341E-2"/>
          <c:w val="0.53509660250801983"/>
          <c:h val="0.829614819068500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prstClr val="black">
                  <a:lumMod val="25000"/>
                  <a:lumOff val="75000"/>
                </a:prst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>
              <a:bevelT w="114300" prst="artDeco"/>
              <a:bevelB w="114300" prst="artDeco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3-8F4D-4E1E-BEBE-B93DCB1FBB0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5-8F4D-4E1E-BEBE-B93DCB1FBB06}"/>
              </c:ext>
            </c:extLst>
          </c:dPt>
          <c:dPt>
            <c:idx val="5"/>
            <c:invertIfNegative val="0"/>
            <c:bubble3D val="0"/>
            <c:spPr>
              <a:solidFill>
                <a:srgbClr val="FFFF66"/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6-8F4D-4E1E-BEBE-B93DCB1FBB06}"/>
              </c:ext>
            </c:extLst>
          </c:dPt>
          <c:dPt>
            <c:idx val="6"/>
            <c:invertIfNegative val="0"/>
            <c:bubble3D val="0"/>
            <c:spPr>
              <a:solidFill>
                <a:srgbClr val="25C6FF"/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8-8F4D-4E1E-BEBE-B93DCB1FBB06}"/>
              </c:ext>
            </c:extLst>
          </c:dPt>
          <c:dPt>
            <c:idx val="7"/>
            <c:invertIfNegative val="0"/>
            <c:bubble3D val="0"/>
            <c:spPr>
              <a:solidFill>
                <a:srgbClr val="EE16EE"/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9-8F4D-4E1E-BEBE-B93DCB1FBB06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  <a:softEdge rad="0"/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A-8F4D-4E1E-BEBE-B93DCB1FBB0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 w="114300" prst="artDeco"/>
                <a:bevelB w="114300" prst="artDeco"/>
              </a:sp3d>
            </c:spPr>
            <c:extLst>
              <c:ext xmlns:c16="http://schemas.microsoft.com/office/drawing/2014/chart" uri="{C3380CC4-5D6E-409C-BE32-E72D297353CC}">
                <c16:uniqueId val="{00000001-8F4D-4E1E-BEBE-B93DCB1FBB0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2 528 997,28 (9%)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4D-4E1E-BEBE-B93DCB1FBB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1 822,29 (0%)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4D-4E1E-BEBE-B93DCB1FBB0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830,00 (0%)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4D-4E1E-BEBE-B93DCB1FBB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3 829 493,29 (14%)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4D-4E1E-BEBE-B93DCB1FBB0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517,00 (0%)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4D-4E1E-BEBE-B93DCB1FBB0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2 266 041,57 (9%)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4D-4E1E-BEBE-B93DCB1FBB0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5 891 273,43 (22%)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4D-4E1E-BEBE-B93DCB1FBB0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1 161 711,51 (4%)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4D-4E1E-BEBE-B93DCB1FBB06}"/>
                </c:ext>
              </c:extLst>
            </c:dLbl>
            <c:dLbl>
              <c:idx val="8"/>
              <c:layout>
                <c:manualLayout>
                  <c:x val="0"/>
                  <c:y val="1.12611443303616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en-US" baseline="0"/>
                      <a:t> 788 888,12 (36%)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4D-4E1E-BEBE-B93DCB1FBB0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1 647 153,78 (6%)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4D-4E1E-BEBE-B93DCB1FBB06}"/>
                </c:ext>
              </c:extLst>
            </c:dLbl>
            <c:dLbl>
              <c:idx val="11"/>
              <c:layout>
                <c:manualLayout>
                  <c:x val="-0.10022393149475479"/>
                  <c:y val="5.8942451746088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C5-4D00-BCCB-30C7EB3B4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262F13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ФИЗИЧЕСКАЯ КУЛЬТУРА, СПОРТ, КУЛЬТУРА И СРЕДСТВА МАССОВОЙ ИНФОРМАЦИИ</c:v>
                </c:pt>
                <c:pt idx="8">
                  <c:v>ОБРАЗОВАНИЕ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Лист1!$B$2:$B$11</c:f>
              <c:numCache>
                <c:formatCode>#,##0.00\ _₽</c:formatCode>
                <c:ptCount val="10"/>
                <c:pt idx="0">
                  <c:v>2528997.2799999998</c:v>
                </c:pt>
                <c:pt idx="1">
                  <c:v>1822.29</c:v>
                </c:pt>
                <c:pt idx="2">
                  <c:v>830</c:v>
                </c:pt>
                <c:pt idx="3">
                  <c:v>3829493.29</c:v>
                </c:pt>
                <c:pt idx="4">
                  <c:v>517</c:v>
                </c:pt>
                <c:pt idx="5">
                  <c:v>2266041.5699999998</c:v>
                </c:pt>
                <c:pt idx="6">
                  <c:v>5891273.4299999997</c:v>
                </c:pt>
                <c:pt idx="7">
                  <c:v>1161711.51</c:v>
                </c:pt>
                <c:pt idx="8">
                  <c:v>9788888.1199999992</c:v>
                </c:pt>
                <c:pt idx="9">
                  <c:v>1647153.78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4D-4E1E-BEBE-B93DCB1FBB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2082559"/>
        <c:axId val="1162967167"/>
      </c:barChart>
      <c:valAx>
        <c:axId val="116296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_₽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1" i="0" u="none" strike="noStrike" kern="1200" baseline="100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082559"/>
        <c:crosses val="autoZero"/>
        <c:crossBetween val="between"/>
      </c:valAx>
      <c:catAx>
        <c:axId val="1062082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D3818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162967167"/>
        <c:crosses val="autoZero"/>
        <c:auto val="1"/>
        <c:lblAlgn val="ctr"/>
        <c:lblOffset val="100"/>
        <c:noMultiLvlLbl val="0"/>
      </c:catAx>
      <c:spPr>
        <a:noFill/>
        <a:ln>
          <a:solidFill>
            <a:prstClr val="black">
              <a:lumMod val="25000"/>
              <a:lumOff val="75000"/>
            </a:prst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softEdge rad="622300"/>
    </a:effectLst>
  </c:spPr>
  <c:txPr>
    <a:bodyPr/>
    <a:lstStyle/>
    <a:p>
      <a:pPr>
        <a:defRPr b="1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2424361113613"/>
          <c:y val="2.7128007656219651E-2"/>
          <c:w val="0.83108930069731168"/>
          <c:h val="0.774021710448720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0000"/>
                    <a:satMod val="160000"/>
                  </a:schemeClr>
                </a:gs>
                <a:gs pos="46000">
                  <a:schemeClr val="accent1">
                    <a:tint val="86000"/>
                    <a:satMod val="160000"/>
                  </a:schemeClr>
                </a:gs>
                <a:gs pos="100000">
                  <a:schemeClr val="accent1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317500"/>
              <a:bevelB w="317500"/>
            </a:sp3d>
          </c:spPr>
          <c:invertIfNegative val="0"/>
          <c:dLbls>
            <c:dLbl>
              <c:idx val="0"/>
              <c:layout>
                <c:manualLayout>
                  <c:x val="5.9038624717354105E-3"/>
                  <c:y val="-0.37381488307247063"/>
                </c:manualLayout>
              </c:layout>
              <c:spPr>
                <a:solidFill>
                  <a:prstClr val="white">
                    <a:alpha val="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239"/>
                        <a:gd name="adj2" fmla="val 22954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941E-48B4-952D-E6ACC425E466}"/>
                </c:ext>
              </c:extLst>
            </c:dLbl>
            <c:dLbl>
              <c:idx val="1"/>
              <c:layout>
                <c:manualLayout>
                  <c:x val="3.8493153674367827E-3"/>
                  <c:y val="-0.12109496212206805"/>
                </c:manualLayout>
              </c:layout>
              <c:spPr>
                <a:solidFill>
                  <a:prstClr val="white">
                    <a:alpha val="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5515"/>
                        <a:gd name="adj2" fmla="val 51008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941E-48B4-952D-E6ACC425E466}"/>
                </c:ext>
              </c:extLst>
            </c:dLbl>
            <c:dLbl>
              <c:idx val="2"/>
              <c:layout>
                <c:manualLayout>
                  <c:x val="1.5397261469747342E-2"/>
                  <c:y val="-0.16321494894713515"/>
                </c:manualLayout>
              </c:layout>
              <c:spPr>
                <a:solidFill>
                  <a:prstClr val="white">
                    <a:alpha val="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4415"/>
                        <a:gd name="adj2" fmla="val 52285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941E-48B4-952D-E6ACC425E466}"/>
                </c:ext>
              </c:extLst>
            </c:dLbl>
            <c:dLbl>
              <c:idx val="3"/>
              <c:layout>
                <c:manualLayout>
                  <c:x val="1.7321919153465839E-2"/>
                  <c:y val="-0.189539940712802"/>
                </c:manualLayout>
              </c:layout>
              <c:spPr>
                <a:solidFill>
                  <a:prstClr val="white">
                    <a:alpha val="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2765"/>
                        <a:gd name="adj2" fmla="val 45908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941E-48B4-952D-E6ACC425E466}"/>
                </c:ext>
              </c:extLst>
            </c:dLbl>
            <c:spPr>
              <a:solidFill>
                <a:prstClr val="white">
                  <a:alpha val="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Заработная плата (61%)</c:v>
                </c:pt>
                <c:pt idx="1">
                  <c:v>Питание, медикаменты, трансферты населению (7%)</c:v>
                </c:pt>
                <c:pt idx="2">
                  <c:v>Коммунальные услуги (7%)</c:v>
                </c:pt>
                <c:pt idx="3">
                  <c:v>Другие расходы (25%)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16471891.300000001</c:v>
                </c:pt>
                <c:pt idx="1">
                  <c:v>1884610.65</c:v>
                </c:pt>
                <c:pt idx="2">
                  <c:v>2048231.12</c:v>
                </c:pt>
                <c:pt idx="3">
                  <c:v>6711995.2000000002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E-48B4-952D-E6ACC425E4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2740272"/>
        <c:axId val="1209299296"/>
        <c:axId val="0"/>
      </c:bar3DChart>
      <c:catAx>
        <c:axId val="137274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209299296"/>
        <c:crosses val="autoZero"/>
        <c:auto val="0"/>
        <c:lblAlgn val="ctr"/>
        <c:lblOffset val="100"/>
        <c:noMultiLvlLbl val="0"/>
      </c:catAx>
      <c:valAx>
        <c:axId val="120929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ru-RU"/>
          </a:p>
        </c:txPr>
        <c:crossAx val="137274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0.30435</cdr:x>
      <cdr:y>0.03846</cdr:y>
    </cdr:from>
    <cdr:to>
      <cdr:x>0.82609</cdr:x>
      <cdr:y>0.22751</cdr:y>
    </cdr:to>
    <cdr:sp macro="" textlink="">
      <cdr:nvSpPr>
        <cdr:cNvPr id="5" name="TextBox 8">
          <a:extLst xmlns:a="http://schemas.openxmlformats.org/drawingml/2006/main">
            <a:ext uri="{FF2B5EF4-FFF2-40B4-BE49-F238E27FC236}">
              <a16:creationId xmlns:a16="http://schemas.microsoft.com/office/drawing/2014/main" id="{18BB0685-A472-46C1-9E30-752E358F22B6}"/>
            </a:ext>
          </a:extLst>
        </cdr:cNvPr>
        <cdr:cNvSpPr txBox="1"/>
      </cdr:nvSpPr>
      <cdr:spPr>
        <a:xfrm xmlns:a="http://schemas.openxmlformats.org/drawingml/2006/main">
          <a:off x="2016225" y="144016"/>
          <a:ext cx="3456384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rPr>
            <a:t>112,9 % </a:t>
          </a:r>
        </a:p>
        <a:p xmlns:a="http://schemas.openxmlformats.org/drawingml/2006/main">
          <a:pPr algn="ctr"/>
          <a:r>
            <a: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rPr>
            <a:t>+ 779 334,78 рублей</a:t>
          </a:r>
          <a:endParaRPr lang="ru-RU" sz="20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0.58398</cdr:x>
      <cdr:y>0.41037</cdr:y>
    </cdr:from>
    <cdr:to>
      <cdr:x>0.76532</cdr:x>
      <cdr:y>0.55016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40B05098-650A-411C-BBD4-A46265BC4A4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942184" y="1949283"/>
          <a:ext cx="1224136" cy="66401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6498BCA-DDB5-4A22-8328-A38811BA27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C6AF99-7BA9-419A-83E9-8AE321F360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5BC58BE-48AC-41AD-B5D8-A5535DD77CF9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72455FFF-F5FB-42E3-9E53-7DE26FB8A1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8180254B-0247-4D69-8DAA-D81D62A70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0D4CA2-95B9-45B1-B32B-A25BBDF284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D18F05-854A-46E2-8BC1-0833CB2779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4C693C-6B4A-41FB-B188-29D95FC5C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id="{F9B134F3-3838-4105-82FC-C59C7BE33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id="{56D8867D-E188-416D-9E9F-8AD908945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id="{45A5B284-A138-4232-ABB7-1D3F16D88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64BB53-0CB7-442A-88F7-1F49953B1108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5436D1-4FD2-4F3E-A43F-DF27871B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6A55-69E6-4721-9CD9-994A1966572B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5B8DFD-6521-4B76-B717-3D7E3DF2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AC8CD-2EAD-487E-B78C-FEF50393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BAC8-86BB-44A7-A656-A6C10EE1B589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79929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3FFDE5-81AB-49C0-85C5-EE408D60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434C-CF39-462C-A966-4E3B65B87B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DC54E5-9CB1-4DAD-BBE3-413B2ED6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6F8324-E076-4515-82F2-3BC386C8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5C7E9-CF83-4E8F-9A4C-E99570B3E8AB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7680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736D5-9629-4D63-B05E-ED3D13A9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F2F7-A07C-4024-BC3E-74A00463129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40FC1C-364B-488A-A83F-310B5C73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9D25E-7B9D-40E1-8A32-5E871C0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A3B0-E35F-4A10-844B-C9A96643C73A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2888349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3CEC5-2674-4444-BDDF-102E83D3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24D2-2E89-4C8C-8883-70968ADEB2B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255CD2-3F05-4262-8F94-DFD511D0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C8F672-CE19-4E47-8E5F-E52DC318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8E27-5D74-4BDE-9574-8D748C3F7362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68160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9BD68B-D32D-4861-8199-C519DCA8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E4C9-3F56-44F7-BF3A-7387DB337CDB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03E99C-10F6-43AF-833B-A8C5EA1D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A3DE9-8888-49D5-A039-A2E2269C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0E19-AF97-4284-9A66-87018635ACC3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964408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976C8-B385-4B89-8077-58A75208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41CC-B969-4681-8DAD-40284CBDAA98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A83FC9-50A4-43EC-BF75-D26B954C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C4E8BD-32E5-4104-96DD-DC8FC7E54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B853-7CCC-4E65-B22F-6EB82821AA5D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204337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0E6578E-D76E-48D6-8A17-B8DC133B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6D4A-B95A-4DDD-ACAC-0643E27B990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98CD284-6C47-4B08-8348-6CD6F979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FEFACA7-AAA1-44F6-B69C-F0221FDA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B406-2977-4774-914A-42C3A8ED24F0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68727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631961B-86C1-4416-BA76-89594690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A69C7-6B62-4FCA-BC0A-AFF8466113C8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24E9E96A-F6B3-41A9-BF90-36DEE977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1C20D037-81C0-499B-BFB7-C923B9AA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A3D74-B55E-4EFA-B12D-E1497A174414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236000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70968E93-2980-4629-A835-9CE15D3D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9341-A7B1-4519-8938-92EFA2BBFDCC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0CA9AD3-8F89-4FA7-A965-0638C032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B6B9876E-03E4-4BF0-9236-2CF8AD40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45F4-1FEB-46FB-9FE2-C130D4648A8E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644493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682EE40D-85AA-46D3-8F83-DDA90386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F5F0-4F7A-4381-808A-4FA9084EC3A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6DFEE84-068A-40A5-818F-572E82E2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A5C64FB-7BF8-45D6-B94B-18F5498D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BD157-6B34-42FD-8162-6E7B3D8CD747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24267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254AA00-3721-46AB-B4D5-21338185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243F-F685-4BA8-A7C6-EEF88323DC19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A55410D-8542-4892-A0CF-333CE09C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E5C5587-B279-4F6D-AC91-1F919D89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C63C-115A-4521-BC95-68420ABAC7BD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40299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8002A9-CE83-451E-B3F7-0F0A0CA2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00EF-6664-4C92-9058-0DD3F9DB68D8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8CC2A8-5395-4C48-8DDD-04704EC3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889F41-080D-4B2A-9B29-C935087A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4437-544B-4F19-A443-C73AB65CB063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70572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AEDA869-4AD3-4B93-ACD5-DFA67CBC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FFF2-B242-4F49-B4E8-AFC331B2BF5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D1D9858-A97C-4CC7-9F62-E6D52DEE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C31A9F9-7C75-4EEC-854F-87AB3FC6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7D57-27D9-4971-B8BF-2861EC9B7F44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219000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A7D1D0-BDD7-4B69-85DB-E373D901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9D65-E81A-4209-8221-6A3A57D45AF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7B378E-E178-497F-AB51-F61F15EA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5D53E0-6365-4F82-A237-E12DF8A1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4F1C-9408-468F-B7D2-6420679C072A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558083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BCAACA-D2B9-419D-B3A8-F21F9CB1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56AF-122F-4FA6-8C9F-7073754990B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E2ADE6-75F1-4E04-8BE5-6A790796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894F36-FF9A-446C-AD09-6A2AB674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668B-C86D-4F07-BB07-CA43C373F397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206491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8C0602-7C6E-4E47-8AE9-7B908FE3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4386-875F-4C02-8A30-21230BBE791E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9779FD-2635-42B1-8D1E-FEE439CD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309D3-538C-4A60-A85C-82C652AC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BD6A7-668B-4F59-AFCF-8E0D691BA16E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72043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E820E81-BC84-4977-8925-F729937B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8D46-DE2B-4FE2-BAD2-17864D82257C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44146F1-E5C4-45BD-98FA-89444220E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6307F99-AF8F-4327-BC51-4735E8D1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D0EC-C9C6-4556-A868-5A2B632E6773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8075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46EF668-AB0C-4CF8-9FBE-B97EE803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F47B6-C583-4CA9-9B28-8FE35F5DF93B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7322B27-EC8F-4F2E-BE4E-0336F901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6ACC5D87-2B7C-40AE-8512-BB8FF94E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C696-3322-4947-B671-7E8BE3FB748D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77920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DC792BE-A104-41F4-9358-C942A2A3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4512-32D4-42D6-A0D8-5F3984F28DDC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020F369-AB19-452D-95CD-4F29CDC7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70F1A8E-C44B-41CC-9D8C-1504EFEE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5574-B6E9-492C-B3AF-C40152C00C37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55061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F8424B2C-A9FE-4B45-8A52-4CE7AC14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1FA6-ED9C-4511-AEEA-49AC72A44D2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BD0325A-A76D-4E62-A440-D74A2163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CD2E2DA-5787-49DF-9539-F6C6EB7F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AC788-29FB-4F68-A067-EA2BE3ED004D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62028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0560E68-2C08-4B0D-BFD0-4B38A897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2FBE-48A7-49C2-8BF8-6176238C00D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CECF8A8-1FBB-4922-B21E-A2D2AF0D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5237B97-F12D-49BE-A6C0-3D8BBC8C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89D5B-0267-4727-A901-3D1228D02AC5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399251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40854AA-5A46-4A13-89EE-172B0181A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D7BB-ABCE-41D2-BB4D-4B9CA0448C1E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9E97ADB-DB42-4A5F-84A3-BD65F9A3E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317769D-4186-43B0-9E09-1F41E96E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849E-6E50-45C5-BBD8-33645C90CD64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</p:spTree>
    <p:extLst>
      <p:ext uri="{BB962C8B-B14F-4D97-AF65-F5344CB8AC3E}">
        <p14:creationId xmlns:p14="http://schemas.microsoft.com/office/powerpoint/2010/main" val="16324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B8098F72-C23E-4719-BCEB-E6B5ACA75A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B66DA373-697C-4DFA-ABD8-BF98359D07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671C86-FDA9-467B-813B-98EFF53B8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822D66-F57F-4D6F-9537-50255A46BD6E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101482-593F-4022-85B9-41A7D88C7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D1741-BB3F-4F58-9AF5-4BBD2D963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BF4E26A-1B3E-40A0-AFC9-924B5B782CAE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  <p:pic>
        <p:nvPicPr>
          <p:cNvPr id="1031" name="Рисунок 7" descr="3.jpg">
            <a:extLst>
              <a:ext uri="{FF2B5EF4-FFF2-40B4-BE49-F238E27FC236}">
                <a16:creationId xmlns:a16="http://schemas.microsoft.com/office/drawing/2014/main" id="{7C9E4E7B-B6B7-4120-BA8B-24C6A405BB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8CA2B322-AFE3-4107-B0CD-9F883BF381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>
            <a:extLst>
              <a:ext uri="{FF2B5EF4-FFF2-40B4-BE49-F238E27FC236}">
                <a16:creationId xmlns:a16="http://schemas.microsoft.com/office/drawing/2014/main" id="{848295B4-F9BC-47D1-978C-37B14BFE36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25D353-58BB-437C-801B-BDD3F15DF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123DE0-55E6-4ED9-B05F-B0C3CA7B6A4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A018F-9306-47AD-B956-B93C52D48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94F98D-6CBF-49AD-A931-C90EC1F7C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ACEEED-A818-422D-9D5F-F6FBF0FA598A}" type="slidenum">
              <a:rPr lang="ru-RU" altLang="ru-BY"/>
              <a:pPr>
                <a:defRPr/>
              </a:pPr>
              <a:t>‹#›</a:t>
            </a:fld>
            <a:endParaRPr lang="ru-RU" altLang="ru-BY"/>
          </a:p>
        </p:txBody>
      </p:sp>
      <p:pic>
        <p:nvPicPr>
          <p:cNvPr id="2055" name="Рисунок 7" descr="4.jpg">
            <a:extLst>
              <a:ext uri="{FF2B5EF4-FFF2-40B4-BE49-F238E27FC236}">
                <a16:creationId xmlns:a16="http://schemas.microsoft.com/office/drawing/2014/main" id="{0F08DA20-B8A1-4CB9-A25B-546B1EF4E14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1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74AD8322-E810-47F9-9EDB-E1795D416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7675" y="620713"/>
            <a:ext cx="5976938" cy="4248150"/>
          </a:xfrm>
        </p:spPr>
        <p:txBody>
          <a:bodyPr/>
          <a:lstStyle/>
          <a:p>
            <a:pPr algn="r" eaLnBrk="1" hangingPunct="1"/>
            <a:r>
              <a:rPr lang="ru-RU" altLang="ru-RU" b="1" dirty="0">
                <a:solidFill>
                  <a:srgbClr val="FF0000"/>
                </a:solidFill>
                <a:latin typeface="Century" panose="02040604050505020304" pitchFamily="18" charset="0"/>
              </a:rPr>
              <a:t>Информация об исполнении бюджета за первое полугодие 2023 года</a:t>
            </a:r>
            <a:br>
              <a:rPr lang="ru-RU" altLang="ru-RU" sz="2400" b="1" dirty="0">
                <a:solidFill>
                  <a:srgbClr val="FF0000"/>
                </a:solidFill>
                <a:latin typeface="Century" panose="02040604050505020304" pitchFamily="18" charset="0"/>
              </a:rPr>
            </a:br>
            <a:br>
              <a:rPr lang="ru-RU" altLang="ru-RU" sz="2400" b="1" dirty="0">
                <a:solidFill>
                  <a:srgbClr val="FF0000"/>
                </a:solidFill>
                <a:latin typeface="Century" panose="02040604050505020304" pitchFamily="18" charset="0"/>
              </a:rPr>
            </a:br>
            <a:r>
              <a:rPr lang="ru-RU" altLang="ru-RU" sz="3600" b="1" dirty="0">
                <a:solidFill>
                  <a:srgbClr val="FF0000"/>
                </a:solidFill>
                <a:latin typeface="Century" panose="02040604050505020304" pitchFamily="18" charset="0"/>
              </a:rPr>
              <a:t>ЧЕЧЕРСКИЙ РАЙОН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5E6CA"/>
            </a:gs>
            <a:gs pos="0">
              <a:srgbClr val="C9E0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>
            <a:extLst>
              <a:ext uri="{FF2B5EF4-FFF2-40B4-BE49-F238E27FC236}">
                <a16:creationId xmlns:a16="http://schemas.microsoft.com/office/drawing/2014/main" id="{671B5BC6-A3F9-4564-8975-1522D940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338" y="1124744"/>
            <a:ext cx="655313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0" algn="just">
              <a:spcBef>
                <a:spcPct val="0"/>
              </a:spcBef>
              <a:buFontTx/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общего объема расходов бюджета района. </a:t>
            </a:r>
          </a:p>
          <a:p>
            <a:pPr indent="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0,01%  или 3 169,29 рублей в общем объеме расходов занимают такие отрасли как национальная оборона, охрана окружающей среды, судебная власть, правоохранительная деятельность и обеспечение безопасности.</a:t>
            </a:r>
            <a:endParaRPr lang="ru-RU" altLang="ru-RU" sz="22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 сложившейся структуре расходов бюджета района 20 404 733,07 рублей или 75,2 % составили первоочередные статьи расходов.</a:t>
            </a:r>
          </a:p>
          <a:p>
            <a:pPr indent="361950" algn="just">
              <a:spcBef>
                <a:spcPct val="0"/>
              </a:spcBef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выплату заработной платы с учетом взносов (отчислений) на социальное страхование в отчетном периоде    направлено    16 471 891,30  рублей,    что составляет  61 %  в   общих  расходах   бюджета. К уточненным годовым назначениям исполнено 50,7%.</a:t>
            </a: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indent="361950" algn="just">
              <a:spcBef>
                <a:spcPct val="0"/>
              </a:spcBef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указанной сумме учтены произведенные дополнительные       стимулирующие              выплаты</a:t>
            </a:r>
            <a:endParaRPr lang="ru-RU" altLang="ru-RU" sz="20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430FEE-CDEF-435E-8095-506BF5764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4624"/>
            <a:ext cx="1515740" cy="112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>
            <a:extLst>
              <a:ext uri="{FF2B5EF4-FFF2-40B4-BE49-F238E27FC236}">
                <a16:creationId xmlns:a16="http://schemas.microsoft.com/office/drawing/2014/main" id="{BD758E32-C930-4B47-B5FA-9A979928E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9086" y="1124744"/>
            <a:ext cx="640896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отдельным категориям работников в сферах здравоохранения, культуры, образования, физической культуры и спорта, социального обслуживания в рамках выполнения задачи по поэтапному повышению уровня оплаты труда работников бюджетных организаций, установленной Программой социально-экономического развития Республики Беларусь на 2021-2025 годы, в сумме  822 410,52 рублей.</a:t>
            </a: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Расходы  на питание составили 314 094,80  рублей или 1 %  в  общих  расходах   бюджета. Исполнено 43,0 % от годового плана. </a:t>
            </a:r>
          </a:p>
          <a:p>
            <a:pPr indent="361950" algn="just">
              <a:spcBef>
                <a:spcPct val="0"/>
              </a:spcBef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оплату лекарственных средств и изделий медицинского назначения направлено 411 488,90 рублей, что составляет 2 % в общих расходах бюджета. Исполнено 42,3 % от  годового плана.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0AB572-97B0-4E86-BFDF-A4A3B1BDF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7592"/>
            <a:ext cx="1515740" cy="11293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>
            <a:extLst>
              <a:ext uri="{FF2B5EF4-FFF2-40B4-BE49-F238E27FC236}">
                <a16:creationId xmlns:a16="http://schemas.microsoft.com/office/drawing/2014/main" id="{BD758E32-C930-4B47-B5FA-9A979928E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582" y="1131107"/>
            <a:ext cx="6462713" cy="501675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выплату всех видов текущих трансфертов населению из бюджета района направлено                      1 159 026,95 рублей или 4 % от общих расходов бюджета, исполнение составило 44,5 % от годовых назначений, из них:</a:t>
            </a:r>
          </a:p>
          <a:p>
            <a:pPr indent="0" algn="just">
              <a:spcBef>
                <a:spcPct val="0"/>
              </a:spcBef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за счёт субвенций, передаваемых из республиканского бюджета на выплату льгот и компенсаций и бесплатное питание учащихся –         532 093,57 рублей или 43,8 % от годовых назначений; - на  выплату  государственной  адресной  социальной помощи  населению  –  197 489,35 рублей   или   55,6% </a:t>
            </a:r>
            <a:endParaRPr lang="ru-RU" altLang="ru-RU" sz="20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indent="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от плановых назначений;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бесплатное обеспечение продуктами питания детей первых двух лет жизни – 24 892,92 рублей или 33,2% от уточненного годового плана; </a:t>
            </a:r>
          </a:p>
          <a:p>
            <a:pPr indent="361950" algn="just">
              <a:spcBef>
                <a:spcPts val="0"/>
              </a:spcBef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выплаты   педагогическим    работникам      на </a:t>
            </a:r>
            <a:endParaRPr lang="ru-RU" altLang="ru-RU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2C8966-6268-4217-ABB7-BE4011896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7592"/>
            <a:ext cx="1515740" cy="112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>
            <a:extLst>
              <a:ext uri="{FF2B5EF4-FFF2-40B4-BE49-F238E27FC236}">
                <a16:creationId xmlns:a16="http://schemas.microsoft.com/office/drawing/2014/main" id="{BD758E32-C930-4B47-B5FA-9A979928E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-1603375"/>
            <a:ext cx="6462713" cy="843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приобретение методической литературы, выплаты на детей-сирот и детей, оставшихся без попечения родителей и возмещение расходов по содержанию детей в детских домах семейного типа, опекунских и приёмных семьях – 154 899,71 рублей или 42,1 % от годового плана;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- на оплату медикаментов, отпускаемых бесплатно и на льготных условиях по рецептам врачей, бесплатное  зубопротезирование  – 225 330,54 рублей или 47,2 % от плана;</a:t>
            </a:r>
            <a:endParaRPr lang="ru-RU" altLang="ru-RU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- на выплату других трансфертов населению –             24 320,86 рублей (расходы на погребение и др.).</a:t>
            </a:r>
          </a:p>
          <a:p>
            <a:pPr indent="36195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Расходы на оплату коммунальных услуг составили 2 048 231,12 рублей или 7 % от общих расходов бюджета. По бюджету района расходы профинансированы на 49,9 % к годовому плану. </a:t>
            </a:r>
          </a:p>
          <a:p>
            <a:pPr indent="0" algn="just">
              <a:spcBef>
                <a:spcPts val="0"/>
              </a:spcBef>
              <a:buNone/>
            </a:pPr>
            <a:endParaRPr lang="ru-RU" altLang="ru-RU" sz="22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E0A85B-6A29-42E1-9D81-72F2E5FF1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7592"/>
            <a:ext cx="1515740" cy="112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5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>
            <a:extLst>
              <a:ext uri="{FF2B5EF4-FFF2-40B4-BE49-F238E27FC236}">
                <a16:creationId xmlns:a16="http://schemas.microsoft.com/office/drawing/2014/main" id="{BD758E32-C930-4B47-B5FA-9A979928E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528" y="557543"/>
            <a:ext cx="6462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Всего расходов – 27 116 728,27 рублей,</a:t>
            </a:r>
            <a:endParaRPr lang="ru-RU" altLang="ru-RU" sz="1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</a:t>
            </a:r>
            <a:r>
              <a:rPr lang="ru-RU" altLang="ru-RU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из них: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E0A85B-6A29-42E1-9D81-72F2E5FF1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43" y="58820"/>
            <a:ext cx="1515740" cy="1129383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BC0E7A3-DD9A-4ACC-9016-57DE2336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24" y="1146682"/>
            <a:ext cx="6598576" cy="362080"/>
          </a:xfrm>
        </p:spPr>
        <p:txBody>
          <a:bodyPr/>
          <a:lstStyle/>
          <a:p>
            <a:pPr algn="l"/>
            <a:r>
              <a:rPr lang="ru-RU" sz="1800" dirty="0">
                <a:solidFill>
                  <a:srgbClr val="7030A0"/>
                </a:solidFill>
              </a:rPr>
              <a:t>                                                                                                             рублей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F268EB18-4D77-4009-AF95-355A7BAAD9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899381"/>
              </p:ext>
            </p:extLst>
          </p:nvPr>
        </p:nvGraphicFramePr>
        <p:xfrm>
          <a:off x="2286000" y="1271180"/>
          <a:ext cx="6750496" cy="475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1824887-D027-4FAF-A51C-878C53F18D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80728"/>
            <a:ext cx="864096" cy="513038"/>
          </a:xfrm>
          <a:prstGeom prst="rect">
            <a:avLst/>
          </a:prstGeom>
        </p:spPr>
      </p:pic>
      <p:pic>
        <p:nvPicPr>
          <p:cNvPr id="17" name="chart">
            <a:extLst>
              <a:ext uri="{FF2B5EF4-FFF2-40B4-BE49-F238E27FC236}">
                <a16:creationId xmlns:a16="http://schemas.microsoft.com/office/drawing/2014/main" id="{49C0953C-6040-47BA-850D-FB414EFEC99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596336" y="2646672"/>
            <a:ext cx="939676" cy="63155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72ED813-7062-49BE-AF8A-FC1C7266C36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4860032" y="3524643"/>
            <a:ext cx="527480" cy="48076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2CE567B-F6F3-4D32-A4CA-2A1CE279238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387512" y="3416937"/>
            <a:ext cx="768664" cy="623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057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>
            <a:extLst>
              <a:ext uri="{FF2B5EF4-FFF2-40B4-BE49-F238E27FC236}">
                <a16:creationId xmlns:a16="http://schemas.microsoft.com/office/drawing/2014/main" id="{9AB3C57F-18DF-4EBD-B7EC-2F7478DF6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85737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Доходы бюджета</a:t>
            </a:r>
          </a:p>
        </p:txBody>
      </p:sp>
      <p:sp>
        <p:nvSpPr>
          <p:cNvPr id="5123" name="Прямоугольник 1">
            <a:extLst>
              <a:ext uri="{FF2B5EF4-FFF2-40B4-BE49-F238E27FC236}">
                <a16:creationId xmlns:a16="http://schemas.microsoft.com/office/drawing/2014/main" id="{55966852-05B9-4568-A24B-43707C4DB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268413"/>
            <a:ext cx="636111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ru-RU" altLang="ru-RU" sz="2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Доходы </a:t>
            </a: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консолидированного бюджета района за первое полугодие 2023 года с учетом безвозмездных поступлений из республиканского и областного бюджетов сформированы в объеме </a:t>
            </a:r>
            <a:r>
              <a:rPr lang="ru-RU" altLang="ru-RU" sz="2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27 127 507,44 </a:t>
            </a: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рублей или 51,2 % годового плана.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В их структуре удельный вес собственных доходов составляет 25%, безвозмездных поступлений – 75%.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За 6 месяцев 2023 года в бюджет района поступило </a:t>
            </a:r>
            <a:r>
              <a:rPr lang="ru-RU" altLang="ru-RU" sz="22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6 801 963,75 </a:t>
            </a: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рублей собственных доходов. Годовые плановые назначения исполнены на 47,5 %. План отчетного периода выполнен на 100,6 %.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E864A0-4013-4ECD-BBA3-5D5E49C3AD11}"/>
              </a:ext>
            </a:extLst>
          </p:cNvPr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620179-5AFE-47C9-842D-2732678AA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58" y="144686"/>
            <a:ext cx="1944217" cy="10713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C7F9B0-AE23-49E9-8547-568CC982ECCF}"/>
              </a:ext>
            </a:extLst>
          </p:cNvPr>
          <p:cNvSpPr/>
          <p:nvPr/>
        </p:nvSpPr>
        <p:spPr>
          <a:xfrm>
            <a:off x="538842" y="1337310"/>
            <a:ext cx="8281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FFFF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FFFF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FFFF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r>
              <a:rPr lang="ru-RU" dirty="0">
                <a:solidFill>
                  <a:srgbClr val="FFFF00"/>
                </a:solidFill>
                <a:latin typeface="Century Gothic" panose="020B0502020202020204" pitchFamily="34" charset="0"/>
              </a:rPr>
              <a:t> 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AB04AA2-7B7B-4659-895C-631833562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2" y="1316667"/>
            <a:ext cx="6624737" cy="1200329"/>
          </a:xfrm>
        </p:spPr>
        <p:txBody>
          <a:bodyPr>
            <a:noAutofit/>
          </a:bodyPr>
          <a:lstStyle/>
          <a:p>
            <a:pPr algn="l"/>
            <a:br>
              <a:rPr lang="ru-RU" sz="1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1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По сравнению с аналогичным периодом прошлого года    объем   собственных     бюджетных     ресурсов увеличился  на   12,9%,   что   составляет    779 334,78 рублей.</a:t>
            </a:r>
            <a:b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       рублей</a:t>
            </a:r>
            <a:br>
              <a:rPr lang="ru-RU" sz="1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18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58147E8-CB50-46E6-8EC8-F344CBB91F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865153"/>
              </p:ext>
            </p:extLst>
          </p:nvPr>
        </p:nvGraphicFramePr>
        <p:xfrm>
          <a:off x="2267743" y="2132856"/>
          <a:ext cx="6624737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4C08F24-B2AB-4D03-BAA8-6C9596F43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58" y="144686"/>
            <a:ext cx="1944217" cy="107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4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3AD63F8-8403-45CE-A370-B7B7FE76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404664"/>
            <a:ext cx="6491063" cy="864096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 доходов</a:t>
            </a:r>
            <a:br>
              <a:rPr lang="ru-RU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Объект 10">
            <a:extLst>
              <a:ext uri="{FF2B5EF4-FFF2-40B4-BE49-F238E27FC236}">
                <a16:creationId xmlns:a16="http://schemas.microsoft.com/office/drawing/2014/main" id="{C95D3BFC-C991-486F-9CA4-A10A032E9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074228"/>
              </p:ext>
            </p:extLst>
          </p:nvPr>
        </p:nvGraphicFramePr>
        <p:xfrm>
          <a:off x="1907704" y="1633446"/>
          <a:ext cx="69127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F1682E9-C0AB-4C86-BCBB-6D5863A78F7C}"/>
              </a:ext>
            </a:extLst>
          </p:cNvPr>
          <p:cNvSpPr/>
          <p:nvPr/>
        </p:nvSpPr>
        <p:spPr>
          <a:xfrm>
            <a:off x="2699792" y="1264114"/>
            <a:ext cx="48009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Всего доходов – 27 127 507,44 рублей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AD99A6E-50A8-4DE4-A8D5-0C16BF2A2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358" y="116632"/>
            <a:ext cx="1697782" cy="107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0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1">
            <a:extLst>
              <a:ext uri="{FF2B5EF4-FFF2-40B4-BE49-F238E27FC236}">
                <a16:creationId xmlns:a16="http://schemas.microsoft.com/office/drawing/2014/main" id="{55966852-05B9-4568-A24B-43707C4DB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268413"/>
            <a:ext cx="63611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endParaRPr lang="ru-RU" altLang="ru-RU" sz="22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E864A0-4013-4ECD-BBA3-5D5E49C3AD11}"/>
              </a:ext>
            </a:extLst>
          </p:cNvPr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620179-5AFE-47C9-842D-2732678AA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58" y="144686"/>
            <a:ext cx="1944217" cy="107133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65BEBE-B55F-4A89-AC8D-7058BD12DF66}"/>
              </a:ext>
            </a:extLst>
          </p:cNvPr>
          <p:cNvSpPr/>
          <p:nvPr/>
        </p:nvSpPr>
        <p:spPr>
          <a:xfrm>
            <a:off x="2282056" y="1297782"/>
            <a:ext cx="64865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За январь-июнь 2023 года в структуре доходной части бюджета района удельный вес собственных доходов составляет 25%; дотации – 57%; межбюджетных трансфертов – 3%, субвенций – 15%.</a:t>
            </a:r>
          </a:p>
          <a:p>
            <a:pPr indent="361950"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Дотация, причитающаяся району, получена в сумме 15 362 476,00 рублей, что составляет 100% от уточненного плана первого полугодия.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361950"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В январе-июне 2023 года из областного бюджета в бюджет Чечерского района поступило межбюджетных трансфертов в сумме 916 986,55 рублей.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361950" algn="just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Общая сумма полученных за январь-июнь 2023 года субвенций составила 4 046 081,14 рублей или 96% от уточненного плана отчетного периода 2023 года.</a:t>
            </a:r>
          </a:p>
          <a:p>
            <a:pPr indent="361950" algn="just"/>
            <a:endParaRPr lang="ru-RU" sz="20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9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E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A06C71B5-F04E-4F71-9079-4AB6D2999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Расходы бюджета</a:t>
            </a:r>
            <a:endParaRPr lang="ru-RU" altLang="ru-RU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147" name="Прямоугольник 2">
            <a:extLst>
              <a:ext uri="{FF2B5EF4-FFF2-40B4-BE49-F238E27FC236}">
                <a16:creationId xmlns:a16="http://schemas.microsoft.com/office/drawing/2014/main" id="{BF892E30-4C72-4AE6-BF6C-7AB987E77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1196975"/>
            <a:ext cx="6408961" cy="48320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ru-RU" altLang="ru-RU" sz="2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Расходы</a:t>
            </a: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бюджета района за первое полугодие 2023 года произведены в пределах поступивших в бюджет доходов и средств из республиканского и областного бюджетов, и составили </a:t>
            </a:r>
            <a:r>
              <a:rPr lang="ru-RU" altLang="ru-RU" sz="2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27 116 728,27 </a:t>
            </a: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рублей или 98,7 % к уточненным плановым назначениям отчетного периода.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В отчетном периоде были обеспечены в полном объеме расчеты бюджетных организаций по выплате заработной платы работникам бюджетной сферы, другим первоочередным статьям расходов (питание, медикаменты, трансферты, коммунальные услуги). </a:t>
            </a:r>
            <a:endParaRPr lang="ru-RU" altLang="ru-RU" sz="2200" dirty="0"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0B9B81-8509-4E4A-85A4-D05314A2E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7592"/>
            <a:ext cx="1515740" cy="11293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D5E6CA"/>
            </a:gs>
            <a:gs pos="0">
              <a:srgbClr val="C9E0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365C8-E79E-418A-849A-69016CF2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96" y="980728"/>
            <a:ext cx="8301608" cy="1598163"/>
          </a:xfrm>
          <a:noFill/>
        </p:spPr>
        <p:txBody>
          <a:bodyPr/>
          <a:lstStyle/>
          <a:p>
            <a:pPr algn="r"/>
            <a:r>
              <a:rPr lang="ru-RU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 расходов</a:t>
            </a:r>
            <a:r>
              <a:rPr lang="ru-RU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br>
              <a:rPr lang="ru-RU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Всего расходов – 27 116 728,27 рублей, из них:</a:t>
            </a:r>
            <a:br>
              <a:rPr lang="en-US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1800" b="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33BE101-EE89-40DD-B3B4-CFF65B3D4B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469822"/>
              </p:ext>
            </p:extLst>
          </p:nvPr>
        </p:nvGraphicFramePr>
        <p:xfrm>
          <a:off x="421196" y="2060848"/>
          <a:ext cx="8471284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EBE7C8-26BF-43E7-ACB4-504F07E85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00" y="116633"/>
            <a:ext cx="2705100" cy="1598163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158497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5E6CA"/>
            </a:gs>
            <a:gs pos="0">
              <a:srgbClr val="C9E0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>
            <a:extLst>
              <a:ext uri="{FF2B5EF4-FFF2-40B4-BE49-F238E27FC236}">
                <a16:creationId xmlns:a16="http://schemas.microsoft.com/office/drawing/2014/main" id="{671B5BC6-A3F9-4564-8975-1522D940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4" y="1268413"/>
            <a:ext cx="640849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361950" algn="just">
              <a:spcBef>
                <a:spcPct val="0"/>
              </a:spcBef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 сравнению с соответствующим периодом прошлого года расходы бюджета района увеличились на 1 356 765,36 рублей или на 5,2%. </a:t>
            </a: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Бюджет Чечерского района сохраняет социальную направленность. </a:t>
            </a: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Всего расходы на социальную сферу за первое полугодие текущего года</a:t>
            </a:r>
            <a:r>
              <a:rPr lang="en-US" altLang="ru-RU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altLang="ru-RU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составили 18 489 026,84 рублей (49,6% к уточненному годовому плану). Их удельный вес в общих расходах бюджета составил 68%. </a:t>
            </a: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Наибольший удельный вес в структуре расходов бюджета района занимают расходы на финансирование отрасли «Образование» - 36% бюджетных средств, что составляет 9 788 888,12 рублей.</a:t>
            </a:r>
            <a:endParaRPr lang="ru-RU" altLang="ru-RU" sz="20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24B6CF-5E80-4D16-922B-E15C62D88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229"/>
            <a:ext cx="1515740" cy="11293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5E6CA"/>
            </a:gs>
            <a:gs pos="0">
              <a:srgbClr val="C9E0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>
            <a:extLst>
              <a:ext uri="{FF2B5EF4-FFF2-40B4-BE49-F238E27FC236}">
                <a16:creationId xmlns:a16="http://schemas.microsoft.com/office/drawing/2014/main" id="{671B5BC6-A3F9-4564-8975-1522D940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940" y="1124744"/>
            <a:ext cx="655272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sz="2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5 891 273,43 рублей – т.е. 22 % расходов бюджета направлено на финансирование здравоохранения;</a:t>
            </a: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1 647 153,78 рублей – 6%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расходов бюджета района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составляет финансирование социальной политики;</a:t>
            </a:r>
          </a:p>
          <a:p>
            <a:pPr indent="361950" algn="just">
              <a:spcBef>
                <a:spcPct val="0"/>
              </a:spcBef>
              <a:buFontTx/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1 161 711,51 рублей – 4 % - на физическую культуру, спорт, культуру и средства массовой информации.</a:t>
            </a:r>
          </a:p>
          <a:p>
            <a:pPr indent="36195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Расходы бюджета района на общегосударственную деятельность составили 2 528 997,28 рублей или 9% от общей суммы расходов бюджета.</a:t>
            </a:r>
          </a:p>
          <a:p>
            <a:pPr indent="36195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Расходы на национальную экономику (сельское хозяйство, транспорт, топливо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 энергетика) составили 3 829 493,29 рублей или 14% от общей суммы расходов бюджета района.</a:t>
            </a:r>
          </a:p>
          <a:p>
            <a:pPr indent="361950" algn="just">
              <a:spcBef>
                <a:spcPts val="0"/>
              </a:spcBef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финансирование жилищно-коммунального хозяйства направлено 2 266 041,57 рублей или 9 % от</a:t>
            </a:r>
            <a:endParaRPr lang="ru-RU" altLang="ru-RU" sz="22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indent="361950" algn="just">
              <a:spcBef>
                <a:spcPct val="0"/>
              </a:spcBef>
              <a:buFontTx/>
              <a:buNone/>
            </a:pPr>
            <a:endParaRPr lang="ru-RU" altLang="ru-RU" sz="20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EEB2377-E757-4D9A-8D9D-A813C7207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805"/>
            <a:ext cx="1515740" cy="112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12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918</Words>
  <Application>Microsoft Office PowerPoint</Application>
  <PresentationFormat>Экран (4:3)</PresentationFormat>
  <Paragraphs>84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Century</vt:lpstr>
      <vt:lpstr>Century Gothic</vt:lpstr>
      <vt:lpstr>Times New Roman</vt:lpstr>
      <vt:lpstr>Тема Office</vt:lpstr>
      <vt:lpstr>Специальное оформление</vt:lpstr>
      <vt:lpstr>Информация об исполнении бюджета за первое полугодие 2023 года  ЧЕЧЕРСКИЙ РАЙОН</vt:lpstr>
      <vt:lpstr>Доходы бюджета</vt:lpstr>
      <vt:lpstr>       По сравнению с аналогичным периодом прошлого года    объем   собственных     бюджетных     ресурсов увеличился  на   12,9%,   что   составляет    779 334,78 рублей.                                                                                                            рублей </vt:lpstr>
      <vt:lpstr>Структура доходов </vt:lpstr>
      <vt:lpstr>Презентация PowerPoint</vt:lpstr>
      <vt:lpstr>Расходы бюджета</vt:lpstr>
      <vt:lpstr>Структура расходов         Всего расходов – 27 116 728,27 рублей, из них: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рублей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Жишкевич Елена Георгиевна</cp:lastModifiedBy>
  <cp:revision>144</cp:revision>
  <cp:lastPrinted>2023-08-14T06:09:36Z</cp:lastPrinted>
  <dcterms:created xsi:type="dcterms:W3CDTF">2011-06-06T13:44:15Z</dcterms:created>
  <dcterms:modified xsi:type="dcterms:W3CDTF">2023-08-14T06:24:47Z</dcterms:modified>
</cp:coreProperties>
</file>