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18AA538-ADB1-4DEC-83D0-59DFE0D8A7C0}">
          <p14:sldIdLst>
            <p14:sldId id="256"/>
          </p14:sldIdLst>
        </p14:section>
        <p14:section name="Доходы бюджета" id="{E07FE9CC-B93A-4FC6-B659-04B5239532E9}">
          <p14:sldIdLst>
            <p14:sldId id="257"/>
            <p14:sldId id="258"/>
            <p14:sldId id="259"/>
            <p14:sldId id="260"/>
            <p14:sldId id="261"/>
          </p14:sldIdLst>
        </p14:section>
        <p14:section name="Расходы бюджета" id="{798C5BB4-5DDC-45D3-AFFE-75B129C231B0}">
          <p14:sldIdLst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  <c:spPr>
        <a:noFill/>
      </c:spPr>
    </c:sideWall>
    <c:backWall>
      <c:thickness val="0"/>
      <c:spPr>
        <a:noFill/>
      </c:spPr>
    </c:backWall>
    <c:plotArea>
      <c:layout>
        <c:manualLayout>
          <c:layoutTarget val="inner"/>
          <c:xMode val="edge"/>
          <c:yMode val="edge"/>
          <c:x val="4.5781277340332459E-2"/>
          <c:y val="4.6890144166761766E-2"/>
          <c:w val="0.93199650043744531"/>
          <c:h val="0.7443858648103769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E7E3F9"/>
            </a:solidFill>
            <a:scene3d>
              <a:camera prst="orthographicFront"/>
              <a:lightRig rig="threePt" dir="t"/>
            </a:scene3d>
            <a:sp3d>
              <a:bevelT w="101600"/>
            </a:sp3d>
          </c:spPr>
          <c:invertIfNegative val="1"/>
          <c:dPt>
            <c:idx val="0"/>
            <c:invertIfNegative val="1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01600"/>
              </a:sp3d>
            </c:spPr>
            <c:extLst>
              <c:ext xmlns:c16="http://schemas.microsoft.com/office/drawing/2014/chart" uri="{C3380CC4-5D6E-409C-BE32-E72D297353CC}">
                <c16:uniqueId val="{00000001-DB39-427A-8BBB-02CF56D68B7B}"/>
              </c:ext>
            </c:extLst>
          </c:dPt>
          <c:dLbls>
            <c:dLbl>
              <c:idx val="0"/>
              <c:layout>
                <c:manualLayout>
                  <c:x val="7.508666227718043E-3"/>
                  <c:y val="-2.2329544244300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39-427A-8BBB-02CF56D68B7B}"/>
                </c:ext>
              </c:extLst>
            </c:dLbl>
            <c:dLbl>
              <c:idx val="1"/>
              <c:layout>
                <c:manualLayout>
                  <c:x val="8.6197472738586967E-3"/>
                  <c:y val="-3.0657966672110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B39-427A-8BBB-02CF56D68B7B}"/>
                </c:ext>
              </c:extLst>
            </c:dLbl>
            <c:dLbl>
              <c:idx val="2"/>
              <c:layout>
                <c:manualLayout>
                  <c:x val="2.6251416319388248E-2"/>
                  <c:y val="-0.327277758758416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B39-427A-8BBB-02CF56D68B7B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_-* #,##0.0_р_._-;\-* #,##0.0_р_._-;_-* "-"??_р_._-;_-@_-</c:formatCode>
                <c:ptCount val="2"/>
                <c:pt idx="0">
                  <c:v>13724146.24</c:v>
                </c:pt>
                <c:pt idx="1">
                  <c:v>16098783.279999999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scene3d>
                    <a:camera prst="orthographicFront"/>
                    <a:lightRig rig="threePt" dir="t"/>
                  </a:scene3d>
                  <a:sp3d>
                    <a:bevelT w="101600"/>
                  </a:sp3d>
                </c14:spPr>
              </c14:invertSolidFillFmt>
            </c:ext>
            <c:ext xmlns:c16="http://schemas.microsoft.com/office/drawing/2014/chart" uri="{C3380CC4-5D6E-409C-BE32-E72D297353CC}">
              <c16:uniqueId val="{00000004-DB39-427A-8BBB-02CF56D68B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0150528"/>
        <c:axId val="129515520"/>
        <c:axId val="0"/>
      </c:bar3DChart>
      <c:catAx>
        <c:axId val="40150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100" b="1" baseline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9515520"/>
        <c:crosses val="autoZero"/>
        <c:auto val="1"/>
        <c:lblAlgn val="ctr"/>
        <c:lblOffset val="100"/>
        <c:noMultiLvlLbl val="0"/>
      </c:catAx>
      <c:valAx>
        <c:axId val="129515520"/>
        <c:scaling>
          <c:orientation val="minMax"/>
          <c:min val="0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0150528"/>
        <c:crosses val="autoZero"/>
        <c:crossBetween val="between"/>
        <c:minorUnit val="1000000"/>
      </c:valAx>
      <c:spPr>
        <a:noFill/>
        <a:ln w="25393">
          <a:noFill/>
        </a:ln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14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1331575057972122E-2"/>
          <c:y val="0.18926594141660741"/>
          <c:w val="0.75242875699600686"/>
          <c:h val="0.6714717702540703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explosion val="22"/>
          <c:dPt>
            <c:idx val="0"/>
            <c:bubble3D val="0"/>
            <c:spPr>
              <a:gradFill rotWithShape="1">
                <a:gsLst>
                  <a:gs pos="0">
                    <a:schemeClr val="accent5">
                      <a:shade val="58000"/>
                      <a:tint val="98000"/>
                      <a:lumMod val="114000"/>
                    </a:schemeClr>
                  </a:gs>
                  <a:gs pos="100000">
                    <a:schemeClr val="accent5">
                      <a:shade val="58000"/>
                      <a:shade val="90000"/>
                      <a:lumMod val="8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0-5E19-4992-BF08-1D7CF96466FC}"/>
              </c:ext>
            </c:extLst>
          </c:dPt>
          <c:dPt>
            <c:idx val="1"/>
            <c:bubble3D val="0"/>
            <c:spPr>
              <a:gradFill rotWithShape="1">
                <a:gsLst>
                  <a:gs pos="100000">
                    <a:schemeClr val="accent1"/>
                  </a:gs>
                  <a:gs pos="100000">
                    <a:schemeClr val="accent5">
                      <a:shade val="86000"/>
                      <a:shade val="90000"/>
                      <a:lumMod val="8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1-5E19-4992-BF08-1D7CF96466FC}"/>
              </c:ext>
            </c:extLst>
          </c:dPt>
          <c:dPt>
            <c:idx val="2"/>
            <c:bubble3D val="0"/>
            <c:spPr>
              <a:gradFill rotWithShape="1">
                <a:gsLst>
                  <a:gs pos="8000">
                    <a:schemeClr val="accent1">
                      <a:lumMod val="40000"/>
                      <a:lumOff val="60000"/>
                    </a:schemeClr>
                  </a:gs>
                  <a:gs pos="0">
                    <a:schemeClr val="accent5">
                      <a:tint val="86000"/>
                      <a:shade val="90000"/>
                      <a:lumMod val="8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2-5E19-4992-BF08-1D7CF96466F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5">
                      <a:tint val="58000"/>
                      <a:tint val="98000"/>
                      <a:lumMod val="114000"/>
                    </a:schemeClr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3-5E19-4992-BF08-1D7CF96466FC}"/>
              </c:ext>
            </c:extLst>
          </c:dPt>
          <c:dLbls>
            <c:dLbl>
              <c:idx val="0"/>
              <c:layout>
                <c:manualLayout>
                  <c:x val="-0.14531493414854393"/>
                  <c:y val="-1.3693940431359123E-7"/>
                </c:manualLayout>
              </c:layout>
              <c:tx>
                <c:rich>
                  <a:bodyPr/>
                  <a:lstStyle/>
                  <a:p>
                    <a:fld id="{BC0C7A3E-2465-4B73-BFDD-6A54DA9A0DAA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       </a:t>
                    </a:r>
                    <a:fld id="{A8ADB412-C481-4105-A6E3-B5823EFAB306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  <a:fld id="{018AA57D-C597-421C-9510-2C1D980B893F}" type="PERCENTAGE">
                      <a:rPr lang="ru-RU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94098396860755"/>
                      <c:h val="0.2061913043478260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5E19-4992-BF08-1D7CF96466FC}"/>
                </c:ext>
              </c:extLst>
            </c:dLbl>
            <c:dLbl>
              <c:idx val="1"/>
              <c:layout>
                <c:manualLayout>
                  <c:x val="-1.6383819150602337E-2"/>
                  <c:y val="-4.8695652173913043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defRPr>
                    </a:pPr>
                    <a:fld id="{1EDFD283-A319-45FD-9CBD-4035E1C44FF9}" type="CATEGORYNAME">
                      <a:rPr lang="ru-RU" b="1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="1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                             </a:t>
                    </a:r>
                    <a:fld id="{1BE98B6D-C3DA-41CE-BD36-0E7144B712C2}" type="VALUE">
                      <a:rPr lang="ru-RU" b="1" baseline="0" smtClean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="1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</a:t>
                    </a:r>
                    <a:fld id="{EABC0632-19C5-4525-A6B5-19D4A955FAE4}" type="PERCENTAGE">
                      <a:rPr lang="ru-RU" b="1" baseline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="1" baseline="0" dirty="0">
                      <a:solidFill>
                        <a:schemeClr val="accent6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29212501493853"/>
                      <c:h val="0.157495652173913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E19-4992-BF08-1D7CF96466FC}"/>
                </c:ext>
              </c:extLst>
            </c:dLbl>
            <c:dLbl>
              <c:idx val="2"/>
              <c:layout>
                <c:manualLayout>
                  <c:x val="6.9213697876109953E-2"/>
                  <c:y val="-4.1739130434782612E-2"/>
                </c:manualLayout>
              </c:layout>
              <c:tx>
                <c:rich>
                  <a:bodyPr/>
                  <a:lstStyle/>
                  <a:p>
                    <a:fld id="{5F4D1292-FA81-436D-AFFC-31A9B9189243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</a:t>
                    </a:r>
                    <a:fld id="{6E0ED17A-D0C5-46E4-AF8B-F1868901EEE8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  <a:fld id="{8A78A58C-2B8B-4107-9546-47D041B47CB2}" type="PERCENTAGE">
                      <a:rPr lang="ru-RU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E19-4992-BF08-1D7CF96466FC}"/>
                </c:ext>
              </c:extLst>
            </c:dLbl>
            <c:dLbl>
              <c:idx val="3"/>
              <c:layout>
                <c:manualLayout>
                  <c:x val="2.9070771689002819E-2"/>
                  <c:y val="-6.3767379295821873E-17"/>
                </c:manualLayout>
              </c:layout>
              <c:tx>
                <c:rich>
                  <a:bodyPr/>
                  <a:lstStyle/>
                  <a:p>
                    <a:fld id="{5FD10A51-E612-4B49-8FB3-A56D1430DE8D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           </a:t>
                    </a:r>
                    <a:fld id="{4D4089A7-EBB2-420F-A443-2E191A832D5C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  <a:fld id="{3D81B675-75A6-4249-8812-46085AFEA35F}" type="PERCENTAGE">
                      <a:rPr lang="ru-RU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21349480254958"/>
                      <c:h val="0.3366956521739130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E19-4992-BF08-1D7CF96466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chemeClr val="accent6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</a:defRPr>
                </a:pPr>
                <a:endParaRPr lang="ru-RU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Собственные</c:v>
                </c:pt>
                <c:pt idx="1">
                  <c:v>Дотация</c:v>
                </c:pt>
                <c:pt idx="2">
                  <c:v>Субвенции</c:v>
                </c:pt>
                <c:pt idx="3">
                  <c:v>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16098783.279999999</c:v>
                </c:pt>
                <c:pt idx="1">
                  <c:v>36905498.82</c:v>
                </c:pt>
                <c:pt idx="2">
                  <c:v>7732096.5700000003</c:v>
                </c:pt>
                <c:pt idx="3">
                  <c:v>5702424.4900000002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19-4992-BF08-1D7CF96466FC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20"/>
      <c:rotY val="125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2801346596844638"/>
          <c:y val="0.26141182476878666"/>
          <c:w val="0.53655543119801863"/>
          <c:h val="0.522350030435721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660400" h="660400"/>
              <a:bevelB w="127000" h="127000"/>
            </a:sp3d>
          </c:spPr>
          <c:explosion val="19"/>
          <c:dPt>
            <c:idx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2CF-4A9F-8E94-29B2C790EF2B}"/>
              </c:ext>
            </c:extLst>
          </c:dPt>
          <c:dPt>
            <c:idx val="1"/>
            <c:bubble3D val="0"/>
            <c:spPr>
              <a:solidFill>
                <a:schemeClr val="accent1">
                  <a:shade val="5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2CF-4A9F-8E94-29B2C790EF2B}"/>
              </c:ext>
            </c:extLst>
          </c:dPt>
          <c:dPt>
            <c:idx val="2"/>
            <c:bubble3D val="0"/>
            <c:spPr>
              <a:solidFill>
                <a:srgbClr val="00CC6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2CF-4A9F-8E94-29B2C790EF2B}"/>
              </c:ext>
            </c:extLst>
          </c:dPt>
          <c:dPt>
            <c:idx val="3"/>
            <c:bubble3D val="0"/>
            <c:spPr>
              <a:solidFill>
                <a:srgbClr val="B5497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2CF-4A9F-8E94-29B2C790EF2B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2CF-4A9F-8E94-29B2C790EF2B}"/>
              </c:ext>
            </c:extLst>
          </c:dPt>
          <c:dPt>
            <c:idx val="5"/>
            <c:bubble3D val="0"/>
            <c:spPr>
              <a:solidFill>
                <a:srgbClr val="00CC99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2CF-4A9F-8E94-29B2C790EF2B}"/>
              </c:ext>
            </c:extLst>
          </c:dPt>
          <c:dPt>
            <c:idx val="6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E2CF-4A9F-8E94-29B2C790EF2B}"/>
              </c:ext>
            </c:extLst>
          </c:dPt>
          <c:dPt>
            <c:idx val="7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E2CF-4A9F-8E94-29B2C790EF2B}"/>
              </c:ext>
            </c:extLst>
          </c:dPt>
          <c:dPt>
            <c:idx val="8"/>
            <c:bubble3D val="0"/>
            <c:spPr>
              <a:solidFill>
                <a:srgbClr val="0066F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E2CF-4A9F-8E94-29B2C790EF2B}"/>
              </c:ext>
            </c:extLst>
          </c:dPt>
          <c:dPt>
            <c:idx val="9"/>
            <c:bubble3D val="0"/>
            <c:spPr>
              <a:solidFill>
                <a:srgbClr val="66CCF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60400" h="6604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3-E2CF-4A9F-8E94-29B2C790EF2B}"/>
              </c:ext>
            </c:extLst>
          </c:dPt>
          <c:dLbls>
            <c:dLbl>
              <c:idx val="0"/>
              <c:layout>
                <c:manualLayout>
                  <c:x val="9.4245121736610787E-2"/>
                  <c:y val="-7.673519613040888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0107FF9-4680-4E75-BD97-11D945DC2C6E}" type="CATEGORYNAME">
                      <a:rPr lang="ru-RU" sz="110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                     </a:t>
                    </a:r>
                    <a:fld id="{17862351-CBC5-45C2-9BE5-16A49C35E830}" type="VALUE">
                      <a:rPr lang="ru-RU" sz="1100" baseline="0" smtClean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</a:t>
                    </a:r>
                    <a:fld id="{95E06DD9-F027-487E-974F-5170BAE35CEC}" type="PERCENTAGE">
                      <a:rPr lang="ru-RU" sz="1100" baseline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2CF-4A9F-8E94-29B2C790EF2B}"/>
                </c:ext>
              </c:extLst>
            </c:dLbl>
            <c:dLbl>
              <c:idx val="1"/>
              <c:layout>
                <c:manualLayout>
                  <c:x val="-0.11362803236700464"/>
                  <c:y val="0.1243650715730357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8C5ED4F-B313-4560-B695-82624EB71E51}" type="CATEGORYNAME">
                      <a: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                   </a:t>
                    </a:r>
                    <a:fld id="{132BD880-F399-437E-9678-7C4A4B1B897E}" type="VALUE">
                      <a:rPr lang="ru-RU" sz="1100" baseline="0" smtClean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</a:t>
                    </a:r>
                    <a:fld id="{0B87AFFE-2742-49A3-82FA-E27F887E53ED}" type="PERCENTAGE"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63554348921062"/>
                      <c:h val="0.178994233527500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2CF-4A9F-8E94-29B2C790EF2B}"/>
                </c:ext>
              </c:extLst>
            </c:dLbl>
            <c:dLbl>
              <c:idx val="2"/>
              <c:layout>
                <c:manualLayout>
                  <c:x val="0.11095967744951141"/>
                  <c:y val="2.517119275302557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FE64582-EC2B-4829-BD50-1C2120D90F58}" type="CATEGORYNAME">
                      <a: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                             </a:t>
                    </a:r>
                    <a:fld id="{A8150D4E-D0CD-47EA-A021-FC4B7931F5BA}" type="VALUE">
                      <a:rPr lang="ru-RU" sz="1100" baseline="0" smtClean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</a:t>
                    </a:r>
                    <a:fld id="{6282EA96-D32B-4F2F-8B8D-65467EBDC225}" type="PERCENTAGE"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76407824077135"/>
                      <c:h val="0.2680037439210373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2CF-4A9F-8E94-29B2C790EF2B}"/>
                </c:ext>
              </c:extLst>
            </c:dLbl>
            <c:dLbl>
              <c:idx val="3"/>
              <c:layout>
                <c:manualLayout>
                  <c:x val="6.0738879341406184E-2"/>
                  <c:y val="0.1139627333821850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CC6F116-23C9-4D71-9856-B3486BAEB09D}" type="CATEGORYNAME">
                      <a:rPr lang="ru-RU" sz="110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              </a:t>
                    </a:r>
                    <a:fld id="{5FF3B037-60FC-49E8-A308-4A7923BFCB1F}" type="VALUE">
                      <a:rPr lang="ru-RU" sz="1100" baseline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</a:t>
                    </a:r>
                    <a:fld id="{288A5A2F-2705-4A9E-A32F-8E7B289383A3}" type="PERCENTAGE">
                      <a:rPr lang="ru-RU" sz="1100" baseline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834781600679801"/>
                      <c:h val="0.1483569944091560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2CF-4A9F-8E94-29B2C790EF2B}"/>
                </c:ext>
              </c:extLst>
            </c:dLbl>
            <c:dLbl>
              <c:idx val="4"/>
              <c:layout>
                <c:manualLayout>
                  <c:x val="-7.4263121972332743E-2"/>
                  <c:y val="9.90722668394628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78848362770721"/>
                      <c:h val="0.157138125814073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E2CF-4A9F-8E94-29B2C790EF2B}"/>
                </c:ext>
              </c:extLst>
            </c:dLbl>
            <c:dLbl>
              <c:idx val="5"/>
              <c:layout>
                <c:manualLayout>
                  <c:x val="-3.0951929106113323E-2"/>
                  <c:y val="-5.422035462524796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1D6EBCD-9784-460A-B27C-AEA04F516E65}" type="CATEGORYNAME">
                      <a:rPr lang="ru-RU" sz="110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                 </a:t>
                    </a:r>
                    <a:fld id="{DC3F0143-9D78-452D-B7B3-6C033881F793}" type="VALUE">
                      <a:rPr lang="ru-RU" sz="1100" baseline="0" smtClean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</a:t>
                    </a:r>
                    <a:fld id="{95567C48-056D-4DD7-AEE8-F64EE7125988}" type="PERCENTAGE">
                      <a:rPr lang="ru-RU" sz="1100" baseline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81388135151181"/>
                      <c:h val="0.2249088564677544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2CF-4A9F-8E94-29B2C790EF2B}"/>
                </c:ext>
              </c:extLst>
            </c:dLbl>
            <c:dLbl>
              <c:idx val="6"/>
              <c:layout>
                <c:manualLayout>
                  <c:x val="-4.0775302827347995E-2"/>
                  <c:y val="-6.43630375368548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462699065701837"/>
                      <c:h val="0.15562877582945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E2CF-4A9F-8E94-29B2C790EF2B}"/>
                </c:ext>
              </c:extLst>
            </c:dLbl>
            <c:dLbl>
              <c:idx val="7"/>
              <c:layout>
                <c:manualLayout>
                  <c:x val="0.11471597498515643"/>
                  <c:y val="-0.1103366256275322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2387667-77DB-4642-A3E0-7D5473CB18A4}" type="CATEGORYNAME">
                      <a:rPr lang="ru-RU" sz="110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                                                     </a:t>
                    </a:r>
                    <a:fld id="{DA559FF8-2DC9-4126-B871-466A1D5297E1}" type="VALUE">
                      <a:rPr lang="ru-RU" sz="1100" baseline="0" smtClean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</a:t>
                    </a:r>
                    <a:fld id="{F0C11CA7-AC67-4412-A691-9D3FB4A6A8BC}" type="PERCENTAGE">
                      <a:rPr lang="ru-RU" sz="1100" baseline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35334853756388"/>
                      <c:h val="0.2095456895818197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E2CF-4A9F-8E94-29B2C790EF2B}"/>
                </c:ext>
              </c:extLst>
            </c:dLbl>
            <c:dLbl>
              <c:idx val="8"/>
              <c:layout>
                <c:manualLayout>
                  <c:x val="1.2936841417020197E-2"/>
                  <c:y val="-7.934256383551069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398353048919576"/>
                      <c:h val="0.1821836484903227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E2CF-4A9F-8E94-29B2C790EF2B}"/>
                </c:ext>
              </c:extLst>
            </c:dLbl>
            <c:dLbl>
              <c:idx val="9"/>
              <c:layout>
                <c:manualLayout>
                  <c:x val="4.1374645090009168E-2"/>
                  <c:y val="-0.1940888080366994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5F06831-16A3-44B8-9AA5-89DFE3ABFD1B}" type="CATEGORYNAME">
                      <a:rPr lang="ru-RU" sz="110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                   </a:t>
                    </a:r>
                    <a:fld id="{2CD16FCA-4A24-4E4B-A408-72188473125E}" type="VALUE">
                      <a:rPr lang="ru-RU" sz="1100" baseline="0" smtClean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</a:t>
                    </a:r>
                    <a:fld id="{F0C57541-6E5A-41EE-88FD-2278952ABC44}" type="PERCENTAGE">
                      <a:rPr lang="ru-RU" sz="1100" baseline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50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172034783799002"/>
                      <c:h val="0.2067523343968621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E2CF-4A9F-8E94-29B2C790EF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spc="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0">
                  <c:v>Общегосударственная деятельность</c:v>
                </c:pt>
                <c:pt idx="1">
                  <c:v>Национальная оборона</c:v>
                </c:pt>
                <c:pt idx="2">
                  <c:v>Судебная власть, правоохранительная деятельность и обеспечение безопасности</c:v>
                </c:pt>
                <c:pt idx="3">
                  <c:v>Национальная экономика</c:v>
                </c:pt>
                <c:pt idx="4">
                  <c:v>Охрана окружающей среды</c:v>
                </c:pt>
                <c:pt idx="5">
                  <c:v>Жилищно-коммунальные услуги и жилищное строительство</c:v>
                </c:pt>
                <c:pt idx="6">
                  <c:v>Здравоохранение</c:v>
                </c:pt>
                <c:pt idx="7">
                  <c:v>Физическая культура, спорт, культура и средства массовой информации</c:v>
                </c:pt>
                <c:pt idx="8">
                  <c:v>Образование</c:v>
                </c:pt>
                <c:pt idx="9">
                  <c:v>Социальная политика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6222069.8799999999</c:v>
                </c:pt>
                <c:pt idx="1">
                  <c:v>15693.84</c:v>
                </c:pt>
                <c:pt idx="2">
                  <c:v>142519.49</c:v>
                </c:pt>
                <c:pt idx="3">
                  <c:v>10786124.220000001</c:v>
                </c:pt>
                <c:pt idx="4">
                  <c:v>1147</c:v>
                </c:pt>
                <c:pt idx="5">
                  <c:v>5749786.4299999997</c:v>
                </c:pt>
                <c:pt idx="6">
                  <c:v>14170703.65</c:v>
                </c:pt>
                <c:pt idx="7">
                  <c:v>2689848.43</c:v>
                </c:pt>
                <c:pt idx="8">
                  <c:v>21071102.079999998</c:v>
                </c:pt>
                <c:pt idx="9">
                  <c:v>5700605.0800000001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2CF-4A9F-8E94-29B2C790EF2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233052144202138"/>
          <c:y val="0.18317780971465972"/>
          <c:w val="0.41786850717734353"/>
          <c:h val="0.7831006214197516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508000" h="508000"/>
            </a:sp3d>
          </c:spPr>
          <c:explosion val="10"/>
          <c:dPt>
            <c:idx val="0"/>
            <c:bubble3D val="0"/>
            <c:spPr>
              <a:solidFill>
                <a:schemeClr val="accent5">
                  <a:lumMod val="75000"/>
                </a:schemeClr>
              </a:solidFill>
              <a:ln w="12708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508000" h="508000"/>
              </a:sp3d>
            </c:spPr>
            <c:extLst>
              <c:ext xmlns:c16="http://schemas.microsoft.com/office/drawing/2014/chart" uri="{C3380CC4-5D6E-409C-BE32-E72D297353CC}">
                <c16:uniqueId val="{00000000-C0C6-46BC-86E8-730EA2B5632C}"/>
              </c:ext>
            </c:extLst>
          </c:dPt>
          <c:dPt>
            <c:idx val="1"/>
            <c:bubble3D val="0"/>
            <c:spPr>
              <a:solidFill>
                <a:schemeClr val="accent2">
                  <a:lumMod val="50000"/>
                </a:schemeClr>
              </a:solidFill>
              <a:ln w="12708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508000" h="508000"/>
              </a:sp3d>
            </c:spPr>
            <c:extLst>
              <c:ext xmlns:c16="http://schemas.microsoft.com/office/drawing/2014/chart" uri="{C3380CC4-5D6E-409C-BE32-E72D297353CC}">
                <c16:uniqueId val="{00000001-C0C6-46BC-86E8-730EA2B5632C}"/>
              </c:ext>
            </c:extLst>
          </c:dPt>
          <c:dPt>
            <c:idx val="2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2708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508000" h="508000"/>
              </a:sp3d>
            </c:spPr>
            <c:extLst>
              <c:ext xmlns:c16="http://schemas.microsoft.com/office/drawing/2014/chart" uri="{C3380CC4-5D6E-409C-BE32-E72D297353CC}">
                <c16:uniqueId val="{00000002-C0C6-46BC-86E8-730EA2B5632C}"/>
              </c:ext>
            </c:extLst>
          </c:dPt>
          <c:dPt>
            <c:idx val="3"/>
            <c:bubble3D val="0"/>
            <c:spPr>
              <a:solidFill>
                <a:schemeClr val="accent6"/>
              </a:solidFill>
              <a:ln w="12708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508000" h="508000"/>
              </a:sp3d>
            </c:spPr>
            <c:extLst>
              <c:ext xmlns:c16="http://schemas.microsoft.com/office/drawing/2014/chart" uri="{C3380CC4-5D6E-409C-BE32-E72D297353CC}">
                <c16:uniqueId val="{00000003-C0C6-46BC-86E8-730EA2B5632C}"/>
              </c:ext>
            </c:extLst>
          </c:dPt>
          <c:dLbls>
            <c:dLbl>
              <c:idx val="0"/>
              <c:layout>
                <c:manualLayout>
                  <c:x val="0.23132367713295096"/>
                  <c:y val="-3.5680694154875882E-2"/>
                </c:manualLayout>
              </c:layout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C6-46BC-86E8-730EA2B5632C}"/>
                </c:ext>
              </c:extLst>
            </c:dLbl>
            <c:dLbl>
              <c:idx val="1"/>
              <c:layout>
                <c:manualLayout>
                  <c:x val="-0.20414129303795872"/>
                  <c:y val="0.14736136132083746"/>
                </c:manualLayout>
              </c:layout>
              <c:tx>
                <c:rich>
                  <a:bodyPr/>
                  <a:lstStyle/>
                  <a:p>
                    <a:fld id="{6ACA9B7F-17E8-4B81-A180-3593A581E62D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</a:t>
                    </a:r>
                    <a:fld id="{EEF55EBE-9245-4B97-8C8D-F5CFBA937D37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  <a:fld id="{66BBFC4C-C6FC-4572-8020-6296384DC039}" type="PERCENTAGE">
                      <a:rPr lang="ru-RU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0C6-46BC-86E8-730EA2B5632C}"/>
                </c:ext>
              </c:extLst>
            </c:dLbl>
            <c:dLbl>
              <c:idx val="2"/>
              <c:layout>
                <c:manualLayout>
                  <c:x val="-0.21877090466572335"/>
                  <c:y val="-0.15284307970501115"/>
                </c:manualLayout>
              </c:layout>
              <c:tx>
                <c:rich>
                  <a:bodyPr/>
                  <a:lstStyle/>
                  <a:p>
                    <a:fld id="{B9790254-1075-4C59-BA5C-9449960A68F1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    </a:t>
                    </a:r>
                    <a:fld id="{1D880726-E435-494A-AE14-138F43ADE981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           </a:t>
                    </a:r>
                    <a:fld id="{A1172F74-DE41-4234-9767-CA9A8B0351AC}" type="PERCENTAGE">
                      <a:rPr lang="ru-RU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84950080828373"/>
                      <c:h val="0.235338474721508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0C6-46BC-86E8-730EA2B5632C}"/>
                </c:ext>
              </c:extLst>
            </c:dLbl>
            <c:dLbl>
              <c:idx val="3"/>
              <c:layout>
                <c:manualLayout>
                  <c:x val="-2.1468032473963068E-2"/>
                  <c:y val="-0.17139930463217407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defRPr>
                    </a:pPr>
                    <a:fld id="{54BE0D60-2A83-4F9C-8E28-7339DD2DBBE6}" type="CATEGORYNAME">
                      <a:rPr lang="ru-RU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 </a:t>
                    </a:r>
                    <a:fld id="{ADAC320F-32C1-4927-9163-49F029C22559}" type="VALUE">
                      <a:rPr lang="ru-RU" baseline="0" smtClean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; </a:t>
                    </a:r>
                    <a:fld id="{9013F5BC-8562-4F32-ABE1-5042B7213228}" type="PERCENTAGE">
                      <a:rPr lang="ru-RU" baseline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chemeClr val="accent6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61401841230746"/>
                      <c:h val="0.1530762639245929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0C6-46BC-86E8-730EA2B563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6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Заработная плата с учетом взносов (отчислений) на социальное страхование</c:v>
                </c:pt>
                <c:pt idx="1">
                  <c:v>Питание, медикаменты, трансферты </c:v>
                </c:pt>
                <c:pt idx="2">
                  <c:v>Коммунальные услуги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36827890.899999999</c:v>
                </c:pt>
                <c:pt idx="1">
                  <c:v>6405290.1399999997</c:v>
                </c:pt>
                <c:pt idx="2">
                  <c:v>4030740.57</c:v>
                </c:pt>
                <c:pt idx="3">
                  <c:v>19285678.489999998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0C6-46BC-86E8-730EA2B5632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34"/>
        <c:holeSize val="64"/>
      </c:doughnutChart>
      <c:spPr>
        <a:noFill/>
        <a:ln w="16944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image" Target="../media/image2.jpg"/><Relationship Id="rId4" Type="http://schemas.openxmlformats.org/officeDocument/2006/relationships/image" Target="../media/image5.jp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0.78246</cdr:x>
      <cdr:y>0.01151</cdr:y>
    </cdr:from>
    <cdr:to>
      <cdr:x>0.95263</cdr:x>
      <cdr:y>0.17895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54779" y="62831"/>
          <a:ext cx="155608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0.83333</cdr:x>
      <cdr:y>0</cdr:y>
    </cdr:from>
    <cdr:to>
      <cdr:x>0.99298</cdr:x>
      <cdr:y>0.0454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619970" y="0"/>
          <a:ext cx="1459839" cy="228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2400" b="1" dirty="0">
            <a:solidFill>
              <a:schemeClr val="accent4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0.3093</cdr:x>
      <cdr:y>0</cdr:y>
    </cdr:from>
    <cdr:to>
      <cdr:x>1</cdr:x>
      <cdr:y>0.10958</cdr:y>
    </cdr:to>
    <cdr:sp macro="" textlink="">
      <cdr:nvSpPr>
        <cdr:cNvPr id="2" name="Прямоугольник 1">
          <a:extLst xmlns:a="http://schemas.openxmlformats.org/drawingml/2006/main">
            <a:ext uri="{FF2B5EF4-FFF2-40B4-BE49-F238E27FC236}">
              <a16:creationId xmlns:a16="http://schemas.microsoft.com/office/drawing/2014/main" id="{7D715FF9-FE1C-4A11-BD59-77AB7BD09039}"/>
            </a:ext>
          </a:extLst>
        </cdr:cNvPr>
        <cdr:cNvSpPr/>
      </cdr:nvSpPr>
      <cdr:spPr>
        <a:xfrm xmlns:a="http://schemas.openxmlformats.org/drawingml/2006/main">
          <a:off x="2451400" y="0"/>
          <a:ext cx="5474241" cy="4001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fr-FR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rPr>
            <a:t>ВСЕГО ДОХОДОВ  66 438 803,16 рублей</a:t>
          </a:r>
          <a:endParaRPr lang="ru-RU" sz="2000" dirty="0">
            <a:solidFill>
              <a:schemeClr val="accent6">
                <a:lumMod val="50000"/>
              </a:schemeClr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0.7725</cdr:x>
      <cdr:y>0.12581</cdr:y>
    </cdr:from>
    <cdr:to>
      <cdr:x>0.8593</cdr:x>
      <cdr:y>0.23482</cdr:y>
    </cdr:to>
    <cdr:grpSp>
      <cdr:nvGrpSpPr>
        <cdr:cNvPr id="12" name="Группа 1">
          <a:extLst xmlns:a="http://schemas.openxmlformats.org/drawingml/2006/main">
            <a:ext uri="{FF2B5EF4-FFF2-40B4-BE49-F238E27FC236}">
              <a16:creationId xmlns:a16="http://schemas.microsoft.com/office/drawing/2014/main" id="{F4562640-CF12-46EB-9008-31B2B2CBC8F0}"/>
            </a:ext>
          </a:extLst>
        </cdr:cNvPr>
        <cdr:cNvGrpSpPr/>
      </cdr:nvGrpSpPr>
      <cdr:grpSpPr>
        <a:xfrm xmlns:a="http://schemas.openxmlformats.org/drawingml/2006/main">
          <a:off x="5364028" y="466154"/>
          <a:ext cx="602715" cy="403907"/>
          <a:chOff x="524901" y="1038822"/>
          <a:chExt cx="714360" cy="546749"/>
        </a:xfrm>
      </cdr:grpSpPr>
      <cdr:sp macro="" textlink="">
        <cdr:nvSpPr>
          <cdr:cNvPr id="3" name="Шестиугольник 2">
            <a:extLst xmlns:a="http://schemas.openxmlformats.org/drawingml/2006/main">
              <a:ext uri="{FF2B5EF4-FFF2-40B4-BE49-F238E27FC236}">
                <a16:creationId xmlns:a16="http://schemas.microsoft.com/office/drawing/2014/main" id="{AE98317D-F30A-4390-A1A9-73107B5DB8F5}"/>
              </a:ext>
            </a:extLst>
          </cdr:cNvPr>
          <cdr:cNvSpPr/>
        </cdr:nvSpPr>
        <cdr:spPr>
          <a:xfrm xmlns:a="http://schemas.openxmlformats.org/drawingml/2006/main">
            <a:off x="524901" y="1038822"/>
            <a:ext cx="714360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1"/>
            <a:srcRect/>
            <a:stretch>
              <a:fillRect l="-25000" r="-25000"/>
            </a:stretch>
          </a:blipFill>
        </cdr:spPr>
        <cdr:style>
          <a:lnRef xmlns:a="http://schemas.openxmlformats.org/drawingml/2006/main" idx="2">
            <a:schemeClr val="accent1">
              <a:hueOff val="0"/>
              <a:satOff val="0"/>
              <a:lumOff val="0"/>
              <a:alphaOff val="0"/>
            </a:schemeClr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ru-RU"/>
          </a:p>
        </cdr:txBody>
      </cdr:sp>
      <cdr:sp macro="" textlink="">
        <cdr:nvSpPr>
          <cdr:cNvPr id="4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1E7F42CD-51EE-4E20-A4EE-1D866BD25A1C}"/>
              </a:ext>
            </a:extLst>
          </cdr:cNvPr>
          <cdr:cNvSpPr txBox="1"/>
        </cdr:nvSpPr>
        <cdr:spPr>
          <a:xfrm xmlns:a="http://schemas.openxmlformats.org/drawingml/2006/main">
            <a:off x="629993" y="1119256"/>
            <a:ext cx="504176" cy="385881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12700" rIns="0" bIns="1270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000" kern="1200" dirty="0">
              <a:solidFill>
                <a:schemeClr val="tx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0.84677</cdr:x>
      <cdr:y>0.18437</cdr:y>
    </cdr:from>
    <cdr:to>
      <cdr:x>0.92417</cdr:x>
      <cdr:y>0.29338</cdr:y>
    </cdr:to>
    <cdr:grpSp>
      <cdr:nvGrpSpPr>
        <cdr:cNvPr id="13" name="Группа 4">
          <a:extLst xmlns:a="http://schemas.openxmlformats.org/drawingml/2006/main">
            <a:ext uri="{FF2B5EF4-FFF2-40B4-BE49-F238E27FC236}">
              <a16:creationId xmlns:a16="http://schemas.microsoft.com/office/drawing/2014/main" id="{1BD1FC47-CFE4-4FA6-BEC8-5AB216DCADFA}"/>
            </a:ext>
          </a:extLst>
        </cdr:cNvPr>
        <cdr:cNvGrpSpPr/>
      </cdr:nvGrpSpPr>
      <cdr:grpSpPr>
        <a:xfrm xmlns:a="http://schemas.openxmlformats.org/drawingml/2006/main">
          <a:off x="5879738" y="683132"/>
          <a:ext cx="537444" cy="403907"/>
          <a:chOff x="1117063" y="1369210"/>
          <a:chExt cx="636951" cy="546749"/>
        </a:xfrm>
      </cdr:grpSpPr>
      <cdr:sp macro="" textlink="">
        <cdr:nvSpPr>
          <cdr:cNvPr id="6" name="Шестиугольник 5">
            <a:extLst xmlns:a="http://schemas.openxmlformats.org/drawingml/2006/main">
              <a:ext uri="{FF2B5EF4-FFF2-40B4-BE49-F238E27FC236}">
                <a16:creationId xmlns:a16="http://schemas.microsoft.com/office/drawing/2014/main" id="{3B71758B-CCB8-4454-B4D3-233EC1C7BAF1}"/>
              </a:ext>
            </a:extLst>
          </cdr:cNvPr>
          <cdr:cNvSpPr/>
        </cdr:nvSpPr>
        <cdr:spPr>
          <a:xfrm xmlns:a="http://schemas.openxmlformats.org/drawingml/2006/main">
            <a:off x="1117063" y="1369210"/>
            <a:ext cx="636951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2"/>
            <a:srcRect/>
            <a:stretch>
              <a:fillRect l="-11000" r="-11000"/>
            </a:stretch>
          </a:blipFill>
          <a:ln xmlns:a="http://schemas.openxmlformats.org/drawingml/2006/main">
            <a:solidFill>
              <a:srgbClr val="00B050"/>
            </a:solidFill>
          </a:ln>
        </cdr:spPr>
        <cdr:style>
          <a:lnRef xmlns:a="http://schemas.openxmlformats.org/drawingml/2006/main" idx="2">
            <a:scrgbClr r="0" g="0" b="0"/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ru-RU"/>
          </a:p>
        </cdr:txBody>
      </cdr:sp>
      <cdr:sp macro="" textlink="">
        <cdr:nvSpPr>
          <cdr:cNvPr id="7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338BAA6D-9C7F-4FBD-8142-3A44292A9B7A}"/>
              </a:ext>
            </a:extLst>
          </cdr:cNvPr>
          <cdr:cNvSpPr txBox="1"/>
        </cdr:nvSpPr>
        <cdr:spPr>
          <a:xfrm xmlns:a="http://schemas.openxmlformats.org/drawingml/2006/main">
            <a:off x="1215705" y="1453882"/>
            <a:ext cx="439667" cy="377405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13970" rIns="0" bIns="1397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100" kern="1200" dirty="0">
              <a:solidFill>
                <a:schemeClr val="tx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0.70729</cdr:x>
      <cdr:y>0.1841</cdr:y>
    </cdr:from>
    <cdr:to>
      <cdr:x>0.78469</cdr:x>
      <cdr:y>0.29311</cdr:y>
    </cdr:to>
    <cdr:grpSp>
      <cdr:nvGrpSpPr>
        <cdr:cNvPr id="14" name="Группа 7">
          <a:extLst xmlns:a="http://schemas.openxmlformats.org/drawingml/2006/main">
            <a:ext uri="{FF2B5EF4-FFF2-40B4-BE49-F238E27FC236}">
              <a16:creationId xmlns:a16="http://schemas.microsoft.com/office/drawing/2014/main" id="{4EFD050D-0D27-4E1F-84F8-0DAEA8BAFD08}"/>
            </a:ext>
          </a:extLst>
        </cdr:cNvPr>
        <cdr:cNvGrpSpPr/>
      </cdr:nvGrpSpPr>
      <cdr:grpSpPr>
        <a:xfrm xmlns:a="http://schemas.openxmlformats.org/drawingml/2006/main">
          <a:off x="4911227" y="682132"/>
          <a:ext cx="537445" cy="403906"/>
          <a:chOff x="540707" y="1615477"/>
          <a:chExt cx="636951" cy="546749"/>
        </a:xfrm>
      </cdr:grpSpPr>
      <cdr:sp macro="" textlink="">
        <cdr:nvSpPr>
          <cdr:cNvPr id="9" name="Шестиугольник 8">
            <a:extLst xmlns:a="http://schemas.openxmlformats.org/drawingml/2006/main">
              <a:ext uri="{FF2B5EF4-FFF2-40B4-BE49-F238E27FC236}">
                <a16:creationId xmlns:a16="http://schemas.microsoft.com/office/drawing/2014/main" id="{E2A2021E-30CE-4E86-ACB0-06759AA135F4}"/>
              </a:ext>
            </a:extLst>
          </cdr:cNvPr>
          <cdr:cNvSpPr/>
        </cdr:nvSpPr>
        <cdr:spPr>
          <a:xfrm xmlns:a="http://schemas.openxmlformats.org/drawingml/2006/main">
            <a:off x="540707" y="1615477"/>
            <a:ext cx="636951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3"/>
            <a:srcRect/>
            <a:stretch>
              <a:fillRect l="-39000" r="-39000"/>
            </a:stretch>
          </a:blipFill>
        </cdr:spPr>
        <cdr:style>
          <a:lnRef xmlns:a="http://schemas.openxmlformats.org/drawingml/2006/main" idx="2">
            <a:schemeClr val="accent1">
              <a:hueOff val="0"/>
              <a:satOff val="0"/>
              <a:lumOff val="0"/>
              <a:alphaOff val="0"/>
            </a:schemeClr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ru-RU"/>
          </a:p>
        </cdr:txBody>
      </cdr:sp>
      <cdr:sp macro="" textlink="">
        <cdr:nvSpPr>
          <cdr:cNvPr id="10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0C59A415-2BDB-45F5-BB5D-BE4CE1E27F21}"/>
              </a:ext>
            </a:extLst>
          </cdr:cNvPr>
          <cdr:cNvSpPr txBox="1"/>
        </cdr:nvSpPr>
        <cdr:spPr>
          <a:xfrm xmlns:a="http://schemas.openxmlformats.org/drawingml/2006/main">
            <a:off x="639349" y="1700149"/>
            <a:ext cx="439667" cy="377405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13970" rIns="0" bIns="1397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100" kern="1200" dirty="0">
              <a:solidFill>
                <a:schemeClr val="tx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0.7725</cdr:x>
      <cdr:y>0.24552</cdr:y>
    </cdr:from>
    <cdr:to>
      <cdr:x>0.8588</cdr:x>
      <cdr:y>0.35454</cdr:y>
    </cdr:to>
    <cdr:sp macro="" textlink="">
      <cdr:nvSpPr>
        <cdr:cNvPr id="18" name="Шестиугольник 17">
          <a:extLst xmlns:a="http://schemas.openxmlformats.org/drawingml/2006/main">
            <a:ext uri="{FF2B5EF4-FFF2-40B4-BE49-F238E27FC236}">
              <a16:creationId xmlns:a16="http://schemas.microsoft.com/office/drawing/2014/main" id="{9C32AC16-E5A7-446A-A067-CFD559D12EE3}"/>
            </a:ext>
          </a:extLst>
        </cdr:cNvPr>
        <cdr:cNvSpPr/>
      </cdr:nvSpPr>
      <cdr:spPr>
        <a:xfrm xmlns:a="http://schemas.openxmlformats.org/drawingml/2006/main">
          <a:off x="6357359" y="1231411"/>
          <a:ext cx="710191" cy="546749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256442-6120-47FD-A974-BEE8654E1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604433"/>
            <a:ext cx="8484345" cy="2677648"/>
          </a:xfrm>
        </p:spPr>
        <p:txBody>
          <a:bodyPr/>
          <a:lstStyle/>
          <a:p>
            <a:r>
              <a:rPr lang="ru-RU" altLang="ko-KR" dirty="0">
                <a:ea typeface="Gulim" pitchFamily="34" charset="-127"/>
              </a:rPr>
              <a:t>Информация об исполнении бюджета за 2024 год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C701C92-CDD8-4A27-86FA-57EB9ABD9F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Чечерский район</a:t>
            </a:r>
          </a:p>
        </p:txBody>
      </p:sp>
    </p:spTree>
    <p:extLst>
      <p:ext uri="{BB962C8B-B14F-4D97-AF65-F5344CB8AC3E}">
        <p14:creationId xmlns:p14="http://schemas.microsoft.com/office/powerpoint/2010/main" val="3119627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Структура расходов</a:t>
            </a:r>
          </a:p>
        </p:txBody>
      </p:sp>
      <p:graphicFrame>
        <p:nvGraphicFramePr>
          <p:cNvPr id="6" name="Диаграмма 12">
            <a:extLst>
              <a:ext uri="{FF2B5EF4-FFF2-40B4-BE49-F238E27FC236}">
                <a16:creationId xmlns:a16="http://schemas.microsoft.com/office/drawing/2014/main" id="{80A94DAF-DAF3-48AD-B392-58DD708912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9036582"/>
              </p:ext>
            </p:extLst>
          </p:nvPr>
        </p:nvGraphicFramePr>
        <p:xfrm>
          <a:off x="1343025" y="2466975"/>
          <a:ext cx="9010650" cy="3819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564B8EF-8878-4851-8E7B-2CF51E45175F}"/>
              </a:ext>
            </a:extLst>
          </p:cNvPr>
          <p:cNvSpPr/>
          <p:nvPr/>
        </p:nvSpPr>
        <p:spPr>
          <a:xfrm>
            <a:off x="6423872" y="2390775"/>
            <a:ext cx="4716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solidFill>
                  <a:schemeClr val="accent6">
                    <a:lumMod val="50000"/>
                  </a:schemeClr>
                </a:solidFill>
              </a:rPr>
              <a:t>Всего расходов – 66 549 600,10 рублей</a:t>
            </a:r>
          </a:p>
        </p:txBody>
      </p:sp>
    </p:spTree>
    <p:extLst>
      <p:ext uri="{BB962C8B-B14F-4D97-AF65-F5344CB8AC3E}">
        <p14:creationId xmlns:p14="http://schemas.microsoft.com/office/powerpoint/2010/main" val="2500665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1AF1F7-213F-49DA-AE21-ABC618A2C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2409825"/>
            <a:ext cx="11182350" cy="3886200"/>
          </a:xfrm>
        </p:spPr>
        <p:txBody>
          <a:bodyPr>
            <a:normAutofit lnSpcReduction="10000"/>
          </a:bodyPr>
          <a:lstStyle/>
          <a:p>
            <a:pPr marL="0" indent="457200" algn="just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2000" b="1" dirty="0">
                <a:solidFill>
                  <a:schemeClr val="accent1"/>
                </a:solidFill>
              </a:rPr>
              <a:t>В сложившейся структуре расходов бюджета района за 2024 год 47 263 921,61 рублей или 71 % составили первоочередные статьи расходов.</a:t>
            </a:r>
          </a:p>
          <a:p>
            <a:pPr marL="0" indent="457200" algn="just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2000" b="1" dirty="0">
                <a:solidFill>
                  <a:schemeClr val="accent1"/>
                </a:solidFill>
              </a:rPr>
              <a:t>На выплату заработной платы с учетом взносов (отчислений) на  социальное  страхование  в  отчетном  периоде  направлено 36 827 890,90 рублей, что составляет 55 % в общих расходах бюджета района. </a:t>
            </a:r>
            <a:r>
              <a:rPr lang="ru-RU" sz="2000" b="1" dirty="0">
                <a:solidFill>
                  <a:schemeClr val="accent1"/>
                </a:solidFill>
              </a:rPr>
              <a:t>К уточнённым годовым назначениям исполнено 99,7 %. </a:t>
            </a:r>
            <a:endParaRPr lang="ru-RU" altLang="ru-RU" sz="2000" b="1" dirty="0">
              <a:solidFill>
                <a:schemeClr val="accent1"/>
              </a:solidFill>
            </a:endParaRPr>
          </a:p>
          <a:p>
            <a:pPr marL="0" indent="457200" algn="just">
              <a:spcBef>
                <a:spcPct val="0"/>
              </a:spcBef>
              <a:buNone/>
              <a:defRPr/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В указанной сумме учтены произведенные дополнительные стимулирующие выплаты отдельным категориям работников в сферах здравоохранения, культуры, образования, физической культуры и спорта, социального обслуживания  в  рамках  выполнения  задачи  по  поэтапному   повышению   уровня    оплаты    труда работников бюджетных организаций, установленной Программой социально-экономического  развития  Республики  Беларусь  на  2021-2025  годы, в  сумме 2 833 907,38 рублей.</a:t>
            </a:r>
          </a:p>
          <a:p>
            <a:pPr marL="0" indent="457200" algn="just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fr-CA" altLang="ru-BY" sz="2000" b="1" dirty="0">
              <a:solidFill>
                <a:schemeClr val="accent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6878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1AF1F7-213F-49DA-AE21-ABC618A2C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2409825"/>
            <a:ext cx="11182350" cy="3752850"/>
          </a:xfrm>
        </p:spPr>
        <p:txBody>
          <a:bodyPr>
            <a:normAutofit fontScale="92500"/>
          </a:bodyPr>
          <a:lstStyle/>
          <a:p>
            <a:pPr marL="0" indent="447675" algn="just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22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 на  питание  в  январе-декабре  2024  года  составили 717 922,79 рублей или 1 % в общих расходах бюджета района. Исполнено 100 % от годового плана. </a:t>
            </a:r>
          </a:p>
          <a:p>
            <a:pPr marL="0" indent="447675" algn="just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22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оплату лекарственных средств и изделий медицинского назначения за 2024 год направлено 1 087 785,07 рублей, что составляет 2 % в общих расходах бюджета. Исполнено 100 % от годового уточненного плана. </a:t>
            </a:r>
          </a:p>
          <a:p>
            <a:pPr marL="0" indent="447675" algn="just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22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на оплату коммунальных услуг составили 4 030 740,57 рублей или 6 % от общих расходов бюджета за 2024 год. Расходы профинансированы на 98 % к годовому плану. </a:t>
            </a:r>
          </a:p>
          <a:p>
            <a:pPr marL="0" indent="363538" algn="just">
              <a:spcBef>
                <a:spcPct val="0"/>
              </a:spcBef>
              <a:buFont typeface="Wingdings" panose="05000000000000000000" pitchFamily="2" charset="2"/>
              <a:buNone/>
              <a:tabLst>
                <a:tab pos="361950" algn="l"/>
              </a:tabLst>
            </a:pPr>
            <a:r>
              <a:rPr lang="ru-RU" altLang="ru-RU" sz="22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выплату всех видов текущих трансфертов населению из бюджета района направлено 4 599 582,28 рублей или 7 % от общих расходов бюджета за 2024 год, исполнение составило 99 % от годовых назначений, из них на: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4508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1AF1F7-213F-49DA-AE21-ABC618A2C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2409825"/>
            <a:ext cx="11182350" cy="3752850"/>
          </a:xfrm>
        </p:spPr>
        <p:txBody>
          <a:bodyPr>
            <a:normAutofit/>
          </a:bodyPr>
          <a:lstStyle/>
          <a:p>
            <a:pPr marL="0" indent="363538" algn="just">
              <a:spcBef>
                <a:spcPct val="0"/>
              </a:spcBef>
              <a:buNone/>
              <a:tabLst>
                <a:tab pos="361950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выплату льгот и компенсаций и бесплатное питание учащихся, за счёт субвенций, передаваемых из республиканского бюджета, – 966 447,41</a:t>
            </a:r>
            <a:r>
              <a:rPr lang="en-US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рублей;</a:t>
            </a:r>
          </a:p>
          <a:p>
            <a:pPr marL="0" indent="363538" algn="just">
              <a:spcBef>
                <a:spcPct val="0"/>
              </a:spcBef>
              <a:buFont typeface="Wingdings" panose="05000000000000000000" pitchFamily="2" charset="2"/>
              <a:buNone/>
              <a:tabLst>
                <a:tab pos="361950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выплату льгот и компенсаций населению, пострадавшему от катастрофы на Чернобыльской АЭС – 1 925 606,55</a:t>
            </a:r>
            <a:r>
              <a:rPr lang="en-US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рублей;</a:t>
            </a:r>
          </a:p>
          <a:p>
            <a:pPr marL="0" indent="363538" algn="just">
              <a:spcBef>
                <a:spcPct val="0"/>
              </a:spcBef>
              <a:buFont typeface="Wingdings" panose="05000000000000000000" pitchFamily="2" charset="2"/>
              <a:buNone/>
              <a:tabLst>
                <a:tab pos="361950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выплату  государственной  адресной  социальной   помощи  населению –                  476 739,02 рублей; </a:t>
            </a:r>
          </a:p>
          <a:p>
            <a:pPr marL="0" indent="363538" algn="just">
              <a:spcBef>
                <a:spcPct val="0"/>
              </a:spcBef>
              <a:buFont typeface="Wingdings" panose="05000000000000000000" pitchFamily="2" charset="2"/>
              <a:buNone/>
              <a:tabLst>
                <a:tab pos="361950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бесплатное обеспечение продуктами питания детей первых двух лет жизни – 53 229,60 рублей; </a:t>
            </a:r>
          </a:p>
          <a:p>
            <a:pPr marL="0" indent="363538" algn="just">
              <a:spcBef>
                <a:spcPct val="0"/>
              </a:spcBef>
              <a:buNone/>
              <a:tabLst>
                <a:tab pos="361950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- выплату педагогическим работникам на приобретение методической литературы, выплаты на детей-сирот и детей,   оставшихся   без  попечения родителей и возмещение расходов по содержанию детей в детских домах семейного типа, опекунских и </a:t>
            </a:r>
            <a:r>
              <a:rPr lang="ru-RU" altLang="ru-RU" sz="2000" b="1" dirty="0">
                <a:solidFill>
                  <a:schemeClr val="accent1"/>
                </a:solidFill>
              </a:rPr>
              <a:t>приёмных семьях – 405 170,13 рублей; </a:t>
            </a:r>
          </a:p>
          <a:p>
            <a:pPr marL="0" indent="363538" algn="just">
              <a:spcBef>
                <a:spcPct val="0"/>
              </a:spcBef>
              <a:buFont typeface="Wingdings" panose="05000000000000000000" pitchFamily="2" charset="2"/>
              <a:buNone/>
              <a:tabLst>
                <a:tab pos="361950" algn="l"/>
              </a:tabLst>
            </a:pPr>
            <a:endParaRPr lang="ru-RU" altLang="ru-RU" sz="2000" b="1" dirty="0">
              <a:solidFill>
                <a:schemeClr val="accent1"/>
              </a:solidFill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795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1AF1F7-213F-49DA-AE21-ABC618A2C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2409825"/>
            <a:ext cx="11182350" cy="3752850"/>
          </a:xfrm>
        </p:spPr>
        <p:txBody>
          <a:bodyPr>
            <a:normAutofit/>
          </a:bodyPr>
          <a:lstStyle/>
          <a:p>
            <a:pPr marL="0" indent="363538" algn="just"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</a:pPr>
            <a:r>
              <a:rPr lang="ru-RU" altLang="ru-RU" sz="2000" b="1" dirty="0">
                <a:solidFill>
                  <a:schemeClr val="accent1"/>
                </a:solidFill>
              </a:rPr>
              <a:t>- оплату медикаментов, отпускаемых бесплатно и  на  льготных  условиях  по  рецептам врачей, бесплатное зубопротезирование – 653 850,23 рублей;</a:t>
            </a:r>
          </a:p>
          <a:p>
            <a:pPr marL="0" indent="363538" algn="just"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</a:pPr>
            <a:r>
              <a:rPr lang="ru-RU" altLang="ru-RU" sz="2000" b="1" dirty="0">
                <a:solidFill>
                  <a:schemeClr val="accent1"/>
                </a:solidFill>
              </a:rPr>
              <a:t>- выплату других трансфертов населению – 118 539,34 рублей (расходы  на  погребение, на установку пожарных извещателей в домовладениях многодетных семей, семей воспитывающих детей-инвалидов, одиноких инвалидов и участников Великой Отечественной войны, единовременная материальная помощь к новому учебному году и др.).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231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Структура расходов</a:t>
            </a:r>
          </a:p>
        </p:txBody>
      </p:sp>
      <p:graphicFrame>
        <p:nvGraphicFramePr>
          <p:cNvPr id="7" name="Объект 8">
            <a:extLst>
              <a:ext uri="{FF2B5EF4-FFF2-40B4-BE49-F238E27FC236}">
                <a16:creationId xmlns:a16="http://schemas.microsoft.com/office/drawing/2014/main" id="{478E3F25-F9D4-42BE-A5F4-7005195581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552106"/>
              </p:ext>
            </p:extLst>
          </p:nvPr>
        </p:nvGraphicFramePr>
        <p:xfrm>
          <a:off x="2152650" y="2476500"/>
          <a:ext cx="6943725" cy="3705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76A2CEB-4744-486A-9019-C430CEC4B4D1}"/>
              </a:ext>
            </a:extLst>
          </p:cNvPr>
          <p:cNvSpPr/>
          <p:nvPr/>
        </p:nvSpPr>
        <p:spPr>
          <a:xfrm>
            <a:off x="6471497" y="2476500"/>
            <a:ext cx="4716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solidFill>
                  <a:schemeClr val="accent6">
                    <a:lumMod val="50000"/>
                  </a:schemeClr>
                </a:solidFill>
              </a:rPr>
              <a:t>Всего расходов – 66 549 600,10 рублей</a:t>
            </a:r>
          </a:p>
        </p:txBody>
      </p:sp>
    </p:spTree>
    <p:extLst>
      <p:ext uri="{BB962C8B-B14F-4D97-AF65-F5344CB8AC3E}">
        <p14:creationId xmlns:p14="http://schemas.microsoft.com/office/powerpoint/2010/main" val="961955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Доходы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1AF1F7-213F-49DA-AE21-ABC618A2C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388" y="2535331"/>
            <a:ext cx="10865224" cy="3752850"/>
          </a:xfrm>
        </p:spPr>
        <p:txBody>
          <a:bodyPr>
            <a:normAutofit/>
          </a:bodyPr>
          <a:lstStyle/>
          <a:p>
            <a:pPr marL="0" indent="447675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chemeClr val="accent1"/>
                </a:solidFill>
              </a:rPr>
              <a:t>Доходы консолидированного бюджета района за 2024 год с учетом безвозмездных поступлений из республиканского и областного бюджетов сформированы в объеме 66 438 803,16 рублей или 99,9% годового плана.</a:t>
            </a:r>
          </a:p>
          <a:p>
            <a:pPr marL="0" indent="447675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chemeClr val="accent1"/>
                </a:solidFill>
              </a:rPr>
              <a:t>В их структуре удельный вес собственных доходов составляет 24%, безвозмездных поступлений – 76%.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buFontTx/>
              <a:buNone/>
              <a:defRPr/>
            </a:pPr>
            <a:r>
              <a:rPr lang="ru-RU" altLang="ru-RU" sz="2000" b="1" dirty="0">
                <a:solidFill>
                  <a:schemeClr val="accent1"/>
                </a:solidFill>
                <a:cs typeface="Calibri" panose="020F0502020204030204" pitchFamily="34" charset="0"/>
              </a:rPr>
              <a:t>За 2024 год в бюджет района поступило 16 098 783,28 рублей собственных доходов. Годовые плановые назначения исполнены на 100,4%. 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chemeClr val="accent1"/>
                </a:solidFill>
              </a:rPr>
              <a:t>В структуре доходов 72,1% занимают два основных доходных источника: подоходный налог (51,3%), налог на добавленную стоимость (20,8%).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6898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/>
          <a:p>
            <a:r>
              <a:rPr lang="ru-RU" b="1" dirty="0"/>
              <a:t>Динамика поступлений собственных доходов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1AF1F7-213F-49DA-AE21-ABC618A2C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2409825"/>
            <a:ext cx="11182350" cy="3752850"/>
          </a:xfrm>
        </p:spPr>
        <p:txBody>
          <a:bodyPr>
            <a:normAutofit/>
          </a:bodyPr>
          <a:lstStyle/>
          <a:p>
            <a:r>
              <a:rPr lang="ru-RU" altLang="ru-RU" sz="2000" b="1" dirty="0">
                <a:solidFill>
                  <a:schemeClr val="accent1"/>
                </a:solidFill>
                <a:cs typeface="Calibri" panose="020F0502020204030204" pitchFamily="34" charset="0"/>
              </a:rPr>
              <a:t>По сравнению с аналогичным периодом прошлого года объем собственных бюджетных ресурсов увеличился на 17,3%, что составляет 2 374 637,04 рублей.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7" name="Диаграмма 7">
            <a:extLst>
              <a:ext uri="{FF2B5EF4-FFF2-40B4-BE49-F238E27FC236}">
                <a16:creationId xmlns:a16="http://schemas.microsoft.com/office/drawing/2014/main" id="{4FBCBA48-EE09-4EC0-8610-6EE71DADAA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5496464"/>
              </p:ext>
            </p:extLst>
          </p:nvPr>
        </p:nvGraphicFramePr>
        <p:xfrm>
          <a:off x="1676400" y="3200399"/>
          <a:ext cx="8315325" cy="3521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8">
            <a:extLst>
              <a:ext uri="{FF2B5EF4-FFF2-40B4-BE49-F238E27FC236}">
                <a16:creationId xmlns:a16="http://schemas.microsoft.com/office/drawing/2014/main" id="{84484CF7-B3FB-4322-B6DB-9CE426533682}"/>
              </a:ext>
            </a:extLst>
          </p:cNvPr>
          <p:cNvSpPr txBox="1"/>
          <p:nvPr/>
        </p:nvSpPr>
        <p:spPr>
          <a:xfrm>
            <a:off x="4035479" y="3044259"/>
            <a:ext cx="41210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117,3 % </a:t>
            </a:r>
          </a:p>
          <a:p>
            <a:pPr algn="ctr"/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+ 2 374 637,04 рублей</a:t>
            </a:r>
            <a:endParaRPr lang="ru-RU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7297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Доходы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1AF1F7-213F-49DA-AE21-ABC618A2C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2409825"/>
            <a:ext cx="11182350" cy="3752850"/>
          </a:xfrm>
        </p:spPr>
        <p:txBody>
          <a:bodyPr>
            <a:normAutofit/>
          </a:bodyPr>
          <a:lstStyle/>
          <a:p>
            <a:pPr marL="0" indent="363538" algn="just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717550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Дотация, причитающаяся району, получена в сумме 36 905 498,82 рублей, что составляет 100 % уточненного годового плана 2024 года.</a:t>
            </a:r>
          </a:p>
          <a:p>
            <a:pPr marL="0" indent="363538" algn="just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717550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В январе-декабре 2024 года из областного бюджета в бюджет Чечерского района поступило межбюджетных трансфертов в сумме 5 702 424,49 рублей. </a:t>
            </a:r>
          </a:p>
          <a:p>
            <a:pPr marL="0" indent="363538" algn="just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717550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Общая сумма полученных за 2024 год субвенций составила 7 732 096,57 рублей или 99,1 % уточненного годового плана 2024 года, из них:</a:t>
            </a:r>
          </a:p>
          <a:p>
            <a:pPr marL="0" indent="363538" algn="just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717550" algn="l"/>
              </a:tabLst>
            </a:pPr>
            <a:r>
              <a:rPr lang="ru-RU" altLang="ru-RU" sz="2000" b="1" i="1" dirty="0">
                <a:solidFill>
                  <a:schemeClr val="accent1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-  на бесплатное питание учащихся, пособия, льготы и компенсации населению – 2 892 053,96 рублей;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None/>
              <a:tabLst>
                <a:tab pos="717550" algn="l"/>
              </a:tabLst>
            </a:pPr>
            <a:r>
              <a:rPr lang="ru-RU" altLang="ru-RU" sz="2000" b="1" i="1" dirty="0">
                <a:solidFill>
                  <a:schemeClr val="accent1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- на проведение мероприятий по радиационной защите и адресному применению защитных мероприятий в сельском хозяйстве – 4 428 886,64 рублей;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5064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Доходы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1AF1F7-213F-49DA-AE21-ABC618A2C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2409825"/>
            <a:ext cx="11182350" cy="3752850"/>
          </a:xfrm>
        </p:spPr>
        <p:txBody>
          <a:bodyPr>
            <a:normAutofit fontScale="85000" lnSpcReduction="20000"/>
          </a:bodyPr>
          <a:lstStyle/>
          <a:p>
            <a:pPr marL="0" indent="542925" algn="just">
              <a:lnSpc>
                <a:spcPct val="120000"/>
              </a:lnSpc>
              <a:spcBef>
                <a:spcPts val="0"/>
              </a:spcBef>
              <a:buNone/>
              <a:tabLst>
                <a:tab pos="612000" algn="l"/>
                <a:tab pos="716400" algn="l"/>
              </a:tabLst>
              <a:defRPr/>
            </a:pPr>
            <a:r>
              <a:rPr lang="ru-RU" sz="2400" b="1" i="1" dirty="0">
                <a:solidFill>
                  <a:schemeClr val="accent1"/>
                </a:solidFill>
              </a:rPr>
              <a:t>- на финансирование расходов по развитию сельского хозяйства и рыбохозяйственной деятельности – 191 761,74 рублей; </a:t>
            </a:r>
          </a:p>
          <a:p>
            <a:pPr marL="0" indent="542925" algn="just">
              <a:lnSpc>
                <a:spcPct val="120000"/>
              </a:lnSpc>
              <a:spcBef>
                <a:spcPts val="0"/>
              </a:spcBef>
              <a:buNone/>
              <a:tabLst>
                <a:tab pos="612000" algn="l"/>
                <a:tab pos="716400" algn="l"/>
              </a:tabLst>
              <a:defRPr/>
            </a:pPr>
            <a:r>
              <a:rPr lang="ru-RU" sz="2400" b="1" i="1" dirty="0">
                <a:solidFill>
                  <a:schemeClr val="accent1"/>
                </a:solidFill>
              </a:rPr>
              <a:t>- на финансирование расходов  по текущему ремонту улично-дорожной сети населенных пунктов – 100 000,00 рублей;</a:t>
            </a:r>
          </a:p>
          <a:p>
            <a:pPr marL="0" indent="542925" algn="just">
              <a:lnSpc>
                <a:spcPct val="120000"/>
              </a:lnSpc>
              <a:spcBef>
                <a:spcPts val="0"/>
              </a:spcBef>
              <a:buNone/>
              <a:tabLst>
                <a:tab pos="612000" algn="l"/>
                <a:tab pos="716400" algn="l"/>
              </a:tabLst>
              <a:defRPr/>
            </a:pPr>
            <a:r>
              <a:rPr lang="ru-RU" sz="2400" b="1" i="1" dirty="0">
                <a:solidFill>
                  <a:schemeClr val="accent1"/>
                </a:solidFill>
              </a:rPr>
              <a:t>- на финансирование расходов по текущему ремонту кровель жилых домов – 119 394,23 рублей.</a:t>
            </a:r>
          </a:p>
          <a:p>
            <a:pPr marL="0" indent="447675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tabLst>
                <a:tab pos="612000" algn="l"/>
                <a:tab pos="716400" algn="l"/>
              </a:tabLst>
              <a:defRPr/>
            </a:pPr>
            <a:r>
              <a:rPr lang="ru-RU" sz="2400" b="1" dirty="0">
                <a:solidFill>
                  <a:schemeClr val="accent1"/>
                </a:solidFill>
              </a:rPr>
              <a:t>За 2024 год в структуре доходной части бюджета района удельный вес составляет: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ru-RU" altLang="zh-CN" sz="2400" b="1" dirty="0">
                <a:solidFill>
                  <a:schemeClr val="accent1"/>
                </a:solidFill>
              </a:rPr>
              <a:t>собственных доходов – 24%;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ru-RU" altLang="zh-CN" sz="2400" b="1" dirty="0">
                <a:solidFill>
                  <a:schemeClr val="accent1"/>
                </a:solidFill>
              </a:rPr>
              <a:t>дотации – 55%;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ru-RU" altLang="zh-CN" sz="2400" b="1" dirty="0">
                <a:solidFill>
                  <a:schemeClr val="accent1"/>
                </a:solidFill>
              </a:rPr>
              <a:t>межбюджетных трансфертов – 9%;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ru-RU" altLang="zh-CN" sz="2400" b="1" dirty="0">
                <a:solidFill>
                  <a:schemeClr val="accent1"/>
                </a:solidFill>
              </a:rPr>
              <a:t>субвенций – 12%.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6341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Структура доходов</a:t>
            </a:r>
          </a:p>
        </p:txBody>
      </p:sp>
      <p:graphicFrame>
        <p:nvGraphicFramePr>
          <p:cNvPr id="5" name="Объект 3">
            <a:extLst>
              <a:ext uri="{FF2B5EF4-FFF2-40B4-BE49-F238E27FC236}">
                <a16:creationId xmlns:a16="http://schemas.microsoft.com/office/drawing/2014/main" id="{87D672BA-C64C-4158-AFE6-B1FCC86865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7106130"/>
              </p:ext>
            </p:extLst>
          </p:nvPr>
        </p:nvGraphicFramePr>
        <p:xfrm>
          <a:off x="1990725" y="2460625"/>
          <a:ext cx="7925641" cy="3651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6166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1AF1F7-213F-49DA-AE21-ABC618A2C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5" y="2409825"/>
            <a:ext cx="10801350" cy="3752850"/>
          </a:xfrm>
        </p:spPr>
        <p:txBody>
          <a:bodyPr>
            <a:normAutofit/>
          </a:bodyPr>
          <a:lstStyle/>
          <a:p>
            <a:pPr marL="0" indent="266700" algn="just">
              <a:spcBef>
                <a:spcPct val="0"/>
              </a:spcBef>
              <a:buFontTx/>
              <a:buNone/>
              <a:tabLst>
                <a:tab pos="714375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Расходы бюджета района за 2024 год произведены в пределах поступивших в бюджет доходов и средств из республиканского и областного бюджетов, и составили 66 549 600,10 рублей или 99,3% к уточненным годовым плановым назначениям.</a:t>
            </a:r>
          </a:p>
          <a:p>
            <a:pPr marL="0" indent="266700" algn="just">
              <a:spcBef>
                <a:spcPct val="0"/>
              </a:spcBef>
              <a:buFontTx/>
              <a:buNone/>
              <a:tabLst>
                <a:tab pos="714375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В отчетном периоде были обеспечены в полном объеме расчеты бюджетных организаций по выплате заработной платы работникам бюджетной сферы, другим первоочередным статьям расходов (питание, медикаменты, трансферты, коммунальные услуги). </a:t>
            </a:r>
          </a:p>
          <a:p>
            <a:pPr marL="0" indent="266700" algn="just">
              <a:spcBef>
                <a:spcPct val="0"/>
              </a:spcBef>
              <a:buFontTx/>
              <a:buNone/>
              <a:tabLst>
                <a:tab pos="714375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Бюджет района в 2024 году сохраняет социальную направленность. </a:t>
            </a:r>
          </a:p>
          <a:p>
            <a:pPr marL="0" indent="266700" algn="just">
              <a:spcBef>
                <a:spcPct val="0"/>
              </a:spcBef>
              <a:buFontTx/>
              <a:buNone/>
              <a:tabLst>
                <a:tab pos="714375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На  финансирование  социальной  сферы  направлено 43 632 259,24 рублей. Удельный вес расходов на социальную сферу составил 65,6 %.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462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1AF1F7-213F-49DA-AE21-ABC618A2C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2409825"/>
            <a:ext cx="11182350" cy="3752850"/>
          </a:xfrm>
        </p:spPr>
        <p:txBody>
          <a:bodyPr>
            <a:normAutofit/>
          </a:bodyPr>
          <a:lstStyle/>
          <a:p>
            <a:pPr marL="0" indent="361950" algn="just">
              <a:spcBef>
                <a:spcPct val="0"/>
              </a:spcBef>
              <a:buFont typeface="Wingdings" panose="05000000000000000000" pitchFamily="2" charset="2"/>
              <a:buNone/>
              <a:tabLst>
                <a:tab pos="714375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Наибольший удельный вес в структуре расходов бюджета района занимают расходы на финансирование</a:t>
            </a:r>
          </a:p>
          <a:p>
            <a:pPr marL="0" indent="361950" algn="just">
              <a:spcBef>
                <a:spcPct val="0"/>
              </a:spcBef>
              <a:buFontTx/>
              <a:buNone/>
              <a:tabLst>
                <a:tab pos="714375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отрасли «Образование» – 32% бюджетных средств, что составляет 21 071 102,08 рублей.</a:t>
            </a:r>
          </a:p>
          <a:p>
            <a:pPr marL="0" indent="361950" algn="just">
              <a:spcBef>
                <a:spcPct val="0"/>
              </a:spcBef>
              <a:buFontTx/>
              <a:buNone/>
              <a:tabLst>
                <a:tab pos="714375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14 170 703,65 рублей или 21% расходов бюджета района направлено на финансирование отрасли «З</a:t>
            </a: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дравоохранение». </a:t>
            </a:r>
          </a:p>
          <a:p>
            <a:pPr marL="0" indent="361950" algn="just">
              <a:spcBef>
                <a:spcPct val="0"/>
              </a:spcBef>
              <a:buFontTx/>
              <a:buNone/>
              <a:tabLst>
                <a:tab pos="714375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5 700 605,08 </a:t>
            </a: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рублей или 9 % </a:t>
            </a:r>
            <a:r>
              <a:rPr lang="ru-RU" altLang="ru-RU" sz="2000" b="1" dirty="0">
                <a:solidFill>
                  <a:schemeClr val="accent1"/>
                </a:solidFill>
              </a:rPr>
              <a:t>расходов бюджета составляет финансирование социальной политики</a:t>
            </a: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marL="0" indent="361950" algn="just">
              <a:spcBef>
                <a:spcPct val="0"/>
              </a:spcBef>
              <a:buFontTx/>
              <a:buNone/>
              <a:tabLst>
                <a:tab pos="714375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2 689 848,43 рублей или 4 % направлено на физическую культуру, спорт, культуру и средства массовой информации.</a:t>
            </a:r>
          </a:p>
          <a:p>
            <a:pPr marL="0" indent="361950" algn="just">
              <a:spcBef>
                <a:spcPct val="0"/>
              </a:spcBef>
              <a:buFont typeface="Wingdings" panose="05000000000000000000" pitchFamily="2" charset="2"/>
              <a:buNone/>
              <a:tabLst>
                <a:tab pos="714375" algn="l"/>
              </a:tabLst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Расходы бюджета района на общегосударственную деятельность составили   6 222 069,88 рублей или 9 % от общей суммы расходов бюджета.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8215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4C6-730E-4592-B89D-EEDC798C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1AF1F7-213F-49DA-AE21-ABC618A2C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2409825"/>
            <a:ext cx="11182350" cy="3752850"/>
          </a:xfrm>
        </p:spPr>
        <p:txBody>
          <a:bodyPr>
            <a:normAutofit/>
          </a:bodyPr>
          <a:lstStyle/>
          <a:p>
            <a:pPr marL="0" indent="361950" algn="just">
              <a:spcBef>
                <a:spcPct val="0"/>
              </a:spcBef>
              <a:buFontTx/>
              <a:buNone/>
              <a:defRPr/>
            </a:pPr>
            <a:r>
              <a:rPr 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на национальную экономику </a:t>
            </a: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(сельское хозяйство, транспорт, топливо</a:t>
            </a:r>
            <a:r>
              <a:rPr lang="en-US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и энергетика) </a:t>
            </a:r>
            <a:r>
              <a:rPr 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составили 10 786 124,22 рублей или 16 % от общей суммы расходов бюджета района.</a:t>
            </a:r>
          </a:p>
          <a:p>
            <a:pPr marL="0" indent="361950" algn="just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финансирование жилищно-коммунального хозяйства направлено                    5 749 786,43 рублей бюджетных средств или 9 % от общего объема расходов.</a:t>
            </a:r>
          </a:p>
          <a:p>
            <a:pPr marL="0" indent="361950" algn="just">
              <a:spcBef>
                <a:spcPct val="0"/>
              </a:spcBef>
              <a:buFontTx/>
              <a:buNone/>
              <a:defRPr/>
            </a:pPr>
            <a:r>
              <a:rPr lang="ru-RU" altLang="ru-RU" sz="2000" b="1" dirty="0">
                <a:solidFill>
                  <a:schemeClr val="accent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0,2% или 159 360,33 рублей в общем объеме расходов занимают отрасли «Национальная оборона», «Судебная власть, правоохранительная деятельность и обеспечение безопасности», «Охрана окружающей среды».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8790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653</TotalTime>
  <Words>1151</Words>
  <Application>Microsoft Office PowerPoint</Application>
  <PresentationFormat>Широкоэкранный</PresentationFormat>
  <Paragraphs>86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宋体</vt:lpstr>
      <vt:lpstr>Arial</vt:lpstr>
      <vt:lpstr>Calibri</vt:lpstr>
      <vt:lpstr>Cambria</vt:lpstr>
      <vt:lpstr>Century Gothic</vt:lpstr>
      <vt:lpstr>Gulim</vt:lpstr>
      <vt:lpstr>Times New Roman</vt:lpstr>
      <vt:lpstr>Wingdings</vt:lpstr>
      <vt:lpstr>Wingdings 3</vt:lpstr>
      <vt:lpstr>Совет директоров</vt:lpstr>
      <vt:lpstr>Информация об исполнении бюджета за 2024 год</vt:lpstr>
      <vt:lpstr>Доходы бюджета</vt:lpstr>
      <vt:lpstr>Динамика поступлений собственных доходов</vt:lpstr>
      <vt:lpstr>Доходы бюджета</vt:lpstr>
      <vt:lpstr>Доходы бюджета</vt:lpstr>
      <vt:lpstr>Структура доходов</vt:lpstr>
      <vt:lpstr>Расходы бюджета</vt:lpstr>
      <vt:lpstr>Расходы бюджета</vt:lpstr>
      <vt:lpstr>Расходы бюджета</vt:lpstr>
      <vt:lpstr>Структура расходов</vt:lpstr>
      <vt:lpstr>Расходы бюджета</vt:lpstr>
      <vt:lpstr>Расходы бюджета</vt:lpstr>
      <vt:lpstr>Расходы бюджета</vt:lpstr>
      <vt:lpstr>Расходы бюджета</vt:lpstr>
      <vt:lpstr>Структура расходов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об исполнении бюджета за 2024 год</dc:title>
  <dc:creator>Жишкевич Елена Георгиевна</dc:creator>
  <cp:lastModifiedBy>Жишкевич Елена Георгиевна</cp:lastModifiedBy>
  <cp:revision>62</cp:revision>
  <cp:lastPrinted>2025-02-13T09:53:44Z</cp:lastPrinted>
  <dcterms:created xsi:type="dcterms:W3CDTF">2025-02-03T12:12:04Z</dcterms:created>
  <dcterms:modified xsi:type="dcterms:W3CDTF">2025-02-14T11:59:36Z</dcterms:modified>
</cp:coreProperties>
</file>