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8" r:id="rId3"/>
    <p:sldId id="291" r:id="rId4"/>
    <p:sldId id="292" r:id="rId5"/>
    <p:sldId id="260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101"/>
    <a:srgbClr val="99A8F5"/>
    <a:srgbClr val="1B9AD9"/>
    <a:srgbClr val="11A0AF"/>
    <a:srgbClr val="BDBDF9"/>
    <a:srgbClr val="2BA7E5"/>
    <a:srgbClr val="9999FF"/>
    <a:srgbClr val="6699FF"/>
    <a:srgbClr val="6AA2F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36" autoAdjust="0"/>
    <p:restoredTop sz="94660" autoAdjust="0"/>
  </p:normalViewPr>
  <p:slideViewPr>
    <p:cSldViewPr>
      <p:cViewPr varScale="1">
        <p:scale>
          <a:sx n="72" d="100"/>
          <a:sy n="72" d="100"/>
        </p:scale>
        <p:origin x="13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795109571158759"/>
          <c:y val="7.6690773335590573E-2"/>
          <c:w val="0.53749999999999998"/>
          <c:h val="0.8062500000000000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27000" h="127000"/>
              <a:bevelB w="127000" h="127000"/>
            </a:sp3d>
          </c:spPr>
          <c:explosion val="5"/>
          <c:dPt>
            <c:idx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368300" h="3683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0B3D-4323-8BAC-544A4D8886EA}"/>
              </c:ext>
            </c:extLst>
          </c:dPt>
          <c:dPt>
            <c:idx val="1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368300" h="3683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0B3D-4323-8BAC-544A4D8886EA}"/>
              </c:ext>
            </c:extLst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368300" h="3683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0B3D-4323-8BAC-544A4D8886EA}"/>
              </c:ext>
            </c:extLst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 w="368300" h="3683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0B3D-4323-8BAC-544A4D8886EA}"/>
              </c:ext>
            </c:extLst>
          </c:dPt>
          <c:dLbls>
            <c:dLbl>
              <c:idx val="0"/>
              <c:layout>
                <c:manualLayout>
                  <c:x val="6.7466710048089781E-2"/>
                  <c:y val="-5.3583111576667848E-2"/>
                </c:manualLayout>
              </c:layout>
              <c:tx>
                <c:rich>
                  <a:bodyPr/>
                  <a:lstStyle/>
                  <a:p>
                    <a:fld id="{49192B63-C419-46D5-9E7F-7E0BAF40130F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   </a:t>
                    </a:r>
                    <a:fld id="{9B5D64C3-2DB8-4D54-8A6D-D3A5C0475548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  <a:fld id="{8B4E0A00-8B1D-42E9-943A-6AD584E58B14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B3D-4323-8BAC-544A4D8886EA}"/>
                </c:ext>
              </c:extLst>
            </c:dLbl>
            <c:dLbl>
              <c:idx val="1"/>
              <c:layout>
                <c:manualLayout>
                  <c:x val="0"/>
                  <c:y val="-0.13137373839880437"/>
                </c:manualLayout>
              </c:layout>
              <c:tx>
                <c:rich>
                  <a:bodyPr/>
                  <a:lstStyle/>
                  <a:p>
                    <a:fld id="{BF1FBBF6-E0D8-445A-8B3E-FB4636A1D442}" type="CATEGORYNAME">
                      <a:rPr lang="ru-RU" sz="1400">
                        <a:solidFill>
                          <a:schemeClr val="tx1"/>
                        </a:solidFill>
                      </a:rPr>
                      <a:pPr/>
                      <a:t>[ИМЯ КАТЕГОРИИ]</a:t>
                    </a:fld>
                    <a:r>
                      <a:rPr lang="ru-RU" sz="1400" baseline="0" dirty="0">
                        <a:solidFill>
                          <a:schemeClr val="tx1"/>
                        </a:solidFill>
                      </a:rPr>
                      <a:t>;                </a:t>
                    </a:r>
                    <a:fld id="{04DFC12C-8D84-4FC4-BA80-49EC74878B4C}" type="VALUE">
                      <a:rPr lang="ru-RU" sz="1400" baseline="0">
                        <a:solidFill>
                          <a:schemeClr val="tx1"/>
                        </a:solidFill>
                      </a:rPr>
                      <a:pPr/>
                      <a:t>[ЗНАЧЕНИЕ]</a:t>
                    </a:fld>
                    <a:r>
                      <a:rPr lang="ru-RU" sz="1400" baseline="0" dirty="0">
                        <a:solidFill>
                          <a:schemeClr val="tx1"/>
                        </a:solidFill>
                      </a:rPr>
                      <a:t>; </a:t>
                    </a:r>
                    <a:fld id="{5340A707-D73D-412A-BD39-06457B43C1AB}" type="PERCENTAGE">
                      <a:rPr lang="ru-RU" sz="1400" baseline="0">
                        <a:solidFill>
                          <a:schemeClr val="tx1"/>
                        </a:solidFill>
                      </a:rPr>
                      <a:pPr/>
                      <a:t>[ПРОЦЕНТ]</a:t>
                    </a:fld>
                    <a:endParaRPr lang="ru-RU" sz="1400" baseline="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B3D-4323-8BAC-544A4D8886EA}"/>
                </c:ext>
              </c:extLst>
            </c:dLbl>
            <c:dLbl>
              <c:idx val="2"/>
              <c:layout>
                <c:manualLayout>
                  <c:x val="1.8166010498687664E-3"/>
                  <c:y val="-2.54382381889763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9D08FD7-44C1-4E34-9B16-DF2380BBA3A6}" type="CATEGORYNAME">
                      <a:rPr lang="ru-RU" sz="1400" b="1">
                        <a:solidFill>
                          <a:schemeClr val="tx1"/>
                        </a:solidFill>
                      </a:rPr>
                      <a:pPr>
                        <a:defRPr sz="1400" b="1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r>
                      <a:rPr lang="ru-RU" sz="1400" b="1" baseline="0" dirty="0">
                        <a:solidFill>
                          <a:schemeClr val="tx1"/>
                        </a:solidFill>
                      </a:rPr>
                      <a:t>;              </a:t>
                    </a:r>
                    <a:fld id="{09815485-1E98-4205-8318-DAC269304919}" type="VALUE">
                      <a:rPr lang="ru-RU" sz="1400" b="1" baseline="0" smtClean="0">
                        <a:solidFill>
                          <a:schemeClr val="tx1"/>
                        </a:solidFill>
                      </a:rPr>
                      <a:pPr>
                        <a:defRPr sz="1400" b="1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sz="1400" b="1" baseline="0" dirty="0">
                        <a:solidFill>
                          <a:schemeClr val="tx1"/>
                        </a:solidFill>
                      </a:rPr>
                      <a:t>;             </a:t>
                    </a:r>
                    <a:fld id="{C4F2BF65-47FB-4DF3-8EFF-63C400928104}" type="PERCENTAGE">
                      <a:rPr lang="ru-RU" sz="1400" b="1" baseline="0" smtClean="0">
                        <a:solidFill>
                          <a:schemeClr val="tx1"/>
                        </a:solidFill>
                      </a:rPr>
                      <a:pPr>
                        <a:defRPr sz="1400" b="1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RU" sz="1400" b="1" baseline="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310219816272966"/>
                      <c:h val="0.19131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B3D-4323-8BAC-544A4D8886EA}"/>
                </c:ext>
              </c:extLst>
            </c:dLbl>
            <c:dLbl>
              <c:idx val="3"/>
              <c:layout>
                <c:manualLayout>
                  <c:x val="1.4663092278728461E-2"/>
                  <c:y val="1.2823449803149607E-2"/>
                </c:manualLayout>
              </c:layout>
              <c:tx>
                <c:rich>
                  <a:bodyPr/>
                  <a:lstStyle/>
                  <a:p>
                    <a:fld id="{0442D456-B111-411B-8ED1-23F67EC647F2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           </a:t>
                    </a:r>
                    <a:fld id="{D5ED3A1C-12FA-4554-9190-B9E8C460A8BF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           </a:t>
                    </a:r>
                    <a:fld id="{16963455-5A23-460A-ACD4-019D2632F60E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67896981627298"/>
                      <c:h val="0.2764062499999999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B3D-4323-8BAC-544A4D8886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Собственные доходы</c:v>
                </c:pt>
                <c:pt idx="1">
                  <c:v>Дотация</c:v>
                </c:pt>
                <c:pt idx="2">
                  <c:v>Субвенции</c:v>
                </c:pt>
                <c:pt idx="3">
                  <c:v>Межбюджетные трансферты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4"/>
                <c:pt idx="0">
                  <c:v>20616964</c:v>
                </c:pt>
                <c:pt idx="1">
                  <c:v>46677417</c:v>
                </c:pt>
                <c:pt idx="2">
                  <c:v>10514636</c:v>
                </c:pt>
                <c:pt idx="3">
                  <c:v>2912133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B3D-4323-8BAC-544A4D8886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92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5123394742359934"/>
          <c:y val="0.26200907972997783"/>
          <c:w val="0.41895234904210255"/>
          <c:h val="0.73799081110415454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cene3d>
              <a:camera prst="orthographicFront"/>
              <a:lightRig rig="brightRoom" dir="t"/>
            </a:scene3d>
            <a:sp3d prstMaterial="flat">
              <a:bevelT w="647700" h="647700" prst="coolSlant"/>
              <a:bevelB prst="artDeco"/>
              <a:contourClr>
                <a:srgbClr val="000000"/>
              </a:contourClr>
            </a:sp3d>
          </c:spPr>
          <c:explosion val="17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647700" h="647700" prst="coolSlant"/>
                <a:bevelB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AD0-4E14-82CA-2DB13EA51AB4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647700" h="647700"/>
                <a:bevelB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AD0-4E14-82CA-2DB13EA51AB4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647700" h="647700" prst="coolSlant"/>
                <a:bevelB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AD0-4E14-82CA-2DB13EA51AB4}"/>
              </c:ext>
            </c:extLst>
          </c:dPt>
          <c:dPt>
            <c:idx val="3"/>
            <c:bubble3D val="0"/>
            <c:spPr>
              <a:solidFill>
                <a:srgbClr val="FF66CC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647700" h="647700" prst="coolSlant"/>
                <a:bevelB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AD0-4E14-82CA-2DB13EA51AB4}"/>
              </c:ext>
            </c:extLst>
          </c:dPt>
          <c:dPt>
            <c:idx val="4"/>
            <c:bubble3D val="0"/>
            <c:spPr>
              <a:solidFill>
                <a:srgbClr val="00FFFF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647700" h="647700" prst="coolSlant"/>
                <a:bevelB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AD0-4E14-82CA-2DB13EA51AB4}"/>
              </c:ext>
            </c:extLst>
          </c:dPt>
          <c:dPt>
            <c:idx val="5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647700" h="647700" prst="coolSlant"/>
                <a:bevelB prst="artDeco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4AD0-4E14-82CA-2DB13EA51AB4}"/>
              </c:ext>
            </c:extLst>
          </c:dPt>
          <c:dLbls>
            <c:dLbl>
              <c:idx val="0"/>
              <c:layout>
                <c:manualLayout>
                  <c:x val="-0.24859894195940191"/>
                  <c:y val="-4.478852785362298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E5B4116-571D-41C9-B1C8-F4543B552A92}" type="CATEGORYNAME">
                      <a:rPr lang="ru-RU" sz="120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tx1"/>
                        </a:solidFill>
                      </a:rPr>
                      <a:t>;       </a:t>
                    </a:r>
                    <a:fld id="{4A04A005-FAA1-47B0-B713-7401752DEBD4}" type="VALUE">
                      <a:rPr lang="ru-RU" sz="1200" baseline="0" smtClean="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D4812B69-80F8-4BA9-BD1A-39A7050DDA52}" type="PERCENTAGE">
                      <a:rPr lang="ru-RU" sz="1200" baseline="0" smtClean="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954328397945773"/>
                      <c:h val="0.3015901204216389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AD0-4E14-82CA-2DB13EA51AB4}"/>
                </c:ext>
              </c:extLst>
            </c:dLbl>
            <c:dLbl>
              <c:idx val="1"/>
              <c:layout>
                <c:manualLayout>
                  <c:x val="-0.21329336780397773"/>
                  <c:y val="-0.13981202475877599"/>
                </c:manualLayout>
              </c:layout>
              <c:tx>
                <c:rich>
                  <a:bodyPr/>
                  <a:lstStyle/>
                  <a:p>
                    <a:fld id="{FA14C842-71B7-4960-99C3-69938FFD6101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</a:t>
                    </a:r>
                  </a:p>
                  <a:p>
                    <a:r>
                      <a:rPr lang="ru-RU" baseline="0" dirty="0"/>
                      <a:t> </a:t>
                    </a:r>
                    <a:fld id="{9DD97721-229F-47D8-9AD1-C2DE1040A600}" type="VALUE">
                      <a:rPr lang="ru-RU" baseline="0"/>
                      <a:pPr/>
                      <a:t>[ЗНАЧЕНИЕ]</a:t>
                    </a:fld>
                    <a:r>
                      <a:rPr lang="ru-RU" baseline="0" dirty="0"/>
                      <a:t>;</a:t>
                    </a:r>
                  </a:p>
                  <a:p>
                    <a:r>
                      <a:rPr lang="ru-RU" baseline="0" dirty="0"/>
                      <a:t> </a:t>
                    </a:r>
                    <a:fld id="{A32C0906-FD40-4399-A232-B764A9B05ED8}" type="PERCENTAGE">
                      <a:rPr lang="ru-RU" baseline="0"/>
                      <a:pPr/>
                      <a:t>[ПРОЦЕНТ]</a:t>
                    </a:fld>
                    <a:endParaRPr lang="ru-RU" baseline="0" dirty="0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AD0-4E14-82CA-2DB13EA51AB4}"/>
                </c:ext>
              </c:extLst>
            </c:dLbl>
            <c:dLbl>
              <c:idx val="2"/>
              <c:layout>
                <c:manualLayout>
                  <c:x val="5.6408960065498288E-2"/>
                  <c:y val="-0.2488462312487082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162B7CD-6786-48CF-B7B0-C8D0A2FF6C01}" type="CATEGORYNAME">
                      <a:rPr lang="ru-RU" sz="120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tx1"/>
                        </a:solidFill>
                      </a:rPr>
                      <a:t>;                       </a:t>
                    </a:r>
                    <a:fld id="{16882EA4-576A-40A8-AE27-CF3B30CC0B06}" type="VALUE">
                      <a:rPr lang="ru-RU" sz="1200" baseline="0" smtClean="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23521540-40AC-4C6B-9371-E8427D5E7E7D}" type="PERCENTAGE">
                      <a:rPr lang="ru-RU" sz="1200" baseline="0" smtClean="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193686687465158"/>
                      <c:h val="0.2398084893448061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AD0-4E14-82CA-2DB13EA51AB4}"/>
                </c:ext>
              </c:extLst>
            </c:dLbl>
            <c:dLbl>
              <c:idx val="3"/>
              <c:layout>
                <c:manualLayout>
                  <c:x val="0.26030081346286182"/>
                  <c:y val="-0.1906478246732010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E7B7345-0915-4224-B10E-E27229BA3026}" type="CATEGORYNAME">
                      <a:rPr lang="ru-RU" sz="120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tx1"/>
                        </a:solidFill>
                      </a:rPr>
                      <a:t>;</a:t>
                    </a: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r>
                      <a:rPr lang="ru-RU" sz="1200" baseline="0" dirty="0">
                        <a:solidFill>
                          <a:schemeClr val="tx1"/>
                        </a:solidFill>
                      </a:rPr>
                      <a:t> </a:t>
                    </a:r>
                    <a:fld id="{D4222031-855E-487C-AEF1-1FC28546BD8F}" type="VALUE">
                      <a:rPr lang="ru-RU" sz="1200" baseline="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33D49819-1824-4F28-8514-191D0BE3A351}" type="PERCENTAGE">
                      <a:rPr lang="ru-RU" sz="1200" baseline="0" smtClean="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17375246594221"/>
                      <c:h val="0.31900420986217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AD0-4E14-82CA-2DB13EA51AB4}"/>
                </c:ext>
              </c:extLst>
            </c:dLbl>
            <c:dLbl>
              <c:idx val="4"/>
              <c:layout>
                <c:manualLayout>
                  <c:x val="0.20478505391292859"/>
                  <c:y val="4.3687110424575959E-2"/>
                </c:manualLayout>
              </c:layout>
              <c:tx>
                <c:rich>
                  <a:bodyPr/>
                  <a:lstStyle/>
                  <a:p>
                    <a:fld id="{304A1961-FB77-4418-9EE2-D512EA06FA76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; </a:t>
                    </a:r>
                  </a:p>
                  <a:p>
                    <a:fld id="{473F7A84-5869-4166-A69C-257A809C69E4}" type="VALUE">
                      <a:rPr lang="ru-RU" baseline="0" smtClean="0"/>
                      <a:pPr/>
                      <a:t>[ЗНАЧЕНИЕ]</a:t>
                    </a:fld>
                    <a:r>
                      <a:rPr lang="ru-RU" baseline="0" dirty="0"/>
                      <a:t>; </a:t>
                    </a:r>
                  </a:p>
                  <a:p>
                    <a:fld id="{72F9932F-BA1C-4270-8E64-0F33F2829161}" type="PERCENTAGE">
                      <a:rPr lang="ru-RU" baseline="0" smtClean="0"/>
                      <a:pPr/>
                      <a:t>[ПРОЦЕНТ]</a:t>
                    </a:fld>
                    <a:endParaRPr lang="ru-BY"/>
                  </a:p>
                </c:rich>
              </c:tx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AD0-4E14-82CA-2DB13EA51AB4}"/>
                </c:ext>
              </c:extLst>
            </c:dLbl>
            <c:dLbl>
              <c:idx val="5"/>
              <c:layout>
                <c:manualLayout>
                  <c:x val="0.2078911902681484"/>
                  <c:y val="0.1886500973598616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CB70558-98E1-4003-9253-44195D1FC857}" type="CATEGORYNAME">
                      <a:rPr lang="ru-RU" sz="120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[ИМЯ КАТЕГОРИИ]</a:t>
                    </a:fld>
                    <a:r>
                      <a:rPr lang="ru-RU" sz="1200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D19A18C3-7956-42BB-80AC-40D41D012B22}" type="VALUE">
                      <a:rPr lang="ru-RU" sz="1200" baseline="0" smtClean="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r>
                      <a:rPr lang="ru-RU" sz="1200" baseline="0" dirty="0">
                        <a:solidFill>
                          <a:schemeClr val="tx1"/>
                        </a:solidFill>
                      </a:rPr>
                      <a:t>; </a:t>
                    </a:r>
                  </a:p>
                  <a:p>
                    <a:pPr>
                      <a:defRPr sz="1200">
                        <a:solidFill>
                          <a:schemeClr val="tx1"/>
                        </a:solidFill>
                      </a:defRPr>
                    </a:pPr>
                    <a:fld id="{C3251A6B-BE5F-4559-B6A2-E03673ECB7B3}" type="PERCENTAGE">
                      <a:rPr lang="ru-RU" sz="1200" baseline="0" smtClean="0">
                        <a:solidFill>
                          <a:schemeClr val="tx1"/>
                        </a:solidFill>
                      </a:rPr>
                      <a:pPr>
                        <a:defRPr sz="1200">
                          <a:solidFill>
                            <a:schemeClr val="tx1"/>
                          </a:solidFill>
                        </a:defRPr>
                      </a:pPr>
                      <a:t>[ПРОЦЕНТ]</a:t>
                    </a:fld>
                    <a:endParaRPr lang="ru-BY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806568891914363"/>
                      <c:h val="0.215513624932216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AD0-4E14-82CA-2DB13EA51A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6"/>
                <c:pt idx="0">
                  <c:v>подоходный налог с физических лиц</c:v>
                </c:pt>
                <c:pt idx="1">
                  <c:v>налог на добавленную стоимость</c:v>
                </c:pt>
                <c:pt idx="2">
                  <c:v>налоги на собственность</c:v>
                </c:pt>
                <c:pt idx="3">
                  <c:v>другие налоги от выручки от реализации товаров (работ, услуг)</c:v>
                </c:pt>
                <c:pt idx="4">
                  <c:v>иные налоговые доходы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Лист1!$B$2:$B$7</c:f>
              <c:numCache>
                <c:formatCode>#,##0.00</c:formatCode>
                <c:ptCount val="6"/>
                <c:pt idx="0">
                  <c:v>11346586</c:v>
                </c:pt>
                <c:pt idx="1">
                  <c:v>4172016</c:v>
                </c:pt>
                <c:pt idx="2">
                  <c:v>1219235</c:v>
                </c:pt>
                <c:pt idx="3">
                  <c:v>1443099</c:v>
                </c:pt>
                <c:pt idx="4">
                  <c:v>162262</c:v>
                </c:pt>
                <c:pt idx="5">
                  <c:v>2273766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AD0-4E14-82CA-2DB13EA51AB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124"/>
        <c:holeSize val="49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25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9956221430711779"/>
          <c:y val="0.23398077246501667"/>
          <c:w val="0.6163889465584026"/>
          <c:h val="0.5277129461512323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317500" h="317500"/>
              <a:bevelB w="127000" h="127000"/>
            </a:sp3d>
          </c:spPr>
          <c:explosion val="15"/>
          <c:dPt>
            <c:idx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3175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D135-4DF1-BAD4-023F9270B81F}"/>
              </c:ext>
            </c:extLst>
          </c:dPt>
          <c:dPt>
            <c:idx val="1"/>
            <c:bubble3D val="0"/>
            <c:spPr>
              <a:solidFill>
                <a:srgbClr val="EA000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3175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D135-4DF1-BAD4-023F9270B81F}"/>
              </c:ext>
            </c:extLst>
          </c:dPt>
          <c:dPt>
            <c:idx val="2"/>
            <c:bubble3D val="0"/>
            <c:spPr>
              <a:solidFill>
                <a:srgbClr val="3399F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3175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D135-4DF1-BAD4-023F9270B81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3175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D135-4DF1-BAD4-023F9270B81F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3175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D135-4DF1-BAD4-023F9270B81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3175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D135-4DF1-BAD4-023F9270B81F}"/>
              </c:ext>
            </c:extLst>
          </c:dPt>
          <c:dPt>
            <c:idx val="6"/>
            <c:bubble3D val="0"/>
            <c:spPr>
              <a:solidFill>
                <a:srgbClr val="FF99FF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3175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D135-4DF1-BAD4-023F9270B81F}"/>
              </c:ext>
            </c:extLst>
          </c:dPt>
          <c:dPt>
            <c:idx val="7"/>
            <c:bubble3D val="0"/>
            <c:spPr>
              <a:solidFill>
                <a:srgbClr val="0070C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3175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F-D135-4DF1-BAD4-023F9270B81F}"/>
              </c:ext>
            </c:extLst>
          </c:dPt>
          <c:dPt>
            <c:idx val="8"/>
            <c:bubble3D val="0"/>
            <c:spPr>
              <a:solidFill>
                <a:srgbClr val="7030A0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0" h="3175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D135-4DF1-BAD4-023F9270B81F}"/>
              </c:ext>
            </c:extLst>
          </c:dPt>
          <c:dLbls>
            <c:dLbl>
              <c:idx val="0"/>
              <c:layout>
                <c:manualLayout>
                  <c:x val="7.8129516843122651E-2"/>
                  <c:y val="-6.595946272374189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D0C2851D-A900-41B8-BE69-249EA87FA5E4}" type="CATEGORYNAME">
                      <a:rPr lang="ru-RU" sz="110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               </a:t>
                    </a:r>
                    <a:fld id="{E0707768-5C23-40A9-9D06-CD8E678E149F}" type="VALUE">
                      <a:rPr lang="ru-RU" sz="1100" baseline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                   </a:t>
                    </a:r>
                    <a:fld id="{E70F752E-1CCA-4377-8FAB-2E13256A30E1}" type="PERCENTAGE">
                      <a:rPr lang="ru-RU" sz="1100" baseline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564255675373114"/>
                      <c:h val="0.224345106402330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35-4DF1-BAD4-023F9270B81F}"/>
                </c:ext>
              </c:extLst>
            </c:dLbl>
            <c:dLbl>
              <c:idx val="1"/>
              <c:layout>
                <c:manualLayout>
                  <c:x val="3.7256631302174999E-2"/>
                  <c:y val="7.936676959054822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AFA8783-F243-4B1C-898C-4FC57993B7E5}" type="CATEGORYNAME">
                      <a:rPr lang="ru-RU" sz="110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             </a:t>
                    </a:r>
                    <a:fld id="{1AD2F326-1411-48D7-985E-DC404D703D2F}" type="VALUE">
                      <a:rPr lang="ru-RU" sz="1100" baseline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</a:t>
                    </a:r>
                    <a:fld id="{DE5F3268-0B84-49C4-94C7-40092F6C5F5A}" type="PERCENTAGE">
                      <a:rPr lang="ru-RU" sz="1100" baseline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466396045194942"/>
                      <c:h val="0.1657804957736868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35-4DF1-BAD4-023F9270B81F}"/>
                </c:ext>
              </c:extLst>
            </c:dLbl>
            <c:dLbl>
              <c:idx val="2"/>
              <c:layout>
                <c:manualLayout>
                  <c:x val="-1.8119552338209239E-2"/>
                  <c:y val="7.103476609323987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7F316E0-E130-48EC-9126-8FA354691583}" type="CATEGORYNAME">
                      <a:rPr lang="ru-RU" sz="110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               </a:t>
                    </a:r>
                    <a:fld id="{65035EF1-CCD4-49A8-992F-84525B08C8FC}" type="VALUE">
                      <a:rPr lang="ru-RU" sz="1100" baseline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</a:t>
                    </a:r>
                    <a:fld id="{A59BD0AF-5F1C-4706-81C3-1D7EE6389D2E}" type="PERCENTAGE">
                      <a:rPr lang="ru-RU" sz="1100" baseline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604961175035778"/>
                      <c:h val="0.2102999297916071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D135-4DF1-BAD4-023F9270B81F}"/>
                </c:ext>
              </c:extLst>
            </c:dLbl>
            <c:dLbl>
              <c:idx val="3"/>
              <c:layout>
                <c:manualLayout>
                  <c:x val="-2.3254308958565253E-2"/>
                  <c:y val="3.43613095408420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1491002-874D-4819-8A87-EFDB7695F18D}" type="CATEGORYNAME">
                      <a:rPr lang="ru-RU" sz="110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                        </a:t>
                    </a:r>
                    <a:fld id="{E14B8C59-83AC-45FD-8CC7-B391D805C274}" type="VALUE"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</a:t>
                    </a:r>
                    <a:fld id="{3A3B2377-C905-40EF-9BD4-54DBA2F79FE1}" type="PERCENTAGE"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245673175323094"/>
                      <c:h val="0.217006064208151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D135-4DF1-BAD4-023F9270B81F}"/>
                </c:ext>
              </c:extLst>
            </c:dLbl>
            <c:dLbl>
              <c:idx val="4"/>
              <c:layout>
                <c:manualLayout>
                  <c:x val="-0.14102237204381116"/>
                  <c:y val="-3.47131683707915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D23E73-0895-4931-AFF8-F66580CBBF9A}" type="CATEGORYNAME">
                      <a:rPr lang="ru-RU" sz="110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                  </a:t>
                    </a:r>
                    <a:fld id="{7363F5ED-B6AE-49E5-ADC6-AEE092843C68}" type="VALUE">
                      <a:rPr lang="ru-RU" sz="1100" baseline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                    </a:t>
                    </a:r>
                    <a:fld id="{BB79F76D-055B-4477-9DE5-4D5A5FA0C4E1}" type="PERCENTAGE">
                      <a:rPr lang="ru-RU" sz="1100" baseline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170118803271632"/>
                      <c:h val="0.311589705390778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D135-4DF1-BAD4-023F9270B81F}"/>
                </c:ext>
              </c:extLst>
            </c:dLbl>
            <c:dLbl>
              <c:idx val="5"/>
              <c:layout>
                <c:manualLayout>
                  <c:x val="-7.2660591702063848E-2"/>
                  <c:y val="8.0692186072724957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903B394-3FE3-4A03-ABF0-7E30652C92BF}" type="CATEGORYNAME">
                      <a:rPr lang="ru-RU" sz="110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</a:t>
                    </a:r>
                    <a:fld id="{CDA0F145-390F-4EE8-8098-80B199E365B1}" type="VALUE"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      </a:t>
                    </a:r>
                    <a:fld id="{A8D0CF72-4217-4678-9FE5-7338B473918C}" type="PERCENTAGE">
                      <a:rPr lang="ru-RU" sz="1100" baseline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27197210237715"/>
                      <c:h val="0.164513639193797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D135-4DF1-BAD4-023F9270B81F}"/>
                </c:ext>
              </c:extLst>
            </c:dLbl>
            <c:dLbl>
              <c:idx val="6"/>
              <c:layout>
                <c:manualLayout>
                  <c:x val="-1.001723045171651E-2"/>
                  <c:y val="-3.919481818546252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AC9076C-9FEC-4DA0-9709-30F6A4676F10}" type="CATEGORYNAME">
                      <a:rPr lang="ru-RU" sz="110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                 </a:t>
                    </a:r>
                    <a:fld id="{73AE7CA0-0ACB-4351-9915-B6132CDB62F0}" type="VALUE">
                      <a:rPr lang="ru-RU" sz="1100" baseline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                                                    </a:t>
                    </a:r>
                    <a:fld id="{DA48BFC3-DFA2-48FC-86B4-7BBF7CDC1965}" type="PERCENTAGE">
                      <a:rPr lang="ru-RU" sz="1100" baseline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5136095026278"/>
                      <c:h val="0.2418063509647495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D135-4DF1-BAD4-023F9270B81F}"/>
                </c:ext>
              </c:extLst>
            </c:dLbl>
            <c:dLbl>
              <c:idx val="7"/>
              <c:layout>
                <c:manualLayout>
                  <c:x val="-2.1980151673510633E-3"/>
                  <c:y val="-5.29076611396511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668638950668958"/>
                      <c:h val="0.1861593875329995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D135-4DF1-BAD4-023F9270B81F}"/>
                </c:ext>
              </c:extLst>
            </c:dLbl>
            <c:dLbl>
              <c:idx val="8"/>
              <c:layout>
                <c:manualLayout>
                  <c:x val="4.1987978066286458E-2"/>
                  <c:y val="-0.1496994856918556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spc="0" baseline="0">
                        <a:solidFill>
                          <a:schemeClr val="accent6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2D5DEDE-862F-4C71-ABF5-ADDFF709F513}" type="CATEGORYNAME">
                      <a:rPr lang="ru-RU" sz="110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[ИМЯ КАТЕГОРИИ]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           </a:t>
                    </a:r>
                    <a:fld id="{79BF1FFD-F93B-44C1-919F-3E656A5F5245}" type="VALUE">
                      <a:rPr lang="ru-RU" sz="1100" baseline="0" smtClean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[ЗНАЧЕНИЕ]</a:t>
                    </a:fld>
                    <a:r>
                      <a:rPr lang="ru-RU" sz="1100" baseline="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; </a:t>
                    </a:r>
                    <a:fld id="{B82C11C1-E039-482E-8CF3-54495AD34FC6}" type="PERCENTAGE">
                      <a:rPr lang="ru-RU" sz="1100" baseline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pPr>
                        <a:defRPr sz="1100">
                          <a:solidFill>
                            <a:schemeClr val="accent6">
                              <a:lumMod val="75000"/>
                            </a:schemeClr>
                          </a:solidFill>
                        </a:defRPr>
                      </a:pPr>
                      <a:t>[ПРОЦЕНТ]</a:t>
                    </a:fld>
                    <a:endParaRPr lang="ru-RU" sz="1100" baseline="0" dirty="0">
                      <a:solidFill>
                        <a:schemeClr val="accent6">
                          <a:lumMod val="75000"/>
                        </a:schemeClr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spc="0" baseline="0">
                      <a:solidFill>
                        <a:schemeClr val="accent6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BY"/>
                </a:p>
              </c:tx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67856806732679"/>
                      <c:h val="0.223980243324483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D135-4DF1-BAD4-023F9270B8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spc="0" baseline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BY"/>
              </a:p>
            </c:tx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Общегосударственная деятельность</c:v>
                </c:pt>
                <c:pt idx="1">
                  <c:v>Национальная оборона</c:v>
                </c:pt>
                <c:pt idx="2">
                  <c:v>Национальная экономика</c:v>
                </c:pt>
                <c:pt idx="3">
                  <c:v>Охрана окружающей среды</c:v>
                </c:pt>
                <c:pt idx="4">
                  <c:v>Жилищно-коммунальные услуги и жилищное строительство</c:v>
                </c:pt>
                <c:pt idx="5">
                  <c:v>Здравоохранение</c:v>
                </c:pt>
                <c:pt idx="6">
                  <c:v>Физическая культура, спорт, культура и средства массовой информации</c:v>
                </c:pt>
                <c:pt idx="7">
                  <c:v>Образование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#,##0.00</c:formatCode>
                <c:ptCount val="9"/>
                <c:pt idx="0">
                  <c:v>8364543</c:v>
                </c:pt>
                <c:pt idx="1">
                  <c:v>13850</c:v>
                </c:pt>
                <c:pt idx="2">
                  <c:v>9459724</c:v>
                </c:pt>
                <c:pt idx="3">
                  <c:v>1183</c:v>
                </c:pt>
                <c:pt idx="4">
                  <c:v>6022653</c:v>
                </c:pt>
                <c:pt idx="5">
                  <c:v>18333709</c:v>
                </c:pt>
                <c:pt idx="6">
                  <c:v>3709059</c:v>
                </c:pt>
                <c:pt idx="7">
                  <c:v>27915535</c:v>
                </c:pt>
                <c:pt idx="8">
                  <c:v>6900894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D135-4DF1-BAD4-023F9270B81F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B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0B0D0C-DCDD-4199-8A3E-170F20657BC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657A29-117C-4D95-91F8-F81BFDAEF65E}">
      <dgm:prSet custT="1"/>
      <dgm:spPr>
        <a:solidFill>
          <a:schemeClr val="tx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2000" baseline="-25000" dirty="0">
              <a:solidFill>
                <a:schemeClr val="tx1"/>
              </a:solidFill>
            </a:rPr>
            <a:t>Президент Республики Беларусь</a:t>
          </a:r>
          <a:endParaRPr lang="ru-RU" sz="2000" dirty="0">
            <a:solidFill>
              <a:schemeClr val="tx1"/>
            </a:solidFill>
          </a:endParaRPr>
        </a:p>
      </dgm:t>
    </dgm:pt>
    <dgm:pt modelId="{8F2FDBFD-A9CD-47F2-9A56-DC35CAD9337E}" type="parTrans" cxnId="{D1E12CD1-D66E-46EE-9ABB-8B2D9D3A2FED}">
      <dgm:prSet/>
      <dgm:spPr/>
      <dgm:t>
        <a:bodyPr/>
        <a:lstStyle/>
        <a:p>
          <a:endParaRPr lang="ru-RU"/>
        </a:p>
      </dgm:t>
    </dgm:pt>
    <dgm:pt modelId="{15363876-4892-4259-A162-00110B63B7CB}" type="sibTrans" cxnId="{D1E12CD1-D66E-46EE-9ABB-8B2D9D3A2FED}">
      <dgm:prSet/>
      <dgm:spPr/>
      <dgm:t>
        <a:bodyPr/>
        <a:lstStyle/>
        <a:p>
          <a:endParaRPr lang="ru-RU"/>
        </a:p>
      </dgm:t>
    </dgm:pt>
    <dgm:pt modelId="{32639FC0-0CDE-43C6-9BF1-4246999ECDC6}">
      <dgm:prSet custT="1"/>
      <dgm:spPr>
        <a:solidFill>
          <a:schemeClr val="tx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2000" baseline="-25000" dirty="0">
              <a:solidFill>
                <a:schemeClr val="tx1"/>
              </a:solidFill>
            </a:rPr>
            <a:t>Парламент Республики Беларусь</a:t>
          </a:r>
          <a:endParaRPr lang="ru-RU" sz="2000" dirty="0">
            <a:solidFill>
              <a:schemeClr val="tx1"/>
            </a:solidFill>
          </a:endParaRPr>
        </a:p>
      </dgm:t>
    </dgm:pt>
    <dgm:pt modelId="{9B1928A2-E86E-49EF-811C-3C09F8ECA81C}" type="parTrans" cxnId="{7CB1356E-D6A9-4799-8936-6CB28F50A566}">
      <dgm:prSet/>
      <dgm:spPr/>
      <dgm:t>
        <a:bodyPr/>
        <a:lstStyle/>
        <a:p>
          <a:endParaRPr lang="ru-RU"/>
        </a:p>
      </dgm:t>
    </dgm:pt>
    <dgm:pt modelId="{1FC8E436-1377-4438-A137-59E22FDE5C3D}" type="sibTrans" cxnId="{7CB1356E-D6A9-4799-8936-6CB28F50A566}">
      <dgm:prSet/>
      <dgm:spPr/>
      <dgm:t>
        <a:bodyPr/>
        <a:lstStyle/>
        <a:p>
          <a:endParaRPr lang="ru-RU"/>
        </a:p>
      </dgm:t>
    </dgm:pt>
    <dgm:pt modelId="{E040288A-33FF-4F06-91DB-DF164CC1D28C}">
      <dgm:prSet custT="1"/>
      <dgm:spPr>
        <a:solidFill>
          <a:schemeClr val="tx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2000" baseline="-25000" dirty="0">
              <a:solidFill>
                <a:schemeClr val="tx1"/>
              </a:solidFill>
            </a:rPr>
            <a:t>Правительство Республики Беларусь </a:t>
          </a:r>
          <a:endParaRPr lang="ru-RU" sz="2000" dirty="0">
            <a:solidFill>
              <a:schemeClr val="tx1"/>
            </a:solidFill>
          </a:endParaRPr>
        </a:p>
      </dgm:t>
    </dgm:pt>
    <dgm:pt modelId="{F0D39352-45B9-4295-A3F6-4F9F6EF73B3B}" type="parTrans" cxnId="{E45FC92A-015F-4DDF-BE0B-421C87A33063}">
      <dgm:prSet/>
      <dgm:spPr/>
      <dgm:t>
        <a:bodyPr/>
        <a:lstStyle/>
        <a:p>
          <a:endParaRPr lang="ru-RU"/>
        </a:p>
      </dgm:t>
    </dgm:pt>
    <dgm:pt modelId="{6DF554B3-3CC2-42D5-B29F-F0A339E195B5}" type="sibTrans" cxnId="{E45FC92A-015F-4DDF-BE0B-421C87A33063}">
      <dgm:prSet/>
      <dgm:spPr/>
      <dgm:t>
        <a:bodyPr/>
        <a:lstStyle/>
        <a:p>
          <a:endParaRPr lang="ru-RU"/>
        </a:p>
      </dgm:t>
    </dgm:pt>
    <dgm:pt modelId="{92BB3620-3A90-4CDF-A927-3BCF4B12B3AE}">
      <dgm:prSet custT="1"/>
      <dgm:spPr>
        <a:solidFill>
          <a:schemeClr val="tx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2000" baseline="-25000" dirty="0">
              <a:solidFill>
                <a:schemeClr val="tx1"/>
              </a:solidFill>
            </a:rPr>
            <a:t>Местные Советы депутатов </a:t>
          </a:r>
          <a:endParaRPr lang="ru-RU" sz="2000" dirty="0">
            <a:solidFill>
              <a:schemeClr val="tx1"/>
            </a:solidFill>
          </a:endParaRPr>
        </a:p>
      </dgm:t>
    </dgm:pt>
    <dgm:pt modelId="{07CEC1CD-92A7-481F-A370-6373C1DEE29B}" type="parTrans" cxnId="{9E7D2214-1A1A-4596-B379-BFDEF576F0A1}">
      <dgm:prSet/>
      <dgm:spPr/>
      <dgm:t>
        <a:bodyPr/>
        <a:lstStyle/>
        <a:p>
          <a:endParaRPr lang="ru-RU"/>
        </a:p>
      </dgm:t>
    </dgm:pt>
    <dgm:pt modelId="{50509383-EB93-44B8-8701-A896F6FAEF7B}" type="sibTrans" cxnId="{9E7D2214-1A1A-4596-B379-BFDEF576F0A1}">
      <dgm:prSet/>
      <dgm:spPr/>
      <dgm:t>
        <a:bodyPr/>
        <a:lstStyle/>
        <a:p>
          <a:endParaRPr lang="ru-RU"/>
        </a:p>
      </dgm:t>
    </dgm:pt>
    <dgm:pt modelId="{06BC339C-960A-4154-B492-9A55779231AA}">
      <dgm:prSet custT="1"/>
      <dgm:spPr>
        <a:solidFill>
          <a:schemeClr val="tx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2000" baseline="-25000" dirty="0">
              <a:solidFill>
                <a:schemeClr val="tx1"/>
              </a:solidFill>
            </a:rPr>
            <a:t>Местные исполнительные и распорядительные органы </a:t>
          </a:r>
          <a:endParaRPr lang="ru-RU" sz="2000" dirty="0">
            <a:solidFill>
              <a:schemeClr val="tx1"/>
            </a:solidFill>
          </a:endParaRPr>
        </a:p>
      </dgm:t>
    </dgm:pt>
    <dgm:pt modelId="{7B91361D-886D-4E99-80CF-9D2E114C9F53}" type="parTrans" cxnId="{18DE9DE2-CC90-4A6F-823C-6556133B3A1D}">
      <dgm:prSet/>
      <dgm:spPr/>
      <dgm:t>
        <a:bodyPr/>
        <a:lstStyle/>
        <a:p>
          <a:endParaRPr lang="ru-RU"/>
        </a:p>
      </dgm:t>
    </dgm:pt>
    <dgm:pt modelId="{4DCAD8D1-0164-44E6-B573-C6BD144805CA}" type="sibTrans" cxnId="{18DE9DE2-CC90-4A6F-823C-6556133B3A1D}">
      <dgm:prSet/>
      <dgm:spPr/>
      <dgm:t>
        <a:bodyPr/>
        <a:lstStyle/>
        <a:p>
          <a:endParaRPr lang="ru-RU"/>
        </a:p>
      </dgm:t>
    </dgm:pt>
    <dgm:pt modelId="{EB9F4B3A-047D-4931-8FF8-1501C7A943D6}">
      <dgm:prSet custT="1"/>
      <dgm:spPr>
        <a:solidFill>
          <a:schemeClr val="tx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2000" baseline="-25000" dirty="0">
              <a:solidFill>
                <a:schemeClr val="tx1"/>
              </a:solidFill>
            </a:rPr>
            <a:t>Органы Комитета государственного контроля Республики Беларусь </a:t>
          </a:r>
          <a:endParaRPr lang="ru-RU" sz="2000" dirty="0">
            <a:solidFill>
              <a:schemeClr val="tx1"/>
            </a:solidFill>
          </a:endParaRPr>
        </a:p>
      </dgm:t>
    </dgm:pt>
    <dgm:pt modelId="{BF6F2DD8-FD81-407E-8754-81AD41A3461B}" type="parTrans" cxnId="{9FB4D7C5-1A51-4AC7-9FF5-76F05D95659B}">
      <dgm:prSet/>
      <dgm:spPr/>
      <dgm:t>
        <a:bodyPr/>
        <a:lstStyle/>
        <a:p>
          <a:endParaRPr lang="ru-RU"/>
        </a:p>
      </dgm:t>
    </dgm:pt>
    <dgm:pt modelId="{9D12F678-4BE8-4E6C-A34F-E9FCCB4870AB}" type="sibTrans" cxnId="{9FB4D7C5-1A51-4AC7-9FF5-76F05D95659B}">
      <dgm:prSet/>
      <dgm:spPr/>
      <dgm:t>
        <a:bodyPr/>
        <a:lstStyle/>
        <a:p>
          <a:endParaRPr lang="ru-RU"/>
        </a:p>
      </dgm:t>
    </dgm:pt>
    <dgm:pt modelId="{8896DAC3-1EA8-4D38-87F0-A84B2D38AD75}">
      <dgm:prSet custT="1"/>
      <dgm:spPr>
        <a:solidFill>
          <a:schemeClr val="tx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2000" baseline="-25000" dirty="0">
              <a:solidFill>
                <a:schemeClr val="tx1"/>
              </a:solidFill>
            </a:rPr>
            <a:t>Национальный банк Республики Беларусь</a:t>
          </a:r>
          <a:endParaRPr lang="ru-RU" sz="2000" dirty="0">
            <a:solidFill>
              <a:schemeClr val="tx1"/>
            </a:solidFill>
          </a:endParaRPr>
        </a:p>
      </dgm:t>
    </dgm:pt>
    <dgm:pt modelId="{45F09F27-8E31-464A-9E2B-D104D433D61E}" type="parTrans" cxnId="{693C8FCE-754E-414D-A1CB-4AD69DF2F630}">
      <dgm:prSet/>
      <dgm:spPr/>
      <dgm:t>
        <a:bodyPr/>
        <a:lstStyle/>
        <a:p>
          <a:endParaRPr lang="ru-RU"/>
        </a:p>
      </dgm:t>
    </dgm:pt>
    <dgm:pt modelId="{E750B98D-D25E-4130-924A-404B61D6EF49}" type="sibTrans" cxnId="{693C8FCE-754E-414D-A1CB-4AD69DF2F630}">
      <dgm:prSet/>
      <dgm:spPr/>
      <dgm:t>
        <a:bodyPr/>
        <a:lstStyle/>
        <a:p>
          <a:endParaRPr lang="ru-RU"/>
        </a:p>
      </dgm:t>
    </dgm:pt>
    <dgm:pt modelId="{231946A7-AC0C-44CE-B55E-42CEF18E2487}">
      <dgm:prSet custT="1"/>
      <dgm:spPr>
        <a:solidFill>
          <a:schemeClr val="tx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2000" baseline="-25000" dirty="0">
              <a:solidFill>
                <a:schemeClr val="tx1"/>
              </a:solidFill>
            </a:rPr>
            <a:t>Иные государственные органы, обеспечивающие организацию бюджетного процесса </a:t>
          </a:r>
          <a:endParaRPr lang="ru-RU" sz="2000" dirty="0">
            <a:solidFill>
              <a:schemeClr val="tx1"/>
            </a:solidFill>
          </a:endParaRPr>
        </a:p>
      </dgm:t>
    </dgm:pt>
    <dgm:pt modelId="{74A8206B-3905-466E-A90C-121397D3C8D4}" type="parTrans" cxnId="{98164527-4EAE-4CB6-A52D-90ABD633CE30}">
      <dgm:prSet/>
      <dgm:spPr/>
      <dgm:t>
        <a:bodyPr/>
        <a:lstStyle/>
        <a:p>
          <a:endParaRPr lang="ru-RU"/>
        </a:p>
      </dgm:t>
    </dgm:pt>
    <dgm:pt modelId="{0AA7CF67-63D7-4CC5-A682-8D432234BF35}" type="sibTrans" cxnId="{98164527-4EAE-4CB6-A52D-90ABD633CE30}">
      <dgm:prSet/>
      <dgm:spPr/>
      <dgm:t>
        <a:bodyPr/>
        <a:lstStyle/>
        <a:p>
          <a:endParaRPr lang="ru-RU"/>
        </a:p>
      </dgm:t>
    </dgm:pt>
    <dgm:pt modelId="{01F8F704-83BA-473B-9D1C-1F122566AAC5}">
      <dgm:prSet custT="1"/>
      <dgm:spPr>
        <a:solidFill>
          <a:schemeClr val="tx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2000" baseline="-25000" dirty="0">
              <a:solidFill>
                <a:schemeClr val="tx1"/>
              </a:solidFill>
            </a:rPr>
            <a:t>Банки, иные организации и индивидуальные предприниматели </a:t>
          </a:r>
          <a:endParaRPr lang="ru-RU" sz="2000" dirty="0">
            <a:solidFill>
              <a:schemeClr val="tx1"/>
            </a:solidFill>
          </a:endParaRPr>
        </a:p>
      </dgm:t>
    </dgm:pt>
    <dgm:pt modelId="{712A7C53-4F54-43AA-B576-BBB5F5C15059}" type="parTrans" cxnId="{2058647F-755E-4EBE-8343-F9E421C21AEE}">
      <dgm:prSet/>
      <dgm:spPr/>
      <dgm:t>
        <a:bodyPr/>
        <a:lstStyle/>
        <a:p>
          <a:endParaRPr lang="ru-RU"/>
        </a:p>
      </dgm:t>
    </dgm:pt>
    <dgm:pt modelId="{1926021F-FDFE-42F5-905F-3DAB67957A12}" type="sibTrans" cxnId="{2058647F-755E-4EBE-8343-F9E421C21AEE}">
      <dgm:prSet/>
      <dgm:spPr/>
      <dgm:t>
        <a:bodyPr/>
        <a:lstStyle/>
        <a:p>
          <a:endParaRPr lang="ru-RU"/>
        </a:p>
      </dgm:t>
    </dgm:pt>
    <dgm:pt modelId="{14AF0646-9C7D-4E85-84F8-1BCA7CAEEEE5}">
      <dgm:prSet custT="1"/>
      <dgm:spPr>
        <a:solidFill>
          <a:schemeClr val="tx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2000" baseline="-25000" dirty="0">
              <a:solidFill>
                <a:schemeClr val="tx1"/>
              </a:solidFill>
            </a:rPr>
            <a:t>Администраторы доходов бюджета </a:t>
          </a:r>
          <a:endParaRPr lang="ru-RU" sz="2000" dirty="0">
            <a:solidFill>
              <a:schemeClr val="tx1"/>
            </a:solidFill>
          </a:endParaRPr>
        </a:p>
      </dgm:t>
    </dgm:pt>
    <dgm:pt modelId="{CE447E8F-861F-4EC6-AFDF-77037025C400}" type="parTrans" cxnId="{BECC9819-675A-4CAD-A098-380816851AAD}">
      <dgm:prSet/>
      <dgm:spPr/>
      <dgm:t>
        <a:bodyPr/>
        <a:lstStyle/>
        <a:p>
          <a:endParaRPr lang="ru-RU"/>
        </a:p>
      </dgm:t>
    </dgm:pt>
    <dgm:pt modelId="{E5D183F8-4E56-4915-8DD2-808FCEBC79D8}" type="sibTrans" cxnId="{BECC9819-675A-4CAD-A098-380816851AAD}">
      <dgm:prSet/>
      <dgm:spPr/>
      <dgm:t>
        <a:bodyPr/>
        <a:lstStyle/>
        <a:p>
          <a:endParaRPr lang="ru-RU"/>
        </a:p>
      </dgm:t>
    </dgm:pt>
    <dgm:pt modelId="{C6E56ABD-5634-4EE2-9BA0-AF9EDDC20DF4}">
      <dgm:prSet custT="1"/>
      <dgm:spPr>
        <a:solidFill>
          <a:schemeClr val="tx1">
            <a:lumMod val="40000"/>
            <a:lumOff val="6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2000" baseline="-25000" dirty="0">
              <a:solidFill>
                <a:schemeClr val="tx1"/>
              </a:solidFill>
            </a:rPr>
            <a:t>Распорядители и получатели бюджетных средств</a:t>
          </a:r>
          <a:endParaRPr lang="ru-RU" sz="2000" dirty="0">
            <a:solidFill>
              <a:schemeClr val="tx1"/>
            </a:solidFill>
          </a:endParaRPr>
        </a:p>
      </dgm:t>
    </dgm:pt>
    <dgm:pt modelId="{A98356AD-4AFF-4077-858A-38BBA2A439D1}" type="parTrans" cxnId="{FB89C5F2-F8E5-4416-9992-8881C61D6FD9}">
      <dgm:prSet/>
      <dgm:spPr/>
      <dgm:t>
        <a:bodyPr/>
        <a:lstStyle/>
        <a:p>
          <a:endParaRPr lang="ru-RU"/>
        </a:p>
      </dgm:t>
    </dgm:pt>
    <dgm:pt modelId="{133874F5-1D23-4618-B549-3545B6E1C1D9}" type="sibTrans" cxnId="{FB89C5F2-F8E5-4416-9992-8881C61D6FD9}">
      <dgm:prSet/>
      <dgm:spPr/>
      <dgm:t>
        <a:bodyPr/>
        <a:lstStyle/>
        <a:p>
          <a:endParaRPr lang="ru-RU"/>
        </a:p>
      </dgm:t>
    </dgm:pt>
    <dgm:pt modelId="{5C4AE767-5697-4F40-9F00-04C54AE052F3}" type="pres">
      <dgm:prSet presAssocID="{5B0B0D0C-DCDD-4199-8A3E-170F20657BC0}" presName="linear" presStyleCnt="0">
        <dgm:presLayoutVars>
          <dgm:animLvl val="lvl"/>
          <dgm:resizeHandles val="exact"/>
        </dgm:presLayoutVars>
      </dgm:prSet>
      <dgm:spPr/>
    </dgm:pt>
    <dgm:pt modelId="{DD9917B9-F730-45F8-9471-0C5B42118E03}" type="pres">
      <dgm:prSet presAssocID="{4C657A29-117C-4D95-91F8-F81BFDAEF65E}" presName="parentText" presStyleLbl="node1" presStyleIdx="0" presStyleCnt="11">
        <dgm:presLayoutVars>
          <dgm:chMax val="0"/>
          <dgm:bulletEnabled val="1"/>
        </dgm:presLayoutVars>
      </dgm:prSet>
      <dgm:spPr/>
    </dgm:pt>
    <dgm:pt modelId="{F719A87C-891C-4671-AC3D-DC27E434CF19}" type="pres">
      <dgm:prSet presAssocID="{15363876-4892-4259-A162-00110B63B7CB}" presName="spacer" presStyleCnt="0"/>
      <dgm:spPr/>
    </dgm:pt>
    <dgm:pt modelId="{629DBE03-81E0-4542-B248-849CF87672E8}" type="pres">
      <dgm:prSet presAssocID="{32639FC0-0CDE-43C6-9BF1-4246999ECDC6}" presName="parentText" presStyleLbl="node1" presStyleIdx="1" presStyleCnt="11">
        <dgm:presLayoutVars>
          <dgm:chMax val="0"/>
          <dgm:bulletEnabled val="1"/>
        </dgm:presLayoutVars>
      </dgm:prSet>
      <dgm:spPr/>
    </dgm:pt>
    <dgm:pt modelId="{EA8DD07B-AA27-40B9-9BC1-D769849F4E87}" type="pres">
      <dgm:prSet presAssocID="{1FC8E436-1377-4438-A137-59E22FDE5C3D}" presName="spacer" presStyleCnt="0"/>
      <dgm:spPr/>
    </dgm:pt>
    <dgm:pt modelId="{E62823A6-D256-47F7-9410-2E031FB11134}" type="pres">
      <dgm:prSet presAssocID="{E040288A-33FF-4F06-91DB-DF164CC1D28C}" presName="parentText" presStyleLbl="node1" presStyleIdx="2" presStyleCnt="11">
        <dgm:presLayoutVars>
          <dgm:chMax val="0"/>
          <dgm:bulletEnabled val="1"/>
        </dgm:presLayoutVars>
      </dgm:prSet>
      <dgm:spPr/>
    </dgm:pt>
    <dgm:pt modelId="{0FE42D15-A55D-423D-AFBD-C832E6107FB7}" type="pres">
      <dgm:prSet presAssocID="{6DF554B3-3CC2-42D5-B29F-F0A339E195B5}" presName="spacer" presStyleCnt="0"/>
      <dgm:spPr/>
    </dgm:pt>
    <dgm:pt modelId="{AD1F4FCA-846D-490B-AA48-3048FC94EC76}" type="pres">
      <dgm:prSet presAssocID="{92BB3620-3A90-4CDF-A927-3BCF4B12B3AE}" presName="parentText" presStyleLbl="node1" presStyleIdx="3" presStyleCnt="11">
        <dgm:presLayoutVars>
          <dgm:chMax val="0"/>
          <dgm:bulletEnabled val="1"/>
        </dgm:presLayoutVars>
      </dgm:prSet>
      <dgm:spPr/>
    </dgm:pt>
    <dgm:pt modelId="{E8C8767C-68CB-47C3-AEC2-FCDC6B996A11}" type="pres">
      <dgm:prSet presAssocID="{50509383-EB93-44B8-8701-A896F6FAEF7B}" presName="spacer" presStyleCnt="0"/>
      <dgm:spPr/>
    </dgm:pt>
    <dgm:pt modelId="{050020E4-5462-49E1-B867-95710D182D59}" type="pres">
      <dgm:prSet presAssocID="{06BC339C-960A-4154-B492-9A55779231AA}" presName="parentText" presStyleLbl="node1" presStyleIdx="4" presStyleCnt="11">
        <dgm:presLayoutVars>
          <dgm:chMax val="0"/>
          <dgm:bulletEnabled val="1"/>
        </dgm:presLayoutVars>
      </dgm:prSet>
      <dgm:spPr/>
    </dgm:pt>
    <dgm:pt modelId="{E092195C-2324-4B4A-8324-EB7D97B4C8FB}" type="pres">
      <dgm:prSet presAssocID="{4DCAD8D1-0164-44E6-B573-C6BD144805CA}" presName="spacer" presStyleCnt="0"/>
      <dgm:spPr/>
    </dgm:pt>
    <dgm:pt modelId="{A3FB6935-D61D-4932-92CD-E3E13341833C}" type="pres">
      <dgm:prSet presAssocID="{EB9F4B3A-047D-4931-8FF8-1501C7A943D6}" presName="parentText" presStyleLbl="node1" presStyleIdx="5" presStyleCnt="11">
        <dgm:presLayoutVars>
          <dgm:chMax val="0"/>
          <dgm:bulletEnabled val="1"/>
        </dgm:presLayoutVars>
      </dgm:prSet>
      <dgm:spPr/>
    </dgm:pt>
    <dgm:pt modelId="{41DF51B6-B8BF-4DE5-B572-072862E56245}" type="pres">
      <dgm:prSet presAssocID="{9D12F678-4BE8-4E6C-A34F-E9FCCB4870AB}" presName="spacer" presStyleCnt="0"/>
      <dgm:spPr/>
    </dgm:pt>
    <dgm:pt modelId="{F36A4FAD-A357-4A70-AAF4-5CBE0066EC44}" type="pres">
      <dgm:prSet presAssocID="{8896DAC3-1EA8-4D38-87F0-A84B2D38AD75}" presName="parentText" presStyleLbl="node1" presStyleIdx="6" presStyleCnt="11">
        <dgm:presLayoutVars>
          <dgm:chMax val="0"/>
          <dgm:bulletEnabled val="1"/>
        </dgm:presLayoutVars>
      </dgm:prSet>
      <dgm:spPr/>
    </dgm:pt>
    <dgm:pt modelId="{B1059E57-4414-4A12-B6DC-9DD6693E2205}" type="pres">
      <dgm:prSet presAssocID="{E750B98D-D25E-4130-924A-404B61D6EF49}" presName="spacer" presStyleCnt="0"/>
      <dgm:spPr/>
    </dgm:pt>
    <dgm:pt modelId="{82BF5D4A-1F99-45A6-8D7B-43D77DF8FDEA}" type="pres">
      <dgm:prSet presAssocID="{231946A7-AC0C-44CE-B55E-42CEF18E2487}" presName="parentText" presStyleLbl="node1" presStyleIdx="7" presStyleCnt="11">
        <dgm:presLayoutVars>
          <dgm:chMax val="0"/>
          <dgm:bulletEnabled val="1"/>
        </dgm:presLayoutVars>
      </dgm:prSet>
      <dgm:spPr/>
    </dgm:pt>
    <dgm:pt modelId="{81E0C461-1B43-478A-B02E-8EADD31AB1C5}" type="pres">
      <dgm:prSet presAssocID="{0AA7CF67-63D7-4CC5-A682-8D432234BF35}" presName="spacer" presStyleCnt="0"/>
      <dgm:spPr/>
    </dgm:pt>
    <dgm:pt modelId="{60813DF2-3533-4D88-B62B-58719FB4D34C}" type="pres">
      <dgm:prSet presAssocID="{01F8F704-83BA-473B-9D1C-1F122566AAC5}" presName="parentText" presStyleLbl="node1" presStyleIdx="8" presStyleCnt="11" custLinFactNeighborX="831">
        <dgm:presLayoutVars>
          <dgm:chMax val="0"/>
          <dgm:bulletEnabled val="1"/>
        </dgm:presLayoutVars>
      </dgm:prSet>
      <dgm:spPr/>
    </dgm:pt>
    <dgm:pt modelId="{8854B458-E934-4B32-A531-B4A3FA7AEDD2}" type="pres">
      <dgm:prSet presAssocID="{1926021F-FDFE-42F5-905F-3DAB67957A12}" presName="spacer" presStyleCnt="0"/>
      <dgm:spPr/>
    </dgm:pt>
    <dgm:pt modelId="{93003ADF-75CB-4D3F-B7DF-05A335673B2D}" type="pres">
      <dgm:prSet presAssocID="{14AF0646-9C7D-4E85-84F8-1BCA7CAEEEE5}" presName="parentText" presStyleLbl="node1" presStyleIdx="9" presStyleCnt="11">
        <dgm:presLayoutVars>
          <dgm:chMax val="0"/>
          <dgm:bulletEnabled val="1"/>
        </dgm:presLayoutVars>
      </dgm:prSet>
      <dgm:spPr/>
    </dgm:pt>
    <dgm:pt modelId="{6E8064E3-C3C0-4B33-AE97-130E8D9199B7}" type="pres">
      <dgm:prSet presAssocID="{E5D183F8-4E56-4915-8DD2-808FCEBC79D8}" presName="spacer" presStyleCnt="0"/>
      <dgm:spPr/>
    </dgm:pt>
    <dgm:pt modelId="{D3EEF688-0B59-4924-9BB2-3476790490C0}" type="pres">
      <dgm:prSet presAssocID="{C6E56ABD-5634-4EE2-9BA0-AF9EDDC20DF4}" presName="parentText" presStyleLbl="node1" presStyleIdx="10" presStyleCnt="11" custLinFactY="3537" custLinFactNeighborX="2989" custLinFactNeighborY="100000">
        <dgm:presLayoutVars>
          <dgm:chMax val="0"/>
          <dgm:bulletEnabled val="1"/>
        </dgm:presLayoutVars>
      </dgm:prSet>
      <dgm:spPr/>
    </dgm:pt>
  </dgm:ptLst>
  <dgm:cxnLst>
    <dgm:cxn modelId="{3A13D100-7FF2-46DD-8005-2235FAA62EF0}" type="presOf" srcId="{E040288A-33FF-4F06-91DB-DF164CC1D28C}" destId="{E62823A6-D256-47F7-9410-2E031FB11134}" srcOrd="0" destOrd="0" presId="urn:microsoft.com/office/officeart/2005/8/layout/vList2"/>
    <dgm:cxn modelId="{FC681A0E-B472-41B1-8BD4-E3856D046019}" type="presOf" srcId="{8896DAC3-1EA8-4D38-87F0-A84B2D38AD75}" destId="{F36A4FAD-A357-4A70-AAF4-5CBE0066EC44}" srcOrd="0" destOrd="0" presId="urn:microsoft.com/office/officeart/2005/8/layout/vList2"/>
    <dgm:cxn modelId="{9E7D2214-1A1A-4596-B379-BFDEF576F0A1}" srcId="{5B0B0D0C-DCDD-4199-8A3E-170F20657BC0}" destId="{92BB3620-3A90-4CDF-A927-3BCF4B12B3AE}" srcOrd="3" destOrd="0" parTransId="{07CEC1CD-92A7-481F-A370-6373C1DEE29B}" sibTransId="{50509383-EB93-44B8-8701-A896F6FAEF7B}"/>
    <dgm:cxn modelId="{BECC9819-675A-4CAD-A098-380816851AAD}" srcId="{5B0B0D0C-DCDD-4199-8A3E-170F20657BC0}" destId="{14AF0646-9C7D-4E85-84F8-1BCA7CAEEEE5}" srcOrd="9" destOrd="0" parTransId="{CE447E8F-861F-4EC6-AFDF-77037025C400}" sibTransId="{E5D183F8-4E56-4915-8DD2-808FCEBC79D8}"/>
    <dgm:cxn modelId="{98164527-4EAE-4CB6-A52D-90ABD633CE30}" srcId="{5B0B0D0C-DCDD-4199-8A3E-170F20657BC0}" destId="{231946A7-AC0C-44CE-B55E-42CEF18E2487}" srcOrd="7" destOrd="0" parTransId="{74A8206B-3905-466E-A90C-121397D3C8D4}" sibTransId="{0AA7CF67-63D7-4CC5-A682-8D432234BF35}"/>
    <dgm:cxn modelId="{E45FC92A-015F-4DDF-BE0B-421C87A33063}" srcId="{5B0B0D0C-DCDD-4199-8A3E-170F20657BC0}" destId="{E040288A-33FF-4F06-91DB-DF164CC1D28C}" srcOrd="2" destOrd="0" parTransId="{F0D39352-45B9-4295-A3F6-4F9F6EF73B3B}" sibTransId="{6DF554B3-3CC2-42D5-B29F-F0A339E195B5}"/>
    <dgm:cxn modelId="{C1738B62-AD53-4F4D-A36B-41620C474639}" type="presOf" srcId="{C6E56ABD-5634-4EE2-9BA0-AF9EDDC20DF4}" destId="{D3EEF688-0B59-4924-9BB2-3476790490C0}" srcOrd="0" destOrd="0" presId="urn:microsoft.com/office/officeart/2005/8/layout/vList2"/>
    <dgm:cxn modelId="{12D80D69-4D8A-4F28-92C3-CF85C7B25D01}" type="presOf" srcId="{06BC339C-960A-4154-B492-9A55779231AA}" destId="{050020E4-5462-49E1-B867-95710D182D59}" srcOrd="0" destOrd="0" presId="urn:microsoft.com/office/officeart/2005/8/layout/vList2"/>
    <dgm:cxn modelId="{7CB1356E-D6A9-4799-8936-6CB28F50A566}" srcId="{5B0B0D0C-DCDD-4199-8A3E-170F20657BC0}" destId="{32639FC0-0CDE-43C6-9BF1-4246999ECDC6}" srcOrd="1" destOrd="0" parTransId="{9B1928A2-E86E-49EF-811C-3C09F8ECA81C}" sibTransId="{1FC8E436-1377-4438-A137-59E22FDE5C3D}"/>
    <dgm:cxn modelId="{21329D4E-96A9-405A-BC42-A527D0BD33A3}" type="presOf" srcId="{4C657A29-117C-4D95-91F8-F81BFDAEF65E}" destId="{DD9917B9-F730-45F8-9471-0C5B42118E03}" srcOrd="0" destOrd="0" presId="urn:microsoft.com/office/officeart/2005/8/layout/vList2"/>
    <dgm:cxn modelId="{60CD1575-98D0-47BC-BC7F-3A0C2099C2B9}" type="presOf" srcId="{32639FC0-0CDE-43C6-9BF1-4246999ECDC6}" destId="{629DBE03-81E0-4542-B248-849CF87672E8}" srcOrd="0" destOrd="0" presId="urn:microsoft.com/office/officeart/2005/8/layout/vList2"/>
    <dgm:cxn modelId="{581C3F58-86F1-41D9-A62D-C0F92220B623}" type="presOf" srcId="{92BB3620-3A90-4CDF-A927-3BCF4B12B3AE}" destId="{AD1F4FCA-846D-490B-AA48-3048FC94EC76}" srcOrd="0" destOrd="0" presId="urn:microsoft.com/office/officeart/2005/8/layout/vList2"/>
    <dgm:cxn modelId="{2058647F-755E-4EBE-8343-F9E421C21AEE}" srcId="{5B0B0D0C-DCDD-4199-8A3E-170F20657BC0}" destId="{01F8F704-83BA-473B-9D1C-1F122566AAC5}" srcOrd="8" destOrd="0" parTransId="{712A7C53-4F54-43AA-B576-BBB5F5C15059}" sibTransId="{1926021F-FDFE-42F5-905F-3DAB67957A12}"/>
    <dgm:cxn modelId="{D60E5783-84F3-43C3-BCAF-32842D2C1563}" type="presOf" srcId="{14AF0646-9C7D-4E85-84F8-1BCA7CAEEEE5}" destId="{93003ADF-75CB-4D3F-B7DF-05A335673B2D}" srcOrd="0" destOrd="0" presId="urn:microsoft.com/office/officeart/2005/8/layout/vList2"/>
    <dgm:cxn modelId="{4BA6318C-3A5E-4D89-9643-AE49C40D86BF}" type="presOf" srcId="{5B0B0D0C-DCDD-4199-8A3E-170F20657BC0}" destId="{5C4AE767-5697-4F40-9F00-04C54AE052F3}" srcOrd="0" destOrd="0" presId="urn:microsoft.com/office/officeart/2005/8/layout/vList2"/>
    <dgm:cxn modelId="{1603939C-B417-4A42-B499-8E47DC44AD66}" type="presOf" srcId="{231946A7-AC0C-44CE-B55E-42CEF18E2487}" destId="{82BF5D4A-1F99-45A6-8D7B-43D77DF8FDEA}" srcOrd="0" destOrd="0" presId="urn:microsoft.com/office/officeart/2005/8/layout/vList2"/>
    <dgm:cxn modelId="{9FB4D7C5-1A51-4AC7-9FF5-76F05D95659B}" srcId="{5B0B0D0C-DCDD-4199-8A3E-170F20657BC0}" destId="{EB9F4B3A-047D-4931-8FF8-1501C7A943D6}" srcOrd="5" destOrd="0" parTransId="{BF6F2DD8-FD81-407E-8754-81AD41A3461B}" sibTransId="{9D12F678-4BE8-4E6C-A34F-E9FCCB4870AB}"/>
    <dgm:cxn modelId="{40B17BCD-3B79-4F58-B2A2-B8A11343ACC0}" type="presOf" srcId="{EB9F4B3A-047D-4931-8FF8-1501C7A943D6}" destId="{A3FB6935-D61D-4932-92CD-E3E13341833C}" srcOrd="0" destOrd="0" presId="urn:microsoft.com/office/officeart/2005/8/layout/vList2"/>
    <dgm:cxn modelId="{693C8FCE-754E-414D-A1CB-4AD69DF2F630}" srcId="{5B0B0D0C-DCDD-4199-8A3E-170F20657BC0}" destId="{8896DAC3-1EA8-4D38-87F0-A84B2D38AD75}" srcOrd="6" destOrd="0" parTransId="{45F09F27-8E31-464A-9E2B-D104D433D61E}" sibTransId="{E750B98D-D25E-4130-924A-404B61D6EF49}"/>
    <dgm:cxn modelId="{D1E12CD1-D66E-46EE-9ABB-8B2D9D3A2FED}" srcId="{5B0B0D0C-DCDD-4199-8A3E-170F20657BC0}" destId="{4C657A29-117C-4D95-91F8-F81BFDAEF65E}" srcOrd="0" destOrd="0" parTransId="{8F2FDBFD-A9CD-47F2-9A56-DC35CAD9337E}" sibTransId="{15363876-4892-4259-A162-00110B63B7CB}"/>
    <dgm:cxn modelId="{DFD326DF-0B44-42A3-B641-9878B2BD3D28}" type="presOf" srcId="{01F8F704-83BA-473B-9D1C-1F122566AAC5}" destId="{60813DF2-3533-4D88-B62B-58719FB4D34C}" srcOrd="0" destOrd="0" presId="urn:microsoft.com/office/officeart/2005/8/layout/vList2"/>
    <dgm:cxn modelId="{18DE9DE2-CC90-4A6F-823C-6556133B3A1D}" srcId="{5B0B0D0C-DCDD-4199-8A3E-170F20657BC0}" destId="{06BC339C-960A-4154-B492-9A55779231AA}" srcOrd="4" destOrd="0" parTransId="{7B91361D-886D-4E99-80CF-9D2E114C9F53}" sibTransId="{4DCAD8D1-0164-44E6-B573-C6BD144805CA}"/>
    <dgm:cxn modelId="{FB89C5F2-F8E5-4416-9992-8881C61D6FD9}" srcId="{5B0B0D0C-DCDD-4199-8A3E-170F20657BC0}" destId="{C6E56ABD-5634-4EE2-9BA0-AF9EDDC20DF4}" srcOrd="10" destOrd="0" parTransId="{A98356AD-4AFF-4077-858A-38BBA2A439D1}" sibTransId="{133874F5-1D23-4618-B549-3545B6E1C1D9}"/>
    <dgm:cxn modelId="{F1C5BA54-CCB4-404D-8C41-9DD1F6E19F22}" type="presParOf" srcId="{5C4AE767-5697-4F40-9F00-04C54AE052F3}" destId="{DD9917B9-F730-45F8-9471-0C5B42118E03}" srcOrd="0" destOrd="0" presId="urn:microsoft.com/office/officeart/2005/8/layout/vList2"/>
    <dgm:cxn modelId="{438783F6-4E94-4351-A08B-BF03C2471C93}" type="presParOf" srcId="{5C4AE767-5697-4F40-9F00-04C54AE052F3}" destId="{F719A87C-891C-4671-AC3D-DC27E434CF19}" srcOrd="1" destOrd="0" presId="urn:microsoft.com/office/officeart/2005/8/layout/vList2"/>
    <dgm:cxn modelId="{0F7CB868-5122-4574-A144-771998F7AAB0}" type="presParOf" srcId="{5C4AE767-5697-4F40-9F00-04C54AE052F3}" destId="{629DBE03-81E0-4542-B248-849CF87672E8}" srcOrd="2" destOrd="0" presId="urn:microsoft.com/office/officeart/2005/8/layout/vList2"/>
    <dgm:cxn modelId="{B6F69E97-FF4E-41DD-AD52-1987E58D2720}" type="presParOf" srcId="{5C4AE767-5697-4F40-9F00-04C54AE052F3}" destId="{EA8DD07B-AA27-40B9-9BC1-D769849F4E87}" srcOrd="3" destOrd="0" presId="urn:microsoft.com/office/officeart/2005/8/layout/vList2"/>
    <dgm:cxn modelId="{23007F2F-D57C-4C77-A872-1AC1594C7C96}" type="presParOf" srcId="{5C4AE767-5697-4F40-9F00-04C54AE052F3}" destId="{E62823A6-D256-47F7-9410-2E031FB11134}" srcOrd="4" destOrd="0" presId="urn:microsoft.com/office/officeart/2005/8/layout/vList2"/>
    <dgm:cxn modelId="{59E9DFA2-DF1F-4A46-AA06-4384CFBEE807}" type="presParOf" srcId="{5C4AE767-5697-4F40-9F00-04C54AE052F3}" destId="{0FE42D15-A55D-423D-AFBD-C832E6107FB7}" srcOrd="5" destOrd="0" presId="urn:microsoft.com/office/officeart/2005/8/layout/vList2"/>
    <dgm:cxn modelId="{646C60E4-38E6-4DFF-B8B8-0BE015DCA6D3}" type="presParOf" srcId="{5C4AE767-5697-4F40-9F00-04C54AE052F3}" destId="{AD1F4FCA-846D-490B-AA48-3048FC94EC76}" srcOrd="6" destOrd="0" presId="urn:microsoft.com/office/officeart/2005/8/layout/vList2"/>
    <dgm:cxn modelId="{5B212FB5-4D6E-47A1-B328-C399F1226460}" type="presParOf" srcId="{5C4AE767-5697-4F40-9F00-04C54AE052F3}" destId="{E8C8767C-68CB-47C3-AEC2-FCDC6B996A11}" srcOrd="7" destOrd="0" presId="urn:microsoft.com/office/officeart/2005/8/layout/vList2"/>
    <dgm:cxn modelId="{E0CA7F25-F52A-4F33-9251-27F08E92A179}" type="presParOf" srcId="{5C4AE767-5697-4F40-9F00-04C54AE052F3}" destId="{050020E4-5462-49E1-B867-95710D182D59}" srcOrd="8" destOrd="0" presId="urn:microsoft.com/office/officeart/2005/8/layout/vList2"/>
    <dgm:cxn modelId="{60F66ADA-EB47-4944-9002-A53E7B79E6E9}" type="presParOf" srcId="{5C4AE767-5697-4F40-9F00-04C54AE052F3}" destId="{E092195C-2324-4B4A-8324-EB7D97B4C8FB}" srcOrd="9" destOrd="0" presId="urn:microsoft.com/office/officeart/2005/8/layout/vList2"/>
    <dgm:cxn modelId="{95E3DF7B-17F1-477C-9B7C-94F02288BE9A}" type="presParOf" srcId="{5C4AE767-5697-4F40-9F00-04C54AE052F3}" destId="{A3FB6935-D61D-4932-92CD-E3E13341833C}" srcOrd="10" destOrd="0" presId="urn:microsoft.com/office/officeart/2005/8/layout/vList2"/>
    <dgm:cxn modelId="{9867E045-C348-49FB-A60F-41A2449FA3CF}" type="presParOf" srcId="{5C4AE767-5697-4F40-9F00-04C54AE052F3}" destId="{41DF51B6-B8BF-4DE5-B572-072862E56245}" srcOrd="11" destOrd="0" presId="urn:microsoft.com/office/officeart/2005/8/layout/vList2"/>
    <dgm:cxn modelId="{DF6D6654-B47B-47EF-AA9C-96375BFAEE7B}" type="presParOf" srcId="{5C4AE767-5697-4F40-9F00-04C54AE052F3}" destId="{F36A4FAD-A357-4A70-AAF4-5CBE0066EC44}" srcOrd="12" destOrd="0" presId="urn:microsoft.com/office/officeart/2005/8/layout/vList2"/>
    <dgm:cxn modelId="{EE16D50E-95DD-40AE-854E-797FDB827369}" type="presParOf" srcId="{5C4AE767-5697-4F40-9F00-04C54AE052F3}" destId="{B1059E57-4414-4A12-B6DC-9DD6693E2205}" srcOrd="13" destOrd="0" presId="urn:microsoft.com/office/officeart/2005/8/layout/vList2"/>
    <dgm:cxn modelId="{F5FC535C-5E45-431A-BDC0-B892F001894B}" type="presParOf" srcId="{5C4AE767-5697-4F40-9F00-04C54AE052F3}" destId="{82BF5D4A-1F99-45A6-8D7B-43D77DF8FDEA}" srcOrd="14" destOrd="0" presId="urn:microsoft.com/office/officeart/2005/8/layout/vList2"/>
    <dgm:cxn modelId="{AA51B18B-9C60-4FBB-8300-DBC0E8B2D598}" type="presParOf" srcId="{5C4AE767-5697-4F40-9F00-04C54AE052F3}" destId="{81E0C461-1B43-478A-B02E-8EADD31AB1C5}" srcOrd="15" destOrd="0" presId="urn:microsoft.com/office/officeart/2005/8/layout/vList2"/>
    <dgm:cxn modelId="{F1655E24-254A-4D9D-955A-8E2A02E6F3E6}" type="presParOf" srcId="{5C4AE767-5697-4F40-9F00-04C54AE052F3}" destId="{60813DF2-3533-4D88-B62B-58719FB4D34C}" srcOrd="16" destOrd="0" presId="urn:microsoft.com/office/officeart/2005/8/layout/vList2"/>
    <dgm:cxn modelId="{3A1EB6DC-CBC5-4FF8-AA25-2FB56A63C456}" type="presParOf" srcId="{5C4AE767-5697-4F40-9F00-04C54AE052F3}" destId="{8854B458-E934-4B32-A531-B4A3FA7AEDD2}" srcOrd="17" destOrd="0" presId="urn:microsoft.com/office/officeart/2005/8/layout/vList2"/>
    <dgm:cxn modelId="{61D79320-51C2-4D60-AA6D-C73DDE3729B2}" type="presParOf" srcId="{5C4AE767-5697-4F40-9F00-04C54AE052F3}" destId="{93003ADF-75CB-4D3F-B7DF-05A335673B2D}" srcOrd="18" destOrd="0" presId="urn:microsoft.com/office/officeart/2005/8/layout/vList2"/>
    <dgm:cxn modelId="{77329EAC-5855-4FD6-B62B-E4BA9AE5CFEC}" type="presParOf" srcId="{5C4AE767-5697-4F40-9F00-04C54AE052F3}" destId="{6E8064E3-C3C0-4B33-AE97-130E8D9199B7}" srcOrd="19" destOrd="0" presId="urn:microsoft.com/office/officeart/2005/8/layout/vList2"/>
    <dgm:cxn modelId="{3FF9210A-B06B-4966-9FF1-E4076CB41D96}" type="presParOf" srcId="{5C4AE767-5697-4F40-9F00-04C54AE052F3}" destId="{D3EEF688-0B59-4924-9BB2-3476790490C0}" srcOrd="20" destOrd="0" presId="urn:microsoft.com/office/officeart/2005/8/layout/vList2"/>
  </dgm:cxnLst>
  <dgm:bg>
    <a:gradFill>
      <a:gsLst>
        <a:gs pos="0">
          <a:srgbClr val="9999FF"/>
        </a:gs>
        <a:gs pos="100000">
          <a:schemeClr val="accent1"/>
        </a:gs>
      </a:gsLst>
      <a:lin ang="5400000" scaled="1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885434-1181-4805-AA32-3E5F9CEABF5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35022A4-90D2-4A4A-8369-CE89A44508E3}">
      <dgm:prSet custT="1"/>
      <dgm:spPr>
        <a:solidFill>
          <a:srgbClr val="2BA7E5"/>
        </a:solidFill>
        <a:scene3d>
          <a:camera prst="orthographicFront"/>
          <a:lightRig rig="threePt" dir="t"/>
        </a:scene3d>
        <a:sp3d>
          <a:bevelT w="304800"/>
        </a:sp3d>
      </dgm:spPr>
      <dgm:t>
        <a:bodyPr/>
        <a:lstStyle/>
        <a:p>
          <a:r>
            <a:rPr lang="ru-RU" sz="1600" b="1" dirty="0">
              <a:solidFill>
                <a:schemeClr val="tx1"/>
              </a:solidFill>
            </a:rPr>
            <a:t>Местные бюджеты </a:t>
          </a:r>
          <a:r>
            <a:rPr lang="ru-RU" sz="1600" dirty="0">
              <a:solidFill>
                <a:schemeClr val="tx1"/>
              </a:solidFill>
            </a:rPr>
            <a:t>делятся на: </a:t>
          </a:r>
        </a:p>
      </dgm:t>
    </dgm:pt>
    <dgm:pt modelId="{06631C52-9675-452D-9719-D7176F4948F3}" type="parTrans" cxnId="{67626FA1-398A-412D-8B5F-8CC54819FF0D}">
      <dgm:prSet/>
      <dgm:spPr/>
      <dgm:t>
        <a:bodyPr/>
        <a:lstStyle/>
        <a:p>
          <a:endParaRPr lang="ru-RU"/>
        </a:p>
      </dgm:t>
    </dgm:pt>
    <dgm:pt modelId="{31611B34-1246-411A-B1FB-A02EE33123B2}" type="sibTrans" cxnId="{67626FA1-398A-412D-8B5F-8CC54819FF0D}">
      <dgm:prSet/>
      <dgm:spPr/>
      <dgm:t>
        <a:bodyPr/>
        <a:lstStyle/>
        <a:p>
          <a:endParaRPr lang="ru-RU"/>
        </a:p>
      </dgm:t>
    </dgm:pt>
    <dgm:pt modelId="{F42D189C-5EE2-48B1-8675-2B19C68E3357}">
      <dgm:prSet custT="1"/>
      <dgm:spPr>
        <a:solidFill>
          <a:schemeClr val="accent1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ru-RU" sz="1000" b="1" dirty="0"/>
            <a:t>бюджеты областного уровня </a:t>
          </a:r>
          <a:r>
            <a:rPr lang="ru-RU" sz="1000" dirty="0"/>
            <a:t>- областные бюджеты и бюджет  г. Минска; </a:t>
          </a:r>
        </a:p>
      </dgm:t>
    </dgm:pt>
    <dgm:pt modelId="{B5479005-74BB-4E6C-BBB1-30626C79D072}" type="parTrans" cxnId="{06AAA9E6-9933-43E0-99C4-3D17ACA1A4FE}">
      <dgm:prSet/>
      <dgm:spPr/>
      <dgm:t>
        <a:bodyPr/>
        <a:lstStyle/>
        <a:p>
          <a:endParaRPr lang="ru-RU"/>
        </a:p>
      </dgm:t>
    </dgm:pt>
    <dgm:pt modelId="{65B7A39B-69CA-4CEA-AAC3-67FDF09F7D76}" type="sibTrans" cxnId="{06AAA9E6-9933-43E0-99C4-3D17ACA1A4FE}">
      <dgm:prSet/>
      <dgm:spPr/>
      <dgm:t>
        <a:bodyPr/>
        <a:lstStyle/>
        <a:p>
          <a:endParaRPr lang="ru-RU"/>
        </a:p>
      </dgm:t>
    </dgm:pt>
    <dgm:pt modelId="{C4AE7B11-AC37-45EC-A2D6-B354374351DD}">
      <dgm:prSet custT="1"/>
      <dgm:spPr>
        <a:solidFill>
          <a:schemeClr val="accent1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000" b="1" dirty="0"/>
            <a:t>бюджеты базового уровня </a:t>
          </a:r>
          <a:r>
            <a:rPr lang="ru-RU" sz="1000" dirty="0"/>
            <a:t>- районные и городские (городов областного подчинения); </a:t>
          </a:r>
        </a:p>
      </dgm:t>
    </dgm:pt>
    <dgm:pt modelId="{081E507C-6438-4E21-BD6A-7E68A4228DE7}" type="parTrans" cxnId="{A50A7668-55CA-4A0A-AD6B-FC543F72AA93}">
      <dgm:prSet/>
      <dgm:spPr/>
      <dgm:t>
        <a:bodyPr/>
        <a:lstStyle/>
        <a:p>
          <a:endParaRPr lang="ru-RU"/>
        </a:p>
      </dgm:t>
    </dgm:pt>
    <dgm:pt modelId="{B69A06FB-0604-4D27-B439-A6F06873A5B8}" type="sibTrans" cxnId="{A50A7668-55CA-4A0A-AD6B-FC543F72AA93}">
      <dgm:prSet/>
      <dgm:spPr/>
      <dgm:t>
        <a:bodyPr/>
        <a:lstStyle/>
        <a:p>
          <a:endParaRPr lang="ru-RU"/>
        </a:p>
      </dgm:t>
    </dgm:pt>
    <dgm:pt modelId="{335B06E8-34E6-4219-A666-2E86345B7AB0}">
      <dgm:prSet custT="1"/>
      <dgm:spPr>
        <a:solidFill>
          <a:schemeClr val="accent1">
            <a:lumMod val="20000"/>
            <a:lumOff val="80000"/>
            <a:alpha val="90000"/>
          </a:schemeClr>
        </a:solidFill>
        <a:scene3d>
          <a:camera prst="orthographicFront"/>
          <a:lightRig rig="threePt" dir="t"/>
        </a:scene3d>
        <a:sp3d>
          <a:bevelT w="0" h="0"/>
        </a:sp3d>
      </dgm:spPr>
      <dgm:t>
        <a:bodyPr/>
        <a:lstStyle/>
        <a:p>
          <a:r>
            <a:rPr lang="ru-RU" sz="1000" b="1" dirty="0"/>
            <a:t>бюджеты первичного уровня </a:t>
          </a:r>
          <a:r>
            <a:rPr lang="ru-RU" sz="1000" dirty="0"/>
            <a:t>- сельские, поселковые, городские (городов районного подчинения). </a:t>
          </a:r>
        </a:p>
      </dgm:t>
    </dgm:pt>
    <dgm:pt modelId="{C6F9A4D3-544C-42DA-88E4-BC35D6536221}" type="parTrans" cxnId="{38CC17D4-2B32-43E5-803F-5F67E1C1A8AA}">
      <dgm:prSet/>
      <dgm:spPr/>
      <dgm:t>
        <a:bodyPr/>
        <a:lstStyle/>
        <a:p>
          <a:endParaRPr lang="ru-RU"/>
        </a:p>
      </dgm:t>
    </dgm:pt>
    <dgm:pt modelId="{53153F52-84B2-4E89-B717-B99ACC3E909E}" type="sibTrans" cxnId="{38CC17D4-2B32-43E5-803F-5F67E1C1A8AA}">
      <dgm:prSet/>
      <dgm:spPr/>
      <dgm:t>
        <a:bodyPr/>
        <a:lstStyle/>
        <a:p>
          <a:endParaRPr lang="ru-RU"/>
        </a:p>
      </dgm:t>
    </dgm:pt>
    <dgm:pt modelId="{BDD9429F-EF08-43CE-85D7-440033C5420E}" type="pres">
      <dgm:prSet presAssocID="{19885434-1181-4805-AA32-3E5F9CEABF55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9883103F-3521-464E-9996-755A20A96C8F}" type="pres">
      <dgm:prSet presAssocID="{E35022A4-90D2-4A4A-8369-CE89A44508E3}" presName="horFlow" presStyleCnt="0"/>
      <dgm:spPr/>
    </dgm:pt>
    <dgm:pt modelId="{AA28BF91-6E34-408B-B6AE-6084A1886C48}" type="pres">
      <dgm:prSet presAssocID="{E35022A4-90D2-4A4A-8369-CE89A44508E3}" presName="bigChev" presStyleLbl="node1" presStyleIdx="0" presStyleCnt="1" custScaleX="90989"/>
      <dgm:spPr/>
    </dgm:pt>
    <dgm:pt modelId="{9800BA35-5C78-4E7C-8A3D-5C8B5F5CDB3B}" type="pres">
      <dgm:prSet presAssocID="{B5479005-74BB-4E6C-BBB1-30626C79D072}" presName="parTrans" presStyleCnt="0"/>
      <dgm:spPr/>
    </dgm:pt>
    <dgm:pt modelId="{F3241D85-EBDA-4A6C-937F-53DA03262C63}" type="pres">
      <dgm:prSet presAssocID="{F42D189C-5EE2-48B1-8675-2B19C68E3357}" presName="node" presStyleLbl="alignAccFollowNode1" presStyleIdx="0" presStyleCnt="3" custScaleX="100877">
        <dgm:presLayoutVars>
          <dgm:bulletEnabled val="1"/>
        </dgm:presLayoutVars>
      </dgm:prSet>
      <dgm:spPr/>
    </dgm:pt>
    <dgm:pt modelId="{CAC25DD6-B3D2-4FD2-AFEA-31391B866F3E}" type="pres">
      <dgm:prSet presAssocID="{65B7A39B-69CA-4CEA-AAC3-67FDF09F7D76}" presName="sibTrans" presStyleCnt="0"/>
      <dgm:spPr/>
    </dgm:pt>
    <dgm:pt modelId="{B9ECC6B9-3881-45CE-9A54-DDCD397F8783}" type="pres">
      <dgm:prSet presAssocID="{C4AE7B11-AC37-45EC-A2D6-B354374351DD}" presName="node" presStyleLbl="alignAccFollowNode1" presStyleIdx="1" presStyleCnt="3" custScaleX="102150">
        <dgm:presLayoutVars>
          <dgm:bulletEnabled val="1"/>
        </dgm:presLayoutVars>
      </dgm:prSet>
      <dgm:spPr/>
    </dgm:pt>
    <dgm:pt modelId="{8E2FE91B-5D8D-475D-9CCD-E00046F4118E}" type="pres">
      <dgm:prSet presAssocID="{B69A06FB-0604-4D27-B439-A6F06873A5B8}" presName="sibTrans" presStyleCnt="0"/>
      <dgm:spPr/>
    </dgm:pt>
    <dgm:pt modelId="{113B6C10-B396-4617-8BCF-52BD6B4D92F1}" type="pres">
      <dgm:prSet presAssocID="{335B06E8-34E6-4219-A666-2E86345B7AB0}" presName="node" presStyleLbl="alignAccFollowNode1" presStyleIdx="2" presStyleCnt="3" custScaleX="114610" custLinFactNeighborX="-3791" custLinFactNeighborY="-2943">
        <dgm:presLayoutVars>
          <dgm:bulletEnabled val="1"/>
        </dgm:presLayoutVars>
      </dgm:prSet>
      <dgm:spPr/>
    </dgm:pt>
  </dgm:ptLst>
  <dgm:cxnLst>
    <dgm:cxn modelId="{B8C7A319-EEF8-49D4-84DD-0167011196F2}" type="presOf" srcId="{E35022A4-90D2-4A4A-8369-CE89A44508E3}" destId="{AA28BF91-6E34-408B-B6AE-6084A1886C48}" srcOrd="0" destOrd="0" presId="urn:microsoft.com/office/officeart/2005/8/layout/lProcess3"/>
    <dgm:cxn modelId="{A50A7668-55CA-4A0A-AD6B-FC543F72AA93}" srcId="{E35022A4-90D2-4A4A-8369-CE89A44508E3}" destId="{C4AE7B11-AC37-45EC-A2D6-B354374351DD}" srcOrd="1" destOrd="0" parTransId="{081E507C-6438-4E21-BD6A-7E68A4228DE7}" sibTransId="{B69A06FB-0604-4D27-B439-A6F06873A5B8}"/>
    <dgm:cxn modelId="{A5EAFD71-B274-4E18-AF1A-9F5D2467348E}" type="presOf" srcId="{C4AE7B11-AC37-45EC-A2D6-B354374351DD}" destId="{B9ECC6B9-3881-45CE-9A54-DDCD397F8783}" srcOrd="0" destOrd="0" presId="urn:microsoft.com/office/officeart/2005/8/layout/lProcess3"/>
    <dgm:cxn modelId="{01D9F58B-9B53-4B35-BCE8-1C6FA053B572}" type="presOf" srcId="{19885434-1181-4805-AA32-3E5F9CEABF55}" destId="{BDD9429F-EF08-43CE-85D7-440033C5420E}" srcOrd="0" destOrd="0" presId="urn:microsoft.com/office/officeart/2005/8/layout/lProcess3"/>
    <dgm:cxn modelId="{67626FA1-398A-412D-8B5F-8CC54819FF0D}" srcId="{19885434-1181-4805-AA32-3E5F9CEABF55}" destId="{E35022A4-90D2-4A4A-8369-CE89A44508E3}" srcOrd="0" destOrd="0" parTransId="{06631C52-9675-452D-9719-D7176F4948F3}" sibTransId="{31611B34-1246-411A-B1FB-A02EE33123B2}"/>
    <dgm:cxn modelId="{D65205AA-C121-4CA9-AC3B-ED428545B40A}" type="presOf" srcId="{F42D189C-5EE2-48B1-8675-2B19C68E3357}" destId="{F3241D85-EBDA-4A6C-937F-53DA03262C63}" srcOrd="0" destOrd="0" presId="urn:microsoft.com/office/officeart/2005/8/layout/lProcess3"/>
    <dgm:cxn modelId="{8A8FD8AF-897C-42B6-B5C3-E89CEDE3D337}" type="presOf" srcId="{335B06E8-34E6-4219-A666-2E86345B7AB0}" destId="{113B6C10-B396-4617-8BCF-52BD6B4D92F1}" srcOrd="0" destOrd="0" presId="urn:microsoft.com/office/officeart/2005/8/layout/lProcess3"/>
    <dgm:cxn modelId="{38CC17D4-2B32-43E5-803F-5F67E1C1A8AA}" srcId="{E35022A4-90D2-4A4A-8369-CE89A44508E3}" destId="{335B06E8-34E6-4219-A666-2E86345B7AB0}" srcOrd="2" destOrd="0" parTransId="{C6F9A4D3-544C-42DA-88E4-BC35D6536221}" sibTransId="{53153F52-84B2-4E89-B717-B99ACC3E909E}"/>
    <dgm:cxn modelId="{06AAA9E6-9933-43E0-99C4-3D17ACA1A4FE}" srcId="{E35022A4-90D2-4A4A-8369-CE89A44508E3}" destId="{F42D189C-5EE2-48B1-8675-2B19C68E3357}" srcOrd="0" destOrd="0" parTransId="{B5479005-74BB-4E6C-BBB1-30626C79D072}" sibTransId="{65B7A39B-69CA-4CEA-AAC3-67FDF09F7D76}"/>
    <dgm:cxn modelId="{81F784DD-BEAB-4AAD-99F2-E28F081CC9EA}" type="presParOf" srcId="{BDD9429F-EF08-43CE-85D7-440033C5420E}" destId="{9883103F-3521-464E-9996-755A20A96C8F}" srcOrd="0" destOrd="0" presId="urn:microsoft.com/office/officeart/2005/8/layout/lProcess3"/>
    <dgm:cxn modelId="{28F0D06A-7634-49E6-9F5F-CA698823C464}" type="presParOf" srcId="{9883103F-3521-464E-9996-755A20A96C8F}" destId="{AA28BF91-6E34-408B-B6AE-6084A1886C48}" srcOrd="0" destOrd="0" presId="urn:microsoft.com/office/officeart/2005/8/layout/lProcess3"/>
    <dgm:cxn modelId="{EF428CC9-FE87-4A05-B140-79313DECC6A7}" type="presParOf" srcId="{9883103F-3521-464E-9996-755A20A96C8F}" destId="{9800BA35-5C78-4E7C-8A3D-5C8B5F5CDB3B}" srcOrd="1" destOrd="0" presId="urn:microsoft.com/office/officeart/2005/8/layout/lProcess3"/>
    <dgm:cxn modelId="{289D7091-4AB1-4C7A-8B50-78AA1B3929B2}" type="presParOf" srcId="{9883103F-3521-464E-9996-755A20A96C8F}" destId="{F3241D85-EBDA-4A6C-937F-53DA03262C63}" srcOrd="2" destOrd="0" presId="urn:microsoft.com/office/officeart/2005/8/layout/lProcess3"/>
    <dgm:cxn modelId="{04932CB5-2615-4AA9-9B15-63A5BED8B904}" type="presParOf" srcId="{9883103F-3521-464E-9996-755A20A96C8F}" destId="{CAC25DD6-B3D2-4FD2-AFEA-31391B866F3E}" srcOrd="3" destOrd="0" presId="urn:microsoft.com/office/officeart/2005/8/layout/lProcess3"/>
    <dgm:cxn modelId="{EA9543C2-E342-462B-8385-D710031735A1}" type="presParOf" srcId="{9883103F-3521-464E-9996-755A20A96C8F}" destId="{B9ECC6B9-3881-45CE-9A54-DDCD397F8783}" srcOrd="4" destOrd="0" presId="urn:microsoft.com/office/officeart/2005/8/layout/lProcess3"/>
    <dgm:cxn modelId="{AB53A375-AA2F-4D60-BD60-CA0465EF7FB6}" type="presParOf" srcId="{9883103F-3521-464E-9996-755A20A96C8F}" destId="{8E2FE91B-5D8D-475D-9CCD-E00046F4118E}" srcOrd="5" destOrd="0" presId="urn:microsoft.com/office/officeart/2005/8/layout/lProcess3"/>
    <dgm:cxn modelId="{C220F4F5-D5C5-4F1F-A626-7ABD43F2B306}" type="presParOf" srcId="{9883103F-3521-464E-9996-755A20A96C8F}" destId="{113B6C10-B396-4617-8BCF-52BD6B4D92F1}" srcOrd="6" destOrd="0" presId="urn:microsoft.com/office/officeart/2005/8/layout/lProcess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9CDA48-AB0B-47E1-96B9-3D70FB18B55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060A023-DE4E-4847-B694-2C57641C6C5E}">
      <dgm:prSet custT="1"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Доходы</a:t>
          </a:r>
          <a:endParaRPr lang="ru-RU" sz="1400" dirty="0">
            <a:solidFill>
              <a:schemeClr val="tx1"/>
            </a:solidFill>
          </a:endParaRPr>
        </a:p>
      </dgm:t>
    </dgm:pt>
    <dgm:pt modelId="{36F3CF30-F84C-431C-8F6A-FF9EE90D1BDC}" type="parTrans" cxnId="{DA1A2282-768C-4F5C-853A-EADDD22FA5A4}">
      <dgm:prSet/>
      <dgm:spPr/>
      <dgm:t>
        <a:bodyPr/>
        <a:lstStyle/>
        <a:p>
          <a:endParaRPr lang="ru-RU" sz="1400"/>
        </a:p>
      </dgm:t>
    </dgm:pt>
    <dgm:pt modelId="{C89AADC2-EE13-456E-8D27-AE9F0A02D306}" type="sibTrans" cxnId="{DA1A2282-768C-4F5C-853A-EADDD22FA5A4}">
      <dgm:prSet/>
      <dgm:spPr/>
      <dgm:t>
        <a:bodyPr/>
        <a:lstStyle/>
        <a:p>
          <a:endParaRPr lang="ru-RU" sz="1400"/>
        </a:p>
      </dgm:t>
    </dgm:pt>
    <dgm:pt modelId="{9E9BEA0E-F8A6-4B06-B6D7-B0F00AE42BA9}">
      <dgm:prSet custT="1"/>
      <dgm:spPr/>
      <dgm:t>
        <a:bodyPr/>
        <a:lstStyle/>
        <a:p>
          <a:r>
            <a:rPr lang="ru-RU" sz="1400" b="0" dirty="0"/>
            <a:t>Налоговые доходы</a:t>
          </a:r>
        </a:p>
      </dgm:t>
    </dgm:pt>
    <dgm:pt modelId="{4B4EF90E-CD6B-41F1-8352-90105D39312B}" type="parTrans" cxnId="{D7EF1977-D51B-4CA7-84B9-C9681615B991}">
      <dgm:prSet/>
      <dgm:spPr/>
      <dgm:t>
        <a:bodyPr/>
        <a:lstStyle/>
        <a:p>
          <a:endParaRPr lang="ru-RU" sz="1400"/>
        </a:p>
      </dgm:t>
    </dgm:pt>
    <dgm:pt modelId="{EE653153-EA67-4C64-8054-54A457E47D8B}" type="sibTrans" cxnId="{D7EF1977-D51B-4CA7-84B9-C9681615B991}">
      <dgm:prSet/>
      <dgm:spPr/>
      <dgm:t>
        <a:bodyPr/>
        <a:lstStyle/>
        <a:p>
          <a:endParaRPr lang="ru-RU" sz="1400"/>
        </a:p>
      </dgm:t>
    </dgm:pt>
    <dgm:pt modelId="{938BC402-465C-4CD4-B4F3-ECED2BAF9654}">
      <dgm:prSet custT="1"/>
      <dgm:spPr/>
      <dgm:t>
        <a:bodyPr/>
        <a:lstStyle/>
        <a:p>
          <a:r>
            <a:rPr lang="ru-RU" sz="1400" b="0" dirty="0"/>
            <a:t>Неналоговые доходы</a:t>
          </a:r>
        </a:p>
      </dgm:t>
    </dgm:pt>
    <dgm:pt modelId="{56493EF6-0CA7-45EF-89A4-4F4A8213AA20}" type="parTrans" cxnId="{C2B9782C-D330-4160-AB7D-A056C02537D6}">
      <dgm:prSet/>
      <dgm:spPr/>
      <dgm:t>
        <a:bodyPr/>
        <a:lstStyle/>
        <a:p>
          <a:endParaRPr lang="ru-RU" sz="1400"/>
        </a:p>
      </dgm:t>
    </dgm:pt>
    <dgm:pt modelId="{F212282B-0048-46D1-B1C2-72658C7A6287}" type="sibTrans" cxnId="{C2B9782C-D330-4160-AB7D-A056C02537D6}">
      <dgm:prSet/>
      <dgm:spPr/>
      <dgm:t>
        <a:bodyPr/>
        <a:lstStyle/>
        <a:p>
          <a:endParaRPr lang="ru-RU" sz="1400"/>
        </a:p>
      </dgm:t>
    </dgm:pt>
    <dgm:pt modelId="{005E121B-997E-47D2-8714-D1AB3C5F7635}">
      <dgm:prSet custT="1"/>
      <dgm:spPr/>
      <dgm:t>
        <a:bodyPr/>
        <a:lstStyle/>
        <a:p>
          <a:r>
            <a:rPr lang="ru-RU" sz="1400" b="0" dirty="0"/>
            <a:t>Безвозмездные поступления</a:t>
          </a:r>
        </a:p>
      </dgm:t>
    </dgm:pt>
    <dgm:pt modelId="{1084CBC0-E90B-463C-8E42-C1937625B02F}" type="parTrans" cxnId="{07539D5D-9410-4453-A40E-15997C1CA57C}">
      <dgm:prSet/>
      <dgm:spPr/>
      <dgm:t>
        <a:bodyPr/>
        <a:lstStyle/>
        <a:p>
          <a:endParaRPr lang="ru-RU" sz="1400"/>
        </a:p>
      </dgm:t>
    </dgm:pt>
    <dgm:pt modelId="{93D5A117-564A-4BAD-AC2D-3D664AC62AD1}" type="sibTrans" cxnId="{07539D5D-9410-4453-A40E-15997C1CA57C}">
      <dgm:prSet/>
      <dgm:spPr/>
      <dgm:t>
        <a:bodyPr/>
        <a:lstStyle/>
        <a:p>
          <a:endParaRPr lang="ru-RU" sz="1400"/>
        </a:p>
      </dgm:t>
    </dgm:pt>
    <dgm:pt modelId="{FDCF6F6A-EEB7-4331-89FC-D1350CCCFC28}">
      <dgm:prSet custT="1"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Расходы</a:t>
          </a:r>
          <a:endParaRPr lang="ru-RU" sz="1400" dirty="0">
            <a:solidFill>
              <a:schemeClr val="tx1"/>
            </a:solidFill>
          </a:endParaRPr>
        </a:p>
      </dgm:t>
    </dgm:pt>
    <dgm:pt modelId="{761BEF13-1892-4E4F-B065-120BC39DE96A}" type="parTrans" cxnId="{BCCD19D0-F8AB-4FC2-A5E8-377445F1366E}">
      <dgm:prSet/>
      <dgm:spPr/>
      <dgm:t>
        <a:bodyPr/>
        <a:lstStyle/>
        <a:p>
          <a:endParaRPr lang="ru-RU" sz="1400"/>
        </a:p>
      </dgm:t>
    </dgm:pt>
    <dgm:pt modelId="{DDC4F699-F7C8-42FB-B101-BA1894671BBF}" type="sibTrans" cxnId="{BCCD19D0-F8AB-4FC2-A5E8-377445F1366E}">
      <dgm:prSet/>
      <dgm:spPr/>
      <dgm:t>
        <a:bodyPr/>
        <a:lstStyle/>
        <a:p>
          <a:endParaRPr lang="ru-RU" sz="1400"/>
        </a:p>
      </dgm:t>
    </dgm:pt>
    <dgm:pt modelId="{D0417EAC-E9DD-4CD4-805E-AE0805982E27}">
      <dgm:prSet custT="1"/>
      <dgm:spPr/>
      <dgm:t>
        <a:bodyPr/>
        <a:lstStyle/>
        <a:p>
          <a:r>
            <a:rPr lang="ru-RU" sz="1400" b="0" dirty="0"/>
            <a:t>Общегосударственная деятельность</a:t>
          </a:r>
        </a:p>
      </dgm:t>
    </dgm:pt>
    <dgm:pt modelId="{B8353AE8-F1CB-4BE8-9DA2-9772A4F2AE47}" type="parTrans" cxnId="{4588D080-D866-4069-92E9-6A0D37F3A90F}">
      <dgm:prSet/>
      <dgm:spPr/>
      <dgm:t>
        <a:bodyPr/>
        <a:lstStyle/>
        <a:p>
          <a:endParaRPr lang="ru-RU" sz="1400"/>
        </a:p>
      </dgm:t>
    </dgm:pt>
    <dgm:pt modelId="{F5650A7E-AAA7-459B-B289-F6D32476E054}" type="sibTrans" cxnId="{4588D080-D866-4069-92E9-6A0D37F3A90F}">
      <dgm:prSet/>
      <dgm:spPr/>
      <dgm:t>
        <a:bodyPr/>
        <a:lstStyle/>
        <a:p>
          <a:endParaRPr lang="ru-RU" sz="1400"/>
        </a:p>
      </dgm:t>
    </dgm:pt>
    <dgm:pt modelId="{51417E1E-762F-43BD-AE73-F597749F9DD8}">
      <dgm:prSet custT="1"/>
      <dgm:spPr>
        <a:solidFill>
          <a:schemeClr val="accent1">
            <a:lumMod val="60000"/>
            <a:lumOff val="40000"/>
          </a:schemeClr>
        </a:solidFill>
        <a:scene3d>
          <a:camera prst="orthographicFront"/>
          <a:lightRig rig="threePt" dir="t"/>
        </a:scene3d>
        <a:sp3d>
          <a:bevelT w="101600"/>
        </a:sp3d>
      </dgm:spPr>
      <dgm:t>
        <a:bodyPr/>
        <a:lstStyle/>
        <a:p>
          <a:r>
            <a:rPr lang="ru-RU" sz="1400" b="1" dirty="0">
              <a:solidFill>
                <a:schemeClr val="tx1"/>
              </a:solidFill>
            </a:rPr>
            <a:t>Направления использования профицита</a:t>
          </a:r>
          <a:endParaRPr lang="ru-RU" sz="1400" dirty="0">
            <a:solidFill>
              <a:schemeClr val="tx1"/>
            </a:solidFill>
          </a:endParaRPr>
        </a:p>
      </dgm:t>
    </dgm:pt>
    <dgm:pt modelId="{695DE39A-70BE-4A1F-A936-B8BBC74B28BD}" type="parTrans" cxnId="{019DA57A-B58C-4EAD-9D6B-4C1581CF4854}">
      <dgm:prSet/>
      <dgm:spPr/>
      <dgm:t>
        <a:bodyPr/>
        <a:lstStyle/>
        <a:p>
          <a:endParaRPr lang="ru-RU" sz="1400"/>
        </a:p>
      </dgm:t>
    </dgm:pt>
    <dgm:pt modelId="{1B9FFA16-DEA9-4415-A273-2E2E1B9B7493}" type="sibTrans" cxnId="{019DA57A-B58C-4EAD-9D6B-4C1581CF4854}">
      <dgm:prSet/>
      <dgm:spPr/>
      <dgm:t>
        <a:bodyPr/>
        <a:lstStyle/>
        <a:p>
          <a:endParaRPr lang="ru-RU" sz="1400"/>
        </a:p>
      </dgm:t>
    </dgm:pt>
    <dgm:pt modelId="{161BF024-F846-4688-8855-167C8F399A5E}">
      <dgm:prSet custT="1"/>
      <dgm:spPr/>
      <dgm:t>
        <a:bodyPr/>
        <a:lstStyle/>
        <a:p>
          <a:r>
            <a:rPr lang="ru-RU" sz="1400" b="0" dirty="0"/>
            <a:t>Привлечение и погашение заимствований на внутреннем и внешнем рынках</a:t>
          </a:r>
        </a:p>
      </dgm:t>
    </dgm:pt>
    <dgm:pt modelId="{2BC00012-71D1-46B9-AB27-32042E875360}" type="parTrans" cxnId="{9C7CF1DB-FE38-4F78-88A4-805151218705}">
      <dgm:prSet/>
      <dgm:spPr/>
      <dgm:t>
        <a:bodyPr/>
        <a:lstStyle/>
        <a:p>
          <a:endParaRPr lang="ru-RU" sz="1400"/>
        </a:p>
      </dgm:t>
    </dgm:pt>
    <dgm:pt modelId="{D79770EB-B2D8-4B0F-A1D4-05E91C7D7DEF}" type="sibTrans" cxnId="{9C7CF1DB-FE38-4F78-88A4-805151218705}">
      <dgm:prSet/>
      <dgm:spPr/>
      <dgm:t>
        <a:bodyPr/>
        <a:lstStyle/>
        <a:p>
          <a:endParaRPr lang="ru-RU" sz="1400"/>
        </a:p>
      </dgm:t>
    </dgm:pt>
    <dgm:pt modelId="{78ADA963-CA60-4CD1-9616-09D974CC185F}">
      <dgm:prSet custT="1"/>
      <dgm:spPr/>
      <dgm:t>
        <a:bodyPr/>
        <a:lstStyle/>
        <a:p>
          <a:r>
            <a:rPr lang="ru-RU" sz="1400" b="0" dirty="0"/>
            <a:t>Операции по гарантиям Правительства и местных исполнительных и распорядительных органов</a:t>
          </a:r>
        </a:p>
      </dgm:t>
    </dgm:pt>
    <dgm:pt modelId="{ED5779A8-C512-4B86-A1C5-3E40A6EF6115}" type="parTrans" cxnId="{B938D760-B0FA-4651-90D2-7FF8D1B3CC9B}">
      <dgm:prSet/>
      <dgm:spPr/>
      <dgm:t>
        <a:bodyPr/>
        <a:lstStyle/>
        <a:p>
          <a:endParaRPr lang="ru-RU" sz="1400"/>
        </a:p>
      </dgm:t>
    </dgm:pt>
    <dgm:pt modelId="{FD57E782-1C14-44F4-B91E-995C7ECE4D03}" type="sibTrans" cxnId="{B938D760-B0FA-4651-90D2-7FF8D1B3CC9B}">
      <dgm:prSet/>
      <dgm:spPr/>
      <dgm:t>
        <a:bodyPr/>
        <a:lstStyle/>
        <a:p>
          <a:endParaRPr lang="ru-RU" sz="1400"/>
        </a:p>
      </dgm:t>
    </dgm:pt>
    <dgm:pt modelId="{EAC94F77-158E-464A-A6E8-A5511235668D}">
      <dgm:prSet custT="1"/>
      <dgm:spPr/>
      <dgm:t>
        <a:bodyPr/>
        <a:lstStyle/>
        <a:p>
          <a:r>
            <a:rPr lang="ru-RU" sz="1400" b="0" dirty="0"/>
            <a:t>Предоставление и возврат бюджетных кредитов, ссуд, займов</a:t>
          </a:r>
        </a:p>
      </dgm:t>
    </dgm:pt>
    <dgm:pt modelId="{DC2F50E7-1E81-4C07-B191-EA48BD24DFF5}" type="parTrans" cxnId="{5FE4E4E2-9ECC-4AA3-BEFD-AC25ECB4C27F}">
      <dgm:prSet/>
      <dgm:spPr/>
      <dgm:t>
        <a:bodyPr/>
        <a:lstStyle/>
        <a:p>
          <a:endParaRPr lang="ru-RU" sz="1400"/>
        </a:p>
      </dgm:t>
    </dgm:pt>
    <dgm:pt modelId="{96F98F63-D646-487B-8314-A3D1358A8823}" type="sibTrans" cxnId="{5FE4E4E2-9ECC-4AA3-BEFD-AC25ECB4C27F}">
      <dgm:prSet/>
      <dgm:spPr/>
      <dgm:t>
        <a:bodyPr/>
        <a:lstStyle/>
        <a:p>
          <a:endParaRPr lang="ru-RU" sz="1400"/>
        </a:p>
      </dgm:t>
    </dgm:pt>
    <dgm:pt modelId="{ABE9B944-E045-48C8-844A-D3267F017C80}">
      <dgm:prSet custT="1"/>
      <dgm:spPr/>
      <dgm:t>
        <a:bodyPr/>
        <a:lstStyle/>
        <a:p>
          <a:r>
            <a:rPr lang="ru-RU" sz="1400" b="0" dirty="0"/>
            <a:t>Изменение остатков бюджета</a:t>
          </a:r>
        </a:p>
      </dgm:t>
    </dgm:pt>
    <dgm:pt modelId="{70842130-BA6D-4648-A504-8CF04219C575}" type="parTrans" cxnId="{805BF8AB-916C-48BE-9D1D-F9EF030E5E8F}">
      <dgm:prSet/>
      <dgm:spPr/>
      <dgm:t>
        <a:bodyPr/>
        <a:lstStyle/>
        <a:p>
          <a:endParaRPr lang="ru-RU" sz="1400"/>
        </a:p>
      </dgm:t>
    </dgm:pt>
    <dgm:pt modelId="{062BCB9C-201E-4B39-B4BE-25DCEFE4D8AA}" type="sibTrans" cxnId="{805BF8AB-916C-48BE-9D1D-F9EF030E5E8F}">
      <dgm:prSet/>
      <dgm:spPr/>
      <dgm:t>
        <a:bodyPr/>
        <a:lstStyle/>
        <a:p>
          <a:endParaRPr lang="ru-RU" sz="1400"/>
        </a:p>
      </dgm:t>
    </dgm:pt>
    <dgm:pt modelId="{8BC5756D-E31E-4968-ABC7-9C0EC4F15E0D}">
      <dgm:prSet custT="1"/>
      <dgm:spPr/>
      <dgm:t>
        <a:bodyPr/>
        <a:lstStyle/>
        <a:p>
          <a:r>
            <a:rPr lang="ru-RU" sz="1400" b="0" dirty="0"/>
            <a:t>Социальная политика</a:t>
          </a:r>
        </a:p>
      </dgm:t>
    </dgm:pt>
    <dgm:pt modelId="{ABA67305-F653-418B-8749-4A974712E1A5}" type="sibTrans" cxnId="{2B007624-664C-4415-8CB9-309739732D89}">
      <dgm:prSet/>
      <dgm:spPr/>
      <dgm:t>
        <a:bodyPr/>
        <a:lstStyle/>
        <a:p>
          <a:endParaRPr lang="ru-RU" sz="1400"/>
        </a:p>
      </dgm:t>
    </dgm:pt>
    <dgm:pt modelId="{B0795DA5-DFC7-4BF5-9F32-0171DC295522}" type="parTrans" cxnId="{2B007624-664C-4415-8CB9-309739732D89}">
      <dgm:prSet/>
      <dgm:spPr/>
      <dgm:t>
        <a:bodyPr/>
        <a:lstStyle/>
        <a:p>
          <a:endParaRPr lang="ru-RU" sz="1400"/>
        </a:p>
      </dgm:t>
    </dgm:pt>
    <dgm:pt modelId="{41AF253E-0D04-40AF-9908-6CA42A789206}">
      <dgm:prSet custT="1"/>
      <dgm:spPr/>
      <dgm:t>
        <a:bodyPr/>
        <a:lstStyle/>
        <a:p>
          <a:r>
            <a:rPr lang="ru-RU" sz="1400" b="0" dirty="0"/>
            <a:t>Национальная оборона</a:t>
          </a:r>
        </a:p>
      </dgm:t>
    </dgm:pt>
    <dgm:pt modelId="{A3ADD9E0-9A1B-478C-9650-C146D1F5C7C0}" type="sibTrans" cxnId="{0902CCBD-21D6-4927-B95C-C630B47652B5}">
      <dgm:prSet/>
      <dgm:spPr/>
      <dgm:t>
        <a:bodyPr/>
        <a:lstStyle/>
        <a:p>
          <a:endParaRPr lang="ru-RU" sz="1400"/>
        </a:p>
      </dgm:t>
    </dgm:pt>
    <dgm:pt modelId="{66780044-1108-444A-8C0F-8E4785DD6592}" type="parTrans" cxnId="{0902CCBD-21D6-4927-B95C-C630B47652B5}">
      <dgm:prSet/>
      <dgm:spPr/>
      <dgm:t>
        <a:bodyPr/>
        <a:lstStyle/>
        <a:p>
          <a:endParaRPr lang="ru-RU" sz="1400"/>
        </a:p>
      </dgm:t>
    </dgm:pt>
    <dgm:pt modelId="{07DFD8EF-629C-45AB-99EB-F55E3379F4DF}">
      <dgm:prSet custT="1"/>
      <dgm:spPr/>
      <dgm:t>
        <a:bodyPr/>
        <a:lstStyle/>
        <a:p>
          <a:r>
            <a:rPr lang="ru-RU" sz="1400" b="0" dirty="0"/>
            <a:t>Судебная власть, правоохранительная деятельность и обеспечение безопасности</a:t>
          </a:r>
        </a:p>
      </dgm:t>
    </dgm:pt>
    <dgm:pt modelId="{655E611B-6264-4AB4-B7D1-8A0FEA0BF758}" type="sibTrans" cxnId="{463AB4CE-E5AD-4035-9FE4-DCCD2F51B2E8}">
      <dgm:prSet/>
      <dgm:spPr/>
      <dgm:t>
        <a:bodyPr/>
        <a:lstStyle/>
        <a:p>
          <a:endParaRPr lang="ru-RU" sz="1400"/>
        </a:p>
      </dgm:t>
    </dgm:pt>
    <dgm:pt modelId="{8554E0AB-71D2-413B-839D-DEA599F584DD}" type="parTrans" cxnId="{463AB4CE-E5AD-4035-9FE4-DCCD2F51B2E8}">
      <dgm:prSet/>
      <dgm:spPr/>
      <dgm:t>
        <a:bodyPr/>
        <a:lstStyle/>
        <a:p>
          <a:endParaRPr lang="ru-RU" sz="1400"/>
        </a:p>
      </dgm:t>
    </dgm:pt>
    <dgm:pt modelId="{5AFC289F-9E45-4BCA-AD68-DCE8255144B5}">
      <dgm:prSet custT="1"/>
      <dgm:spPr/>
      <dgm:t>
        <a:bodyPr/>
        <a:lstStyle/>
        <a:p>
          <a:r>
            <a:rPr lang="ru-RU" sz="1400" b="0" dirty="0"/>
            <a:t>Национальная экономика</a:t>
          </a:r>
        </a:p>
      </dgm:t>
    </dgm:pt>
    <dgm:pt modelId="{434AA687-19E1-4BB7-BF69-BF943099ED0C}" type="sibTrans" cxnId="{78C5D2F0-009D-477F-9081-BC315AD2DF26}">
      <dgm:prSet/>
      <dgm:spPr/>
      <dgm:t>
        <a:bodyPr/>
        <a:lstStyle/>
        <a:p>
          <a:endParaRPr lang="ru-RU" sz="1400"/>
        </a:p>
      </dgm:t>
    </dgm:pt>
    <dgm:pt modelId="{7D1D40BD-BE4A-4163-9DCC-2D994B2C0480}" type="parTrans" cxnId="{78C5D2F0-009D-477F-9081-BC315AD2DF26}">
      <dgm:prSet/>
      <dgm:spPr/>
      <dgm:t>
        <a:bodyPr/>
        <a:lstStyle/>
        <a:p>
          <a:endParaRPr lang="ru-RU" sz="1400"/>
        </a:p>
      </dgm:t>
    </dgm:pt>
    <dgm:pt modelId="{05BECE86-726E-43EF-8353-ECB61D0A948D}">
      <dgm:prSet custT="1"/>
      <dgm:spPr/>
      <dgm:t>
        <a:bodyPr/>
        <a:lstStyle/>
        <a:p>
          <a:r>
            <a:rPr lang="ru-RU" sz="1400" b="0" dirty="0"/>
            <a:t>Охрана окружающей среды</a:t>
          </a:r>
        </a:p>
      </dgm:t>
    </dgm:pt>
    <dgm:pt modelId="{D0BDB92C-5809-4F37-84E9-8F856B15C60F}" type="sibTrans" cxnId="{B7762BD6-3568-4834-B3F8-9ACA5029BCF1}">
      <dgm:prSet/>
      <dgm:spPr/>
      <dgm:t>
        <a:bodyPr/>
        <a:lstStyle/>
        <a:p>
          <a:endParaRPr lang="ru-RU" sz="1400"/>
        </a:p>
      </dgm:t>
    </dgm:pt>
    <dgm:pt modelId="{7A74F532-BBE2-451D-B4A0-7464F8D48757}" type="parTrans" cxnId="{B7762BD6-3568-4834-B3F8-9ACA5029BCF1}">
      <dgm:prSet/>
      <dgm:spPr/>
      <dgm:t>
        <a:bodyPr/>
        <a:lstStyle/>
        <a:p>
          <a:endParaRPr lang="ru-RU" sz="1400"/>
        </a:p>
      </dgm:t>
    </dgm:pt>
    <dgm:pt modelId="{952BEB11-49BF-4D3E-929A-5EFCD5789EDC}">
      <dgm:prSet custT="1"/>
      <dgm:spPr/>
      <dgm:t>
        <a:bodyPr/>
        <a:lstStyle/>
        <a:p>
          <a:r>
            <a:rPr lang="ru-RU" sz="1400" b="0" dirty="0"/>
            <a:t>Жилищно-коммунальные услуги и жилищное строительство</a:t>
          </a:r>
        </a:p>
      </dgm:t>
    </dgm:pt>
    <dgm:pt modelId="{D620E7BD-8540-4C9D-8002-7422B1DD0D20}" type="sibTrans" cxnId="{4D4498B2-3CEC-4A4D-A88A-A89D5BA23F96}">
      <dgm:prSet/>
      <dgm:spPr/>
      <dgm:t>
        <a:bodyPr/>
        <a:lstStyle/>
        <a:p>
          <a:endParaRPr lang="ru-RU" sz="1400"/>
        </a:p>
      </dgm:t>
    </dgm:pt>
    <dgm:pt modelId="{47A87231-B407-411D-BD89-5CB3153FA411}" type="parTrans" cxnId="{4D4498B2-3CEC-4A4D-A88A-A89D5BA23F96}">
      <dgm:prSet/>
      <dgm:spPr/>
      <dgm:t>
        <a:bodyPr/>
        <a:lstStyle/>
        <a:p>
          <a:endParaRPr lang="ru-RU" sz="1400"/>
        </a:p>
      </dgm:t>
    </dgm:pt>
    <dgm:pt modelId="{EEA2E085-88EE-4B7B-858A-6B87C25225E0}">
      <dgm:prSet custT="1"/>
      <dgm:spPr/>
      <dgm:t>
        <a:bodyPr/>
        <a:lstStyle/>
        <a:p>
          <a:r>
            <a:rPr lang="ru-RU" sz="1400" b="0" dirty="0"/>
            <a:t>Здравоохранение</a:t>
          </a:r>
        </a:p>
      </dgm:t>
    </dgm:pt>
    <dgm:pt modelId="{9C5121A7-10EE-47FB-BF68-D5167BD07671}" type="sibTrans" cxnId="{73558699-FE72-4A20-9547-4A0CC05FF9AD}">
      <dgm:prSet/>
      <dgm:spPr/>
      <dgm:t>
        <a:bodyPr/>
        <a:lstStyle/>
        <a:p>
          <a:endParaRPr lang="ru-RU" sz="1400"/>
        </a:p>
      </dgm:t>
    </dgm:pt>
    <dgm:pt modelId="{E2056B4D-2F5B-42F3-B2AE-5B4B4E6A4D1B}" type="parTrans" cxnId="{73558699-FE72-4A20-9547-4A0CC05FF9AD}">
      <dgm:prSet/>
      <dgm:spPr/>
      <dgm:t>
        <a:bodyPr/>
        <a:lstStyle/>
        <a:p>
          <a:endParaRPr lang="ru-RU" sz="1400"/>
        </a:p>
      </dgm:t>
    </dgm:pt>
    <dgm:pt modelId="{6732F862-890D-4F14-9936-3C7ABF9C3CEA}">
      <dgm:prSet custT="1"/>
      <dgm:spPr/>
      <dgm:t>
        <a:bodyPr/>
        <a:lstStyle/>
        <a:p>
          <a:r>
            <a:rPr lang="ru-RU" sz="1400" b="0" dirty="0"/>
            <a:t>Физическая культура, спорт, культура и средства массовой информации</a:t>
          </a:r>
        </a:p>
      </dgm:t>
    </dgm:pt>
    <dgm:pt modelId="{6402D49E-E7A0-4147-8DA8-16ACF5CFE270}" type="sibTrans" cxnId="{22B9C3F0-488F-4465-AB13-5F2C32B3415F}">
      <dgm:prSet/>
      <dgm:spPr/>
      <dgm:t>
        <a:bodyPr/>
        <a:lstStyle/>
        <a:p>
          <a:endParaRPr lang="ru-RU" sz="1400"/>
        </a:p>
      </dgm:t>
    </dgm:pt>
    <dgm:pt modelId="{C28E4BAE-0210-4E65-AC72-E34C1FA748A1}" type="parTrans" cxnId="{22B9C3F0-488F-4465-AB13-5F2C32B3415F}">
      <dgm:prSet/>
      <dgm:spPr/>
      <dgm:t>
        <a:bodyPr/>
        <a:lstStyle/>
        <a:p>
          <a:endParaRPr lang="ru-RU" sz="1400"/>
        </a:p>
      </dgm:t>
    </dgm:pt>
    <dgm:pt modelId="{C94CCC4B-0902-4A6C-9BD3-3EEB42B2FEDA}">
      <dgm:prSet custT="1"/>
      <dgm:spPr/>
      <dgm:t>
        <a:bodyPr/>
        <a:lstStyle/>
        <a:p>
          <a:r>
            <a:rPr lang="ru-RU" sz="1400" b="0" dirty="0"/>
            <a:t>Образование</a:t>
          </a:r>
        </a:p>
      </dgm:t>
    </dgm:pt>
    <dgm:pt modelId="{4FFEAC51-5997-49EF-ACA9-71EED4E02152}" type="sibTrans" cxnId="{D56D7015-1365-4AA3-B142-1313A61E84B6}">
      <dgm:prSet/>
      <dgm:spPr/>
      <dgm:t>
        <a:bodyPr/>
        <a:lstStyle/>
        <a:p>
          <a:endParaRPr lang="ru-RU" sz="1400"/>
        </a:p>
      </dgm:t>
    </dgm:pt>
    <dgm:pt modelId="{05774FCD-56FF-42F9-B4C8-570E6C01DCF1}" type="parTrans" cxnId="{D56D7015-1365-4AA3-B142-1313A61E84B6}">
      <dgm:prSet/>
      <dgm:spPr/>
      <dgm:t>
        <a:bodyPr/>
        <a:lstStyle/>
        <a:p>
          <a:endParaRPr lang="ru-RU" sz="1400"/>
        </a:p>
      </dgm:t>
    </dgm:pt>
    <dgm:pt modelId="{10A41197-EFAE-4D2A-9FB6-A4E09DF91D17}" type="pres">
      <dgm:prSet presAssocID="{EB9CDA48-AB0B-47E1-96B9-3D70FB18B55E}" presName="linear" presStyleCnt="0">
        <dgm:presLayoutVars>
          <dgm:animLvl val="lvl"/>
          <dgm:resizeHandles val="exact"/>
        </dgm:presLayoutVars>
      </dgm:prSet>
      <dgm:spPr/>
    </dgm:pt>
    <dgm:pt modelId="{D11B1175-C477-4DEA-98F9-4CEC0471748A}" type="pres">
      <dgm:prSet presAssocID="{8060A023-DE4E-4847-B694-2C57641C6C5E}" presName="parentText" presStyleLbl="node1" presStyleIdx="0" presStyleCnt="3" custScaleY="159820">
        <dgm:presLayoutVars>
          <dgm:chMax val="0"/>
          <dgm:bulletEnabled val="1"/>
        </dgm:presLayoutVars>
      </dgm:prSet>
      <dgm:spPr/>
    </dgm:pt>
    <dgm:pt modelId="{DE605F88-5ABF-4FDB-9A59-46A8B9510187}" type="pres">
      <dgm:prSet presAssocID="{8060A023-DE4E-4847-B694-2C57641C6C5E}" presName="childText" presStyleLbl="revTx" presStyleIdx="0" presStyleCnt="3">
        <dgm:presLayoutVars>
          <dgm:bulletEnabled val="1"/>
        </dgm:presLayoutVars>
      </dgm:prSet>
      <dgm:spPr/>
    </dgm:pt>
    <dgm:pt modelId="{7B7595B3-E5BD-4B69-82B2-3245B89AF130}" type="pres">
      <dgm:prSet presAssocID="{FDCF6F6A-EEB7-4331-89FC-D1350CCCFC2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1810E81C-0CDE-41D3-9999-57242B00F2E3}" type="pres">
      <dgm:prSet presAssocID="{FDCF6F6A-EEB7-4331-89FC-D1350CCCFC28}" presName="childText" presStyleLbl="revTx" presStyleIdx="1" presStyleCnt="3">
        <dgm:presLayoutVars>
          <dgm:bulletEnabled val="1"/>
        </dgm:presLayoutVars>
      </dgm:prSet>
      <dgm:spPr/>
    </dgm:pt>
    <dgm:pt modelId="{B8FC69DC-1EB3-42AC-A08C-CA3C384079AC}" type="pres">
      <dgm:prSet presAssocID="{51417E1E-762F-43BD-AE73-F597749F9DD8}" presName="parentText" presStyleLbl="node1" presStyleIdx="2" presStyleCnt="3" custLinFactNeighborY="1463">
        <dgm:presLayoutVars>
          <dgm:chMax val="0"/>
          <dgm:bulletEnabled val="1"/>
        </dgm:presLayoutVars>
      </dgm:prSet>
      <dgm:spPr/>
    </dgm:pt>
    <dgm:pt modelId="{35C073A1-8C29-4688-B4CC-0A2C6693D784}" type="pres">
      <dgm:prSet presAssocID="{51417E1E-762F-43BD-AE73-F597749F9DD8}" presName="childText" presStyleLbl="revTx" presStyleIdx="2" presStyleCnt="3" custLinFactNeighborX="0" custLinFactNeighborY="40109">
        <dgm:presLayoutVars>
          <dgm:bulletEnabled val="1"/>
        </dgm:presLayoutVars>
      </dgm:prSet>
      <dgm:spPr/>
    </dgm:pt>
  </dgm:ptLst>
  <dgm:cxnLst>
    <dgm:cxn modelId="{73DF0F0E-7C3C-46F4-B742-23C92151DC93}" type="presOf" srcId="{D0417EAC-E9DD-4CD4-805E-AE0805982E27}" destId="{1810E81C-0CDE-41D3-9999-57242B00F2E3}" srcOrd="0" destOrd="0" presId="urn:microsoft.com/office/officeart/2005/8/layout/vList2"/>
    <dgm:cxn modelId="{D56D7015-1365-4AA3-B142-1313A61E84B6}" srcId="{FDCF6F6A-EEB7-4331-89FC-D1350CCCFC28}" destId="{C94CCC4B-0902-4A6C-9BD3-3EEB42B2FEDA}" srcOrd="8" destOrd="0" parTransId="{05774FCD-56FF-42F9-B4C8-570E6C01DCF1}" sibTransId="{4FFEAC51-5997-49EF-ACA9-71EED4E02152}"/>
    <dgm:cxn modelId="{ACB98F18-06C0-44FC-9652-7BF32416306A}" type="presOf" srcId="{78ADA963-CA60-4CD1-9616-09D974CC185F}" destId="{35C073A1-8C29-4688-B4CC-0A2C6693D784}" srcOrd="0" destOrd="1" presId="urn:microsoft.com/office/officeart/2005/8/layout/vList2"/>
    <dgm:cxn modelId="{2B007624-664C-4415-8CB9-309739732D89}" srcId="{FDCF6F6A-EEB7-4331-89FC-D1350CCCFC28}" destId="{8BC5756D-E31E-4968-ABC7-9C0EC4F15E0D}" srcOrd="9" destOrd="0" parTransId="{B0795DA5-DFC7-4BF5-9F32-0171DC295522}" sibTransId="{ABA67305-F653-418B-8749-4A974712E1A5}"/>
    <dgm:cxn modelId="{C2B9782C-D330-4160-AB7D-A056C02537D6}" srcId="{8060A023-DE4E-4847-B694-2C57641C6C5E}" destId="{938BC402-465C-4CD4-B4F3-ECED2BAF9654}" srcOrd="1" destOrd="0" parTransId="{56493EF6-0CA7-45EF-89A4-4F4A8213AA20}" sibTransId="{F212282B-0048-46D1-B1C2-72658C7A6287}"/>
    <dgm:cxn modelId="{817C0B36-83B7-4A40-A0F2-5901E602E20D}" type="presOf" srcId="{ABE9B944-E045-48C8-844A-D3267F017C80}" destId="{35C073A1-8C29-4688-B4CC-0A2C6693D784}" srcOrd="0" destOrd="3" presId="urn:microsoft.com/office/officeart/2005/8/layout/vList2"/>
    <dgm:cxn modelId="{07539D5D-9410-4453-A40E-15997C1CA57C}" srcId="{8060A023-DE4E-4847-B694-2C57641C6C5E}" destId="{005E121B-997E-47D2-8714-D1AB3C5F7635}" srcOrd="2" destOrd="0" parTransId="{1084CBC0-E90B-463C-8E42-C1937625B02F}" sibTransId="{93D5A117-564A-4BAD-AC2D-3D664AC62AD1}"/>
    <dgm:cxn modelId="{B938D760-B0FA-4651-90D2-7FF8D1B3CC9B}" srcId="{51417E1E-762F-43BD-AE73-F597749F9DD8}" destId="{78ADA963-CA60-4CD1-9616-09D974CC185F}" srcOrd="1" destOrd="0" parTransId="{ED5779A8-C512-4B86-A1C5-3E40A6EF6115}" sibTransId="{FD57E782-1C14-44F4-B91E-995C7ECE4D03}"/>
    <dgm:cxn modelId="{27362941-7786-4A84-8095-31B42EABCA37}" type="presOf" srcId="{9E9BEA0E-F8A6-4B06-B6D7-B0F00AE42BA9}" destId="{DE605F88-5ABF-4FDB-9A59-46A8B9510187}" srcOrd="0" destOrd="0" presId="urn:microsoft.com/office/officeart/2005/8/layout/vList2"/>
    <dgm:cxn modelId="{8978AD44-738A-42BD-B62F-0A1B3C449697}" type="presOf" srcId="{C94CCC4B-0902-4A6C-9BD3-3EEB42B2FEDA}" destId="{1810E81C-0CDE-41D3-9999-57242B00F2E3}" srcOrd="0" destOrd="8" presId="urn:microsoft.com/office/officeart/2005/8/layout/vList2"/>
    <dgm:cxn modelId="{89DF0765-A4BA-40BA-9240-96E218088C3D}" type="presOf" srcId="{5AFC289F-9E45-4BCA-AD68-DCE8255144B5}" destId="{1810E81C-0CDE-41D3-9999-57242B00F2E3}" srcOrd="0" destOrd="3" presId="urn:microsoft.com/office/officeart/2005/8/layout/vList2"/>
    <dgm:cxn modelId="{86FBD04F-3417-4E7D-89D2-59D2C7DDBBA8}" type="presOf" srcId="{952BEB11-49BF-4D3E-929A-5EFCD5789EDC}" destId="{1810E81C-0CDE-41D3-9999-57242B00F2E3}" srcOrd="0" destOrd="5" presId="urn:microsoft.com/office/officeart/2005/8/layout/vList2"/>
    <dgm:cxn modelId="{AF1D7572-F607-4F6F-9B96-65530D49B4B3}" type="presOf" srcId="{938BC402-465C-4CD4-B4F3-ECED2BAF9654}" destId="{DE605F88-5ABF-4FDB-9A59-46A8B9510187}" srcOrd="0" destOrd="1" presId="urn:microsoft.com/office/officeart/2005/8/layout/vList2"/>
    <dgm:cxn modelId="{CA17BA72-587F-439F-ADD8-9774671E5806}" type="presOf" srcId="{51417E1E-762F-43BD-AE73-F597749F9DD8}" destId="{B8FC69DC-1EB3-42AC-A08C-CA3C384079AC}" srcOrd="0" destOrd="0" presId="urn:microsoft.com/office/officeart/2005/8/layout/vList2"/>
    <dgm:cxn modelId="{D7EF1977-D51B-4CA7-84B9-C9681615B991}" srcId="{8060A023-DE4E-4847-B694-2C57641C6C5E}" destId="{9E9BEA0E-F8A6-4B06-B6D7-B0F00AE42BA9}" srcOrd="0" destOrd="0" parTransId="{4B4EF90E-CD6B-41F1-8352-90105D39312B}" sibTransId="{EE653153-EA67-4C64-8054-54A457E47D8B}"/>
    <dgm:cxn modelId="{019DA57A-B58C-4EAD-9D6B-4C1581CF4854}" srcId="{EB9CDA48-AB0B-47E1-96B9-3D70FB18B55E}" destId="{51417E1E-762F-43BD-AE73-F597749F9DD8}" srcOrd="2" destOrd="0" parTransId="{695DE39A-70BE-4A1F-A936-B8BBC74B28BD}" sibTransId="{1B9FFA16-DEA9-4415-A273-2E2E1B9B7493}"/>
    <dgm:cxn modelId="{53E7F47A-C96A-4D14-BC64-0C41688F04CB}" type="presOf" srcId="{07DFD8EF-629C-45AB-99EB-F55E3379F4DF}" destId="{1810E81C-0CDE-41D3-9999-57242B00F2E3}" srcOrd="0" destOrd="2" presId="urn:microsoft.com/office/officeart/2005/8/layout/vList2"/>
    <dgm:cxn modelId="{4588D080-D866-4069-92E9-6A0D37F3A90F}" srcId="{FDCF6F6A-EEB7-4331-89FC-D1350CCCFC28}" destId="{D0417EAC-E9DD-4CD4-805E-AE0805982E27}" srcOrd="0" destOrd="0" parTransId="{B8353AE8-F1CB-4BE8-9DA2-9772A4F2AE47}" sibTransId="{F5650A7E-AAA7-459B-B289-F6D32476E054}"/>
    <dgm:cxn modelId="{DA1A2282-768C-4F5C-853A-EADDD22FA5A4}" srcId="{EB9CDA48-AB0B-47E1-96B9-3D70FB18B55E}" destId="{8060A023-DE4E-4847-B694-2C57641C6C5E}" srcOrd="0" destOrd="0" parTransId="{36F3CF30-F84C-431C-8F6A-FF9EE90D1BDC}" sibTransId="{C89AADC2-EE13-456E-8D27-AE9F0A02D306}"/>
    <dgm:cxn modelId="{F8DCD88C-3498-48D3-BBE3-663E2EEDB4E2}" type="presOf" srcId="{005E121B-997E-47D2-8714-D1AB3C5F7635}" destId="{DE605F88-5ABF-4FDB-9A59-46A8B9510187}" srcOrd="0" destOrd="2" presId="urn:microsoft.com/office/officeart/2005/8/layout/vList2"/>
    <dgm:cxn modelId="{A5FB8898-EDD7-4993-8783-8213D17E286B}" type="presOf" srcId="{41AF253E-0D04-40AF-9908-6CA42A789206}" destId="{1810E81C-0CDE-41D3-9999-57242B00F2E3}" srcOrd="0" destOrd="1" presId="urn:microsoft.com/office/officeart/2005/8/layout/vList2"/>
    <dgm:cxn modelId="{73558699-FE72-4A20-9547-4A0CC05FF9AD}" srcId="{FDCF6F6A-EEB7-4331-89FC-D1350CCCFC28}" destId="{EEA2E085-88EE-4B7B-858A-6B87C25225E0}" srcOrd="6" destOrd="0" parTransId="{E2056B4D-2F5B-42F3-B2AE-5B4B4E6A4D1B}" sibTransId="{9C5121A7-10EE-47FB-BF68-D5167BD07671}"/>
    <dgm:cxn modelId="{CDD950A5-477E-4135-8603-349F09ACA881}" type="presOf" srcId="{8060A023-DE4E-4847-B694-2C57641C6C5E}" destId="{D11B1175-C477-4DEA-98F9-4CEC0471748A}" srcOrd="0" destOrd="0" presId="urn:microsoft.com/office/officeart/2005/8/layout/vList2"/>
    <dgm:cxn modelId="{480CDFA9-B9C0-48DB-A258-995B0D9078B3}" type="presOf" srcId="{161BF024-F846-4688-8855-167C8F399A5E}" destId="{35C073A1-8C29-4688-B4CC-0A2C6693D784}" srcOrd="0" destOrd="0" presId="urn:microsoft.com/office/officeart/2005/8/layout/vList2"/>
    <dgm:cxn modelId="{805BF8AB-916C-48BE-9D1D-F9EF030E5E8F}" srcId="{51417E1E-762F-43BD-AE73-F597749F9DD8}" destId="{ABE9B944-E045-48C8-844A-D3267F017C80}" srcOrd="3" destOrd="0" parTransId="{70842130-BA6D-4648-A504-8CF04219C575}" sibTransId="{062BCB9C-201E-4B39-B4BE-25DCEFE4D8AA}"/>
    <dgm:cxn modelId="{37A246AD-9E5B-49CC-ABF4-A4183ED452B7}" type="presOf" srcId="{EEA2E085-88EE-4B7B-858A-6B87C25225E0}" destId="{1810E81C-0CDE-41D3-9999-57242B00F2E3}" srcOrd="0" destOrd="6" presId="urn:microsoft.com/office/officeart/2005/8/layout/vList2"/>
    <dgm:cxn modelId="{71C05FAE-D660-4128-B1A8-E3B1735EEC1E}" type="presOf" srcId="{6732F862-890D-4F14-9936-3C7ABF9C3CEA}" destId="{1810E81C-0CDE-41D3-9999-57242B00F2E3}" srcOrd="0" destOrd="7" presId="urn:microsoft.com/office/officeart/2005/8/layout/vList2"/>
    <dgm:cxn modelId="{4D4498B2-3CEC-4A4D-A88A-A89D5BA23F96}" srcId="{FDCF6F6A-EEB7-4331-89FC-D1350CCCFC28}" destId="{952BEB11-49BF-4D3E-929A-5EFCD5789EDC}" srcOrd="5" destOrd="0" parTransId="{47A87231-B407-411D-BD89-5CB3153FA411}" sibTransId="{D620E7BD-8540-4C9D-8002-7422B1DD0D20}"/>
    <dgm:cxn modelId="{A0E4FCB7-F30A-44B9-B34F-32567CF6522D}" type="presOf" srcId="{FDCF6F6A-EEB7-4331-89FC-D1350CCCFC28}" destId="{7B7595B3-E5BD-4B69-82B2-3245B89AF130}" srcOrd="0" destOrd="0" presId="urn:microsoft.com/office/officeart/2005/8/layout/vList2"/>
    <dgm:cxn modelId="{AD2D48B8-F648-4EBC-B9A0-67BD8982EE54}" type="presOf" srcId="{EB9CDA48-AB0B-47E1-96B9-3D70FB18B55E}" destId="{10A41197-EFAE-4D2A-9FB6-A4E09DF91D17}" srcOrd="0" destOrd="0" presId="urn:microsoft.com/office/officeart/2005/8/layout/vList2"/>
    <dgm:cxn modelId="{76AC31B9-3553-4406-8875-D66ED57DD5AC}" type="presOf" srcId="{8BC5756D-E31E-4968-ABC7-9C0EC4F15E0D}" destId="{1810E81C-0CDE-41D3-9999-57242B00F2E3}" srcOrd="0" destOrd="9" presId="urn:microsoft.com/office/officeart/2005/8/layout/vList2"/>
    <dgm:cxn modelId="{0902CCBD-21D6-4927-B95C-C630B47652B5}" srcId="{FDCF6F6A-EEB7-4331-89FC-D1350CCCFC28}" destId="{41AF253E-0D04-40AF-9908-6CA42A789206}" srcOrd="1" destOrd="0" parTransId="{66780044-1108-444A-8C0F-8E4785DD6592}" sibTransId="{A3ADD9E0-9A1B-478C-9650-C146D1F5C7C0}"/>
    <dgm:cxn modelId="{463AB4CE-E5AD-4035-9FE4-DCCD2F51B2E8}" srcId="{FDCF6F6A-EEB7-4331-89FC-D1350CCCFC28}" destId="{07DFD8EF-629C-45AB-99EB-F55E3379F4DF}" srcOrd="2" destOrd="0" parTransId="{8554E0AB-71D2-413B-839D-DEA599F584DD}" sibTransId="{655E611B-6264-4AB4-B7D1-8A0FEA0BF758}"/>
    <dgm:cxn modelId="{BCCD19D0-F8AB-4FC2-A5E8-377445F1366E}" srcId="{EB9CDA48-AB0B-47E1-96B9-3D70FB18B55E}" destId="{FDCF6F6A-EEB7-4331-89FC-D1350CCCFC28}" srcOrd="1" destOrd="0" parTransId="{761BEF13-1892-4E4F-B065-120BC39DE96A}" sibTransId="{DDC4F699-F7C8-42FB-B101-BA1894671BBF}"/>
    <dgm:cxn modelId="{B7762BD6-3568-4834-B3F8-9ACA5029BCF1}" srcId="{FDCF6F6A-EEB7-4331-89FC-D1350CCCFC28}" destId="{05BECE86-726E-43EF-8353-ECB61D0A948D}" srcOrd="4" destOrd="0" parTransId="{7A74F532-BBE2-451D-B4A0-7464F8D48757}" sibTransId="{D0BDB92C-5809-4F37-84E9-8F856B15C60F}"/>
    <dgm:cxn modelId="{47FB4FD9-4580-4B95-A7EC-AB3531CE7BC5}" type="presOf" srcId="{EAC94F77-158E-464A-A6E8-A5511235668D}" destId="{35C073A1-8C29-4688-B4CC-0A2C6693D784}" srcOrd="0" destOrd="2" presId="urn:microsoft.com/office/officeart/2005/8/layout/vList2"/>
    <dgm:cxn modelId="{9C7CF1DB-FE38-4F78-88A4-805151218705}" srcId="{51417E1E-762F-43BD-AE73-F597749F9DD8}" destId="{161BF024-F846-4688-8855-167C8F399A5E}" srcOrd="0" destOrd="0" parTransId="{2BC00012-71D1-46B9-AB27-32042E875360}" sibTransId="{D79770EB-B2D8-4B0F-A1D4-05E91C7D7DEF}"/>
    <dgm:cxn modelId="{5FE4E4E2-9ECC-4AA3-BEFD-AC25ECB4C27F}" srcId="{51417E1E-762F-43BD-AE73-F597749F9DD8}" destId="{EAC94F77-158E-464A-A6E8-A5511235668D}" srcOrd="2" destOrd="0" parTransId="{DC2F50E7-1E81-4C07-B191-EA48BD24DFF5}" sibTransId="{96F98F63-D646-487B-8314-A3D1358A8823}"/>
    <dgm:cxn modelId="{22B9C3F0-488F-4465-AB13-5F2C32B3415F}" srcId="{FDCF6F6A-EEB7-4331-89FC-D1350CCCFC28}" destId="{6732F862-890D-4F14-9936-3C7ABF9C3CEA}" srcOrd="7" destOrd="0" parTransId="{C28E4BAE-0210-4E65-AC72-E34C1FA748A1}" sibTransId="{6402D49E-E7A0-4147-8DA8-16ACF5CFE270}"/>
    <dgm:cxn modelId="{78C5D2F0-009D-477F-9081-BC315AD2DF26}" srcId="{FDCF6F6A-EEB7-4331-89FC-D1350CCCFC28}" destId="{5AFC289F-9E45-4BCA-AD68-DCE8255144B5}" srcOrd="3" destOrd="0" parTransId="{7D1D40BD-BE4A-4163-9DCC-2D994B2C0480}" sibTransId="{434AA687-19E1-4BB7-BF69-BF943099ED0C}"/>
    <dgm:cxn modelId="{9F4F80F4-9097-4A72-A56F-9C36443392CB}" type="presOf" srcId="{05BECE86-726E-43EF-8353-ECB61D0A948D}" destId="{1810E81C-0CDE-41D3-9999-57242B00F2E3}" srcOrd="0" destOrd="4" presId="urn:microsoft.com/office/officeart/2005/8/layout/vList2"/>
    <dgm:cxn modelId="{A7C7B6C8-A152-41BB-A82D-9102935A5AC8}" type="presParOf" srcId="{10A41197-EFAE-4D2A-9FB6-A4E09DF91D17}" destId="{D11B1175-C477-4DEA-98F9-4CEC0471748A}" srcOrd="0" destOrd="0" presId="urn:microsoft.com/office/officeart/2005/8/layout/vList2"/>
    <dgm:cxn modelId="{88B64FAC-1944-401E-992E-EB9A41B4D41A}" type="presParOf" srcId="{10A41197-EFAE-4D2A-9FB6-A4E09DF91D17}" destId="{DE605F88-5ABF-4FDB-9A59-46A8B9510187}" srcOrd="1" destOrd="0" presId="urn:microsoft.com/office/officeart/2005/8/layout/vList2"/>
    <dgm:cxn modelId="{B90F927E-3045-43FA-9A34-2424259DDC27}" type="presParOf" srcId="{10A41197-EFAE-4D2A-9FB6-A4E09DF91D17}" destId="{7B7595B3-E5BD-4B69-82B2-3245B89AF130}" srcOrd="2" destOrd="0" presId="urn:microsoft.com/office/officeart/2005/8/layout/vList2"/>
    <dgm:cxn modelId="{B9F02059-19AE-4345-BE29-3BCD7F654D70}" type="presParOf" srcId="{10A41197-EFAE-4D2A-9FB6-A4E09DF91D17}" destId="{1810E81C-0CDE-41D3-9999-57242B00F2E3}" srcOrd="3" destOrd="0" presId="urn:microsoft.com/office/officeart/2005/8/layout/vList2"/>
    <dgm:cxn modelId="{4B508AEA-39D5-4DAA-BC39-049059963AD0}" type="presParOf" srcId="{10A41197-EFAE-4D2A-9FB6-A4E09DF91D17}" destId="{B8FC69DC-1EB3-42AC-A08C-CA3C384079AC}" srcOrd="4" destOrd="0" presId="urn:microsoft.com/office/officeart/2005/8/layout/vList2"/>
    <dgm:cxn modelId="{26F1A642-211E-4702-AC48-905F0A67415D}" type="presParOf" srcId="{10A41197-EFAE-4D2A-9FB6-A4E09DF91D17}" destId="{35C073A1-8C29-4688-B4CC-0A2C6693D78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3AE334-8A14-43E4-B4F5-AA97D01F843A}" type="doc">
      <dgm:prSet loTypeId="urn:microsoft.com/office/officeart/2005/8/layout/orgChart1" loCatId="hierarchy" qsTypeId="urn:microsoft.com/office/officeart/2005/8/quickstyle/3d3" qsCatId="3D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1229F443-C50C-486C-9277-405C9A3E7415}">
      <dgm:prSet phldrT="[Текст]"/>
      <dgm:spPr>
        <a:solidFill>
          <a:srgbClr val="2BA7E5"/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Собственные</a:t>
          </a:r>
          <a:r>
            <a:rPr lang="ru-RU" b="1" dirty="0"/>
            <a:t> </a:t>
          </a:r>
          <a:r>
            <a:rPr lang="ru-RU" b="1" dirty="0">
              <a:solidFill>
                <a:schemeClr val="tx1"/>
              </a:solidFill>
            </a:rPr>
            <a:t>доходы</a:t>
          </a:r>
        </a:p>
      </dgm:t>
    </dgm:pt>
    <dgm:pt modelId="{603CBE7E-8228-4402-B369-691318E2FFCB}" type="parTrans" cxnId="{9E839BDC-ACD5-4E0C-8994-EED431DBAD9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FC51F7A-D6C9-4070-B6E5-F2AB565F350F}" type="sibTrans" cxnId="{9E839BDC-ACD5-4E0C-8994-EED431DBAD97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C40C582A-8B64-48B1-9DAC-87D858838DC7}">
      <dgm:prSet phldrT="[Текст]"/>
      <dgm:spPr>
        <a:solidFill>
          <a:srgbClr val="2BA7E5">
            <a:alpha val="90000"/>
          </a:srgbClr>
        </a:solidFill>
      </dgm:spPr>
      <dgm:t>
        <a:bodyPr/>
        <a:lstStyle/>
        <a:p>
          <a:r>
            <a:rPr lang="ru-RU" b="0" dirty="0">
              <a:solidFill>
                <a:schemeClr val="tx1"/>
              </a:solidFill>
            </a:rPr>
            <a:t>Налоговые доходы</a:t>
          </a:r>
        </a:p>
      </dgm:t>
    </dgm:pt>
    <dgm:pt modelId="{34649A59-A887-4EB1-B333-55AF83C02697}" type="parTrans" cxnId="{B8ACCBD1-C883-498F-9F8A-5187E50C85C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30B6520-0314-4E56-8D23-A8874CDE7832}" type="sibTrans" cxnId="{B8ACCBD1-C883-498F-9F8A-5187E50C85C6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F7039BF-369B-4E62-95A0-5D88367475B9}">
      <dgm:prSet phldrT="[Текст]"/>
      <dgm:spPr>
        <a:solidFill>
          <a:srgbClr val="2BA7E5">
            <a:alpha val="90000"/>
          </a:srgbClr>
        </a:solidFill>
      </dgm:spPr>
      <dgm:t>
        <a:bodyPr/>
        <a:lstStyle/>
        <a:p>
          <a:r>
            <a:rPr lang="ru-RU" b="0" dirty="0">
              <a:solidFill>
                <a:schemeClr val="tx1"/>
              </a:solidFill>
            </a:rPr>
            <a:t>Неналоговые доходы</a:t>
          </a:r>
        </a:p>
      </dgm:t>
    </dgm:pt>
    <dgm:pt modelId="{B51DB441-939E-42FD-856A-BCCD12473587}" type="parTrans" cxnId="{1F745976-53AB-425C-899F-35765D6D8ED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64A746C-033A-4A2B-B9D6-9DB54712BF86}" type="sibTrans" cxnId="{1F745976-53AB-425C-899F-35765D6D8ED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74A6FFB-7805-45BE-B8BC-A266E4C86F2A}">
      <dgm:prSet phldrT="[Текст]"/>
      <dgm:spPr>
        <a:solidFill>
          <a:srgbClr val="2BA7E5"/>
        </a:solidFill>
      </dgm:spPr>
      <dgm:t>
        <a:bodyPr/>
        <a:lstStyle/>
        <a:p>
          <a:r>
            <a:rPr lang="ru-RU" b="1" dirty="0">
              <a:solidFill>
                <a:schemeClr val="tx1"/>
              </a:solidFill>
            </a:rPr>
            <a:t>Безвозмездные</a:t>
          </a:r>
          <a:r>
            <a:rPr lang="ru-RU" b="1" dirty="0"/>
            <a:t> </a:t>
          </a:r>
          <a:r>
            <a:rPr lang="ru-RU" b="1" dirty="0">
              <a:solidFill>
                <a:schemeClr val="tx1"/>
              </a:solidFill>
            </a:rPr>
            <a:t>поступления</a:t>
          </a:r>
        </a:p>
      </dgm:t>
    </dgm:pt>
    <dgm:pt modelId="{EAE1D8F0-46CB-479A-887F-E2AE1F1D15BE}" type="parTrans" cxnId="{80D7A885-67E5-488E-B700-40AC8C944E9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44696088-43C4-48DA-A574-5851AED4E1A9}" type="sibTrans" cxnId="{80D7A885-67E5-488E-B700-40AC8C944E95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58D58D47-9296-45F0-94EA-B22927CFB3CF}">
      <dgm:prSet phldrT="[Текст]"/>
      <dgm:spPr>
        <a:solidFill>
          <a:srgbClr val="2BA7E5">
            <a:alpha val="90000"/>
          </a:srgbClr>
        </a:solidFill>
      </dgm:spPr>
      <dgm:t>
        <a:bodyPr/>
        <a:lstStyle/>
        <a:p>
          <a:r>
            <a:rPr lang="ru-RU" b="0" dirty="0">
              <a:solidFill>
                <a:schemeClr val="tx1"/>
              </a:solidFill>
            </a:rPr>
            <a:t>Дотации</a:t>
          </a:r>
        </a:p>
      </dgm:t>
    </dgm:pt>
    <dgm:pt modelId="{56315676-B497-4628-87DA-FEF89E4DA850}" type="parTrans" cxnId="{DA11F8E3-A502-41F6-9BB9-C8CF82B81E0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6C4DACC-720E-4240-9F9E-D3AA23B44269}" type="sibTrans" cxnId="{DA11F8E3-A502-41F6-9BB9-C8CF82B81E0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03EE330E-8008-4F5D-802D-42407C08B7B8}">
      <dgm:prSet phldrT="[Текст]"/>
      <dgm:spPr>
        <a:solidFill>
          <a:srgbClr val="2BA7E5">
            <a:alpha val="90000"/>
          </a:srgbClr>
        </a:solidFill>
      </dgm:spPr>
      <dgm:t>
        <a:bodyPr/>
        <a:lstStyle/>
        <a:p>
          <a:r>
            <a:rPr lang="ru-RU" b="0" dirty="0">
              <a:solidFill>
                <a:schemeClr val="tx1"/>
              </a:solidFill>
            </a:rPr>
            <a:t>Иные межбюджетные трансферты</a:t>
          </a:r>
        </a:p>
      </dgm:t>
    </dgm:pt>
    <dgm:pt modelId="{1BE8B87C-AF1E-48FB-BC21-AD495D16FCF1}" type="parTrans" cxnId="{02ECF15B-100D-453A-BF56-F90C4894B8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911DB5A-D2A9-45FB-9718-0CB8BAC65E8E}" type="sibTrans" cxnId="{02ECF15B-100D-453A-BF56-F90C4894B8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3D6349B-182A-4BC1-AE59-F02D4D7495A8}">
      <dgm:prSet phldrT="[Текст]"/>
      <dgm:spPr>
        <a:solidFill>
          <a:srgbClr val="2BA7E5">
            <a:alpha val="90000"/>
          </a:srgbClr>
        </a:solidFill>
      </dgm:spPr>
      <dgm:t>
        <a:bodyPr/>
        <a:lstStyle/>
        <a:p>
          <a:r>
            <a:rPr lang="ru-RU" b="0" dirty="0">
              <a:solidFill>
                <a:schemeClr val="tx1"/>
              </a:solidFill>
            </a:rPr>
            <a:t>Субвенции</a:t>
          </a:r>
        </a:p>
      </dgm:t>
    </dgm:pt>
    <dgm:pt modelId="{411EDA8B-7D1E-4577-9FE4-5D2C13BA5984}" type="parTrans" cxnId="{90C3CB24-EA92-4D08-929E-B363B1BAF67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1B8DDC7D-F581-47EE-AB18-2D796DB0D61C}" type="sibTrans" cxnId="{90C3CB24-EA92-4D08-929E-B363B1BAF67B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CA2D1E7-9326-4B21-8430-B6E6EC13B98B}" type="pres">
      <dgm:prSet presAssocID="{573AE334-8A14-43E4-B4F5-AA97D01F84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EE7D9C6-665E-4B22-AE44-ECEF09033653}" type="pres">
      <dgm:prSet presAssocID="{1229F443-C50C-486C-9277-405C9A3E7415}" presName="hierRoot1" presStyleCnt="0">
        <dgm:presLayoutVars>
          <dgm:hierBranch val="init"/>
        </dgm:presLayoutVars>
      </dgm:prSet>
      <dgm:spPr/>
    </dgm:pt>
    <dgm:pt modelId="{258123AD-262E-4388-BE97-F7983103DA64}" type="pres">
      <dgm:prSet presAssocID="{1229F443-C50C-486C-9277-405C9A3E7415}" presName="rootComposite1" presStyleCnt="0"/>
      <dgm:spPr/>
    </dgm:pt>
    <dgm:pt modelId="{3593327A-DE8C-4D80-B98B-7E4B7FC2AA70}" type="pres">
      <dgm:prSet presAssocID="{1229F443-C50C-486C-9277-405C9A3E7415}" presName="rootText1" presStyleLbl="node0" presStyleIdx="0" presStyleCnt="2">
        <dgm:presLayoutVars>
          <dgm:chPref val="3"/>
        </dgm:presLayoutVars>
      </dgm:prSet>
      <dgm:spPr/>
    </dgm:pt>
    <dgm:pt modelId="{BAEE502D-D314-4E29-81C0-DF4D7A50AE7A}" type="pres">
      <dgm:prSet presAssocID="{1229F443-C50C-486C-9277-405C9A3E7415}" presName="rootConnector1" presStyleLbl="node1" presStyleIdx="0" presStyleCnt="0"/>
      <dgm:spPr/>
    </dgm:pt>
    <dgm:pt modelId="{136554F9-5CB0-4A7E-AB5F-CB8C3622A5CB}" type="pres">
      <dgm:prSet presAssocID="{1229F443-C50C-486C-9277-405C9A3E7415}" presName="hierChild2" presStyleCnt="0"/>
      <dgm:spPr/>
    </dgm:pt>
    <dgm:pt modelId="{58F15CB3-CCCD-44E4-8A33-4B1238712C23}" type="pres">
      <dgm:prSet presAssocID="{34649A59-A887-4EB1-B333-55AF83C02697}" presName="Name37" presStyleLbl="parChTrans1D2" presStyleIdx="0" presStyleCnt="5"/>
      <dgm:spPr/>
    </dgm:pt>
    <dgm:pt modelId="{13EC89A4-0149-47E8-B143-248836AE4ED8}" type="pres">
      <dgm:prSet presAssocID="{C40C582A-8B64-48B1-9DAC-87D858838DC7}" presName="hierRoot2" presStyleCnt="0">
        <dgm:presLayoutVars>
          <dgm:hierBranch val="init"/>
        </dgm:presLayoutVars>
      </dgm:prSet>
      <dgm:spPr/>
    </dgm:pt>
    <dgm:pt modelId="{063D7DAE-82A3-4F9B-ACB3-5817A3A8F27C}" type="pres">
      <dgm:prSet presAssocID="{C40C582A-8B64-48B1-9DAC-87D858838DC7}" presName="rootComposite" presStyleCnt="0"/>
      <dgm:spPr/>
    </dgm:pt>
    <dgm:pt modelId="{0D4F4344-67B4-4E9C-B8CA-74E124B409DF}" type="pres">
      <dgm:prSet presAssocID="{C40C582A-8B64-48B1-9DAC-87D858838DC7}" presName="rootText" presStyleLbl="node2" presStyleIdx="0" presStyleCnt="5">
        <dgm:presLayoutVars>
          <dgm:chPref val="3"/>
        </dgm:presLayoutVars>
      </dgm:prSet>
      <dgm:spPr/>
    </dgm:pt>
    <dgm:pt modelId="{7ADD5E56-7017-4E6E-90A4-42FCF519F22B}" type="pres">
      <dgm:prSet presAssocID="{C40C582A-8B64-48B1-9DAC-87D858838DC7}" presName="rootConnector" presStyleLbl="node2" presStyleIdx="0" presStyleCnt="5"/>
      <dgm:spPr/>
    </dgm:pt>
    <dgm:pt modelId="{AB100A60-9A23-4AE2-9B1B-D87453EC970D}" type="pres">
      <dgm:prSet presAssocID="{C40C582A-8B64-48B1-9DAC-87D858838DC7}" presName="hierChild4" presStyleCnt="0"/>
      <dgm:spPr/>
    </dgm:pt>
    <dgm:pt modelId="{8A7FB6D9-B10F-4E1E-928B-1735E00EC858}" type="pres">
      <dgm:prSet presAssocID="{C40C582A-8B64-48B1-9DAC-87D858838DC7}" presName="hierChild5" presStyleCnt="0"/>
      <dgm:spPr/>
    </dgm:pt>
    <dgm:pt modelId="{B2C755F9-DD0C-4C7F-94E6-B9D7883C1524}" type="pres">
      <dgm:prSet presAssocID="{B51DB441-939E-42FD-856A-BCCD12473587}" presName="Name37" presStyleLbl="parChTrans1D2" presStyleIdx="1" presStyleCnt="5"/>
      <dgm:spPr/>
    </dgm:pt>
    <dgm:pt modelId="{FBBC7929-4879-4372-9073-86EE5B40EF92}" type="pres">
      <dgm:prSet presAssocID="{0F7039BF-369B-4E62-95A0-5D88367475B9}" presName="hierRoot2" presStyleCnt="0">
        <dgm:presLayoutVars>
          <dgm:hierBranch val="init"/>
        </dgm:presLayoutVars>
      </dgm:prSet>
      <dgm:spPr/>
    </dgm:pt>
    <dgm:pt modelId="{EFAA480F-D43F-4EE5-AA29-02F2B121115E}" type="pres">
      <dgm:prSet presAssocID="{0F7039BF-369B-4E62-95A0-5D88367475B9}" presName="rootComposite" presStyleCnt="0"/>
      <dgm:spPr/>
    </dgm:pt>
    <dgm:pt modelId="{5A39E28D-BEA1-4D1A-A5EA-A9AF0F6D7BB5}" type="pres">
      <dgm:prSet presAssocID="{0F7039BF-369B-4E62-95A0-5D88367475B9}" presName="rootText" presStyleLbl="node2" presStyleIdx="1" presStyleCnt="5">
        <dgm:presLayoutVars>
          <dgm:chPref val="3"/>
        </dgm:presLayoutVars>
      </dgm:prSet>
      <dgm:spPr/>
    </dgm:pt>
    <dgm:pt modelId="{5984044B-DA4A-4036-90AD-B969C9A1512F}" type="pres">
      <dgm:prSet presAssocID="{0F7039BF-369B-4E62-95A0-5D88367475B9}" presName="rootConnector" presStyleLbl="node2" presStyleIdx="1" presStyleCnt="5"/>
      <dgm:spPr/>
    </dgm:pt>
    <dgm:pt modelId="{9A2B18BD-6EBD-4C79-9D26-445B4825ED35}" type="pres">
      <dgm:prSet presAssocID="{0F7039BF-369B-4E62-95A0-5D88367475B9}" presName="hierChild4" presStyleCnt="0"/>
      <dgm:spPr/>
    </dgm:pt>
    <dgm:pt modelId="{48A5CF59-9CC3-4E87-AE79-FAB93A796675}" type="pres">
      <dgm:prSet presAssocID="{0F7039BF-369B-4E62-95A0-5D88367475B9}" presName="hierChild5" presStyleCnt="0"/>
      <dgm:spPr/>
    </dgm:pt>
    <dgm:pt modelId="{D8DD60B3-776A-4CE3-A58A-4F142E8B3989}" type="pres">
      <dgm:prSet presAssocID="{1229F443-C50C-486C-9277-405C9A3E7415}" presName="hierChild3" presStyleCnt="0"/>
      <dgm:spPr/>
    </dgm:pt>
    <dgm:pt modelId="{F1B51262-CE41-4DB5-A980-C3DA8AE0E145}" type="pres">
      <dgm:prSet presAssocID="{B74A6FFB-7805-45BE-B8BC-A266E4C86F2A}" presName="hierRoot1" presStyleCnt="0">
        <dgm:presLayoutVars>
          <dgm:hierBranch val="init"/>
        </dgm:presLayoutVars>
      </dgm:prSet>
      <dgm:spPr/>
    </dgm:pt>
    <dgm:pt modelId="{5121BEC4-A43A-474D-A06B-6D595B13B460}" type="pres">
      <dgm:prSet presAssocID="{B74A6FFB-7805-45BE-B8BC-A266E4C86F2A}" presName="rootComposite1" presStyleCnt="0"/>
      <dgm:spPr/>
    </dgm:pt>
    <dgm:pt modelId="{0AE80B9D-ECA9-40F4-8632-35041AC594C1}" type="pres">
      <dgm:prSet presAssocID="{B74A6FFB-7805-45BE-B8BC-A266E4C86F2A}" presName="rootText1" presStyleLbl="node0" presStyleIdx="1" presStyleCnt="2" custScaleX="110589">
        <dgm:presLayoutVars>
          <dgm:chPref val="3"/>
        </dgm:presLayoutVars>
      </dgm:prSet>
      <dgm:spPr/>
    </dgm:pt>
    <dgm:pt modelId="{A06F289B-C0AB-4BC6-B358-6CB511219115}" type="pres">
      <dgm:prSet presAssocID="{B74A6FFB-7805-45BE-B8BC-A266E4C86F2A}" presName="rootConnector1" presStyleLbl="node1" presStyleIdx="0" presStyleCnt="0"/>
      <dgm:spPr/>
    </dgm:pt>
    <dgm:pt modelId="{113865BB-03AC-4845-B24C-2D2019C777BA}" type="pres">
      <dgm:prSet presAssocID="{B74A6FFB-7805-45BE-B8BC-A266E4C86F2A}" presName="hierChild2" presStyleCnt="0"/>
      <dgm:spPr/>
    </dgm:pt>
    <dgm:pt modelId="{53354633-637B-43F0-8EF5-98AC43F0EEA7}" type="pres">
      <dgm:prSet presAssocID="{56315676-B497-4628-87DA-FEF89E4DA850}" presName="Name37" presStyleLbl="parChTrans1D2" presStyleIdx="2" presStyleCnt="5"/>
      <dgm:spPr/>
    </dgm:pt>
    <dgm:pt modelId="{212A2FC2-1888-40B7-BF79-AF281D32651E}" type="pres">
      <dgm:prSet presAssocID="{58D58D47-9296-45F0-94EA-B22927CFB3CF}" presName="hierRoot2" presStyleCnt="0">
        <dgm:presLayoutVars>
          <dgm:hierBranch val="init"/>
        </dgm:presLayoutVars>
      </dgm:prSet>
      <dgm:spPr/>
    </dgm:pt>
    <dgm:pt modelId="{1B6477C6-3457-46E0-9B7B-8D6297F6FD21}" type="pres">
      <dgm:prSet presAssocID="{58D58D47-9296-45F0-94EA-B22927CFB3CF}" presName="rootComposite" presStyleCnt="0"/>
      <dgm:spPr/>
    </dgm:pt>
    <dgm:pt modelId="{A3BB233B-E8FD-4F01-943E-3AD39A0687C7}" type="pres">
      <dgm:prSet presAssocID="{58D58D47-9296-45F0-94EA-B22927CFB3CF}" presName="rootText" presStyleLbl="node2" presStyleIdx="2" presStyleCnt="5">
        <dgm:presLayoutVars>
          <dgm:chPref val="3"/>
        </dgm:presLayoutVars>
      </dgm:prSet>
      <dgm:spPr/>
    </dgm:pt>
    <dgm:pt modelId="{93ED5F6C-C862-4317-ABE7-9D4FE2647B6C}" type="pres">
      <dgm:prSet presAssocID="{58D58D47-9296-45F0-94EA-B22927CFB3CF}" presName="rootConnector" presStyleLbl="node2" presStyleIdx="2" presStyleCnt="5"/>
      <dgm:spPr/>
    </dgm:pt>
    <dgm:pt modelId="{E8B467B8-E90F-46E7-901F-E0541032EFB1}" type="pres">
      <dgm:prSet presAssocID="{58D58D47-9296-45F0-94EA-B22927CFB3CF}" presName="hierChild4" presStyleCnt="0"/>
      <dgm:spPr/>
    </dgm:pt>
    <dgm:pt modelId="{D5AFC42F-B6C5-4E33-B532-F2BDEF6DA8B7}" type="pres">
      <dgm:prSet presAssocID="{58D58D47-9296-45F0-94EA-B22927CFB3CF}" presName="hierChild5" presStyleCnt="0"/>
      <dgm:spPr/>
    </dgm:pt>
    <dgm:pt modelId="{5C923264-DFC8-4942-98BA-2523AD30565D}" type="pres">
      <dgm:prSet presAssocID="{411EDA8B-7D1E-4577-9FE4-5D2C13BA5984}" presName="Name37" presStyleLbl="parChTrans1D2" presStyleIdx="3" presStyleCnt="5"/>
      <dgm:spPr/>
    </dgm:pt>
    <dgm:pt modelId="{1FE9D1B2-8A46-4BFB-9849-B9FC32E3684B}" type="pres">
      <dgm:prSet presAssocID="{93D6349B-182A-4BC1-AE59-F02D4D7495A8}" presName="hierRoot2" presStyleCnt="0">
        <dgm:presLayoutVars>
          <dgm:hierBranch val="init"/>
        </dgm:presLayoutVars>
      </dgm:prSet>
      <dgm:spPr/>
    </dgm:pt>
    <dgm:pt modelId="{1EFEB306-C0E3-4D0C-B4E1-58712EF3C71B}" type="pres">
      <dgm:prSet presAssocID="{93D6349B-182A-4BC1-AE59-F02D4D7495A8}" presName="rootComposite" presStyleCnt="0"/>
      <dgm:spPr/>
    </dgm:pt>
    <dgm:pt modelId="{B22AF66A-0901-4002-B6BA-F9098523EB17}" type="pres">
      <dgm:prSet presAssocID="{93D6349B-182A-4BC1-AE59-F02D4D7495A8}" presName="rootText" presStyleLbl="node2" presStyleIdx="3" presStyleCnt="5">
        <dgm:presLayoutVars>
          <dgm:chPref val="3"/>
        </dgm:presLayoutVars>
      </dgm:prSet>
      <dgm:spPr/>
    </dgm:pt>
    <dgm:pt modelId="{5F17FF14-A033-4E8F-BFAF-E5A190FF9645}" type="pres">
      <dgm:prSet presAssocID="{93D6349B-182A-4BC1-AE59-F02D4D7495A8}" presName="rootConnector" presStyleLbl="node2" presStyleIdx="3" presStyleCnt="5"/>
      <dgm:spPr/>
    </dgm:pt>
    <dgm:pt modelId="{02B99299-F58A-483D-A6BF-E9D5305DD4AE}" type="pres">
      <dgm:prSet presAssocID="{93D6349B-182A-4BC1-AE59-F02D4D7495A8}" presName="hierChild4" presStyleCnt="0"/>
      <dgm:spPr/>
    </dgm:pt>
    <dgm:pt modelId="{0193A841-3409-4217-BFF1-45B7455BB446}" type="pres">
      <dgm:prSet presAssocID="{93D6349B-182A-4BC1-AE59-F02D4D7495A8}" presName="hierChild5" presStyleCnt="0"/>
      <dgm:spPr/>
    </dgm:pt>
    <dgm:pt modelId="{1064DE1F-0E96-42C6-ADA0-A29A948D3925}" type="pres">
      <dgm:prSet presAssocID="{1BE8B87C-AF1E-48FB-BC21-AD495D16FCF1}" presName="Name37" presStyleLbl="parChTrans1D2" presStyleIdx="4" presStyleCnt="5"/>
      <dgm:spPr/>
    </dgm:pt>
    <dgm:pt modelId="{F0B2FC88-2ABB-4A9D-861B-B9F8968623A0}" type="pres">
      <dgm:prSet presAssocID="{03EE330E-8008-4F5D-802D-42407C08B7B8}" presName="hierRoot2" presStyleCnt="0">
        <dgm:presLayoutVars>
          <dgm:hierBranch val="init"/>
        </dgm:presLayoutVars>
      </dgm:prSet>
      <dgm:spPr/>
    </dgm:pt>
    <dgm:pt modelId="{DB11EC8C-5B58-4EE8-A2D3-22E2F1526A8E}" type="pres">
      <dgm:prSet presAssocID="{03EE330E-8008-4F5D-802D-42407C08B7B8}" presName="rootComposite" presStyleCnt="0"/>
      <dgm:spPr/>
    </dgm:pt>
    <dgm:pt modelId="{8B58A880-DEA0-4E16-8516-210FFE08FA0D}" type="pres">
      <dgm:prSet presAssocID="{03EE330E-8008-4F5D-802D-42407C08B7B8}" presName="rootText" presStyleLbl="node2" presStyleIdx="4" presStyleCnt="5">
        <dgm:presLayoutVars>
          <dgm:chPref val="3"/>
        </dgm:presLayoutVars>
      </dgm:prSet>
      <dgm:spPr/>
    </dgm:pt>
    <dgm:pt modelId="{AA99D60C-6241-4977-80B2-C65E2D132F1E}" type="pres">
      <dgm:prSet presAssocID="{03EE330E-8008-4F5D-802D-42407C08B7B8}" presName="rootConnector" presStyleLbl="node2" presStyleIdx="4" presStyleCnt="5"/>
      <dgm:spPr/>
    </dgm:pt>
    <dgm:pt modelId="{2D62A562-769D-4EA1-920C-44076E7B7307}" type="pres">
      <dgm:prSet presAssocID="{03EE330E-8008-4F5D-802D-42407C08B7B8}" presName="hierChild4" presStyleCnt="0"/>
      <dgm:spPr/>
    </dgm:pt>
    <dgm:pt modelId="{41546E7E-E282-4FC1-86AF-53735FEC3449}" type="pres">
      <dgm:prSet presAssocID="{03EE330E-8008-4F5D-802D-42407C08B7B8}" presName="hierChild5" presStyleCnt="0"/>
      <dgm:spPr/>
    </dgm:pt>
    <dgm:pt modelId="{DA512640-8704-4F00-892D-5991DB135CB5}" type="pres">
      <dgm:prSet presAssocID="{B74A6FFB-7805-45BE-B8BC-A266E4C86F2A}" presName="hierChild3" presStyleCnt="0"/>
      <dgm:spPr/>
    </dgm:pt>
  </dgm:ptLst>
  <dgm:cxnLst>
    <dgm:cxn modelId="{7C4A8B17-2DD9-4F1B-94A2-1DF9B52FD4D3}" type="presOf" srcId="{58D58D47-9296-45F0-94EA-B22927CFB3CF}" destId="{93ED5F6C-C862-4317-ABE7-9D4FE2647B6C}" srcOrd="1" destOrd="0" presId="urn:microsoft.com/office/officeart/2005/8/layout/orgChart1"/>
    <dgm:cxn modelId="{0ECEC41B-1516-4A76-ACDB-F0EF3D63EC53}" type="presOf" srcId="{93D6349B-182A-4BC1-AE59-F02D4D7495A8}" destId="{5F17FF14-A033-4E8F-BFAF-E5A190FF9645}" srcOrd="1" destOrd="0" presId="urn:microsoft.com/office/officeart/2005/8/layout/orgChart1"/>
    <dgm:cxn modelId="{90C3CB24-EA92-4D08-929E-B363B1BAF67B}" srcId="{B74A6FFB-7805-45BE-B8BC-A266E4C86F2A}" destId="{93D6349B-182A-4BC1-AE59-F02D4D7495A8}" srcOrd="1" destOrd="0" parTransId="{411EDA8B-7D1E-4577-9FE4-5D2C13BA5984}" sibTransId="{1B8DDC7D-F581-47EE-AB18-2D796DB0D61C}"/>
    <dgm:cxn modelId="{A364FC37-C9A4-4E1F-B8F6-2C704D6EBB07}" type="presOf" srcId="{03EE330E-8008-4F5D-802D-42407C08B7B8}" destId="{8B58A880-DEA0-4E16-8516-210FFE08FA0D}" srcOrd="0" destOrd="0" presId="urn:microsoft.com/office/officeart/2005/8/layout/orgChart1"/>
    <dgm:cxn modelId="{02ECF15B-100D-453A-BF56-F90C4894B8EC}" srcId="{B74A6FFB-7805-45BE-B8BC-A266E4C86F2A}" destId="{03EE330E-8008-4F5D-802D-42407C08B7B8}" srcOrd="2" destOrd="0" parTransId="{1BE8B87C-AF1E-48FB-BC21-AD495D16FCF1}" sibTransId="{6911DB5A-D2A9-45FB-9718-0CB8BAC65E8E}"/>
    <dgm:cxn modelId="{94A1FB70-1742-4DFA-A3FD-A360F004A769}" type="presOf" srcId="{93D6349B-182A-4BC1-AE59-F02D4D7495A8}" destId="{B22AF66A-0901-4002-B6BA-F9098523EB17}" srcOrd="0" destOrd="0" presId="urn:microsoft.com/office/officeart/2005/8/layout/orgChart1"/>
    <dgm:cxn modelId="{2BE40176-8966-41A5-9E64-C43B4C3C7384}" type="presOf" srcId="{B74A6FFB-7805-45BE-B8BC-A266E4C86F2A}" destId="{0AE80B9D-ECA9-40F4-8632-35041AC594C1}" srcOrd="0" destOrd="0" presId="urn:microsoft.com/office/officeart/2005/8/layout/orgChart1"/>
    <dgm:cxn modelId="{1F745976-53AB-425C-899F-35765D6D8EDE}" srcId="{1229F443-C50C-486C-9277-405C9A3E7415}" destId="{0F7039BF-369B-4E62-95A0-5D88367475B9}" srcOrd="1" destOrd="0" parTransId="{B51DB441-939E-42FD-856A-BCCD12473587}" sibTransId="{E64A746C-033A-4A2B-B9D6-9DB54712BF86}"/>
    <dgm:cxn modelId="{67EEDA76-CCB6-4A97-8E44-40D4A70A2380}" type="presOf" srcId="{1BE8B87C-AF1E-48FB-BC21-AD495D16FCF1}" destId="{1064DE1F-0E96-42C6-ADA0-A29A948D3925}" srcOrd="0" destOrd="0" presId="urn:microsoft.com/office/officeart/2005/8/layout/orgChart1"/>
    <dgm:cxn modelId="{2125997D-EFD7-403B-94D0-E4871B9887E3}" type="presOf" srcId="{C40C582A-8B64-48B1-9DAC-87D858838DC7}" destId="{0D4F4344-67B4-4E9C-B8CA-74E124B409DF}" srcOrd="0" destOrd="0" presId="urn:microsoft.com/office/officeart/2005/8/layout/orgChart1"/>
    <dgm:cxn modelId="{5158F584-61BD-4B28-9DC7-BE76111C000D}" type="presOf" srcId="{0F7039BF-369B-4E62-95A0-5D88367475B9}" destId="{5A39E28D-BEA1-4D1A-A5EA-A9AF0F6D7BB5}" srcOrd="0" destOrd="0" presId="urn:microsoft.com/office/officeart/2005/8/layout/orgChart1"/>
    <dgm:cxn modelId="{80D7A885-67E5-488E-B700-40AC8C944E95}" srcId="{573AE334-8A14-43E4-B4F5-AA97D01F843A}" destId="{B74A6FFB-7805-45BE-B8BC-A266E4C86F2A}" srcOrd="1" destOrd="0" parTransId="{EAE1D8F0-46CB-479A-887F-E2AE1F1D15BE}" sibTransId="{44696088-43C4-48DA-A574-5851AED4E1A9}"/>
    <dgm:cxn modelId="{261FB792-E7D6-4653-9F3D-29D9D66A4B6E}" type="presOf" srcId="{34649A59-A887-4EB1-B333-55AF83C02697}" destId="{58F15CB3-CCCD-44E4-8A33-4B1238712C23}" srcOrd="0" destOrd="0" presId="urn:microsoft.com/office/officeart/2005/8/layout/orgChart1"/>
    <dgm:cxn modelId="{E4453898-C6B2-4C9E-963B-0D78F113FF89}" type="presOf" srcId="{C40C582A-8B64-48B1-9DAC-87D858838DC7}" destId="{7ADD5E56-7017-4E6E-90A4-42FCF519F22B}" srcOrd="1" destOrd="0" presId="urn:microsoft.com/office/officeart/2005/8/layout/orgChart1"/>
    <dgm:cxn modelId="{B7D8FA9F-03CB-4FC6-89EE-B27E15A71552}" type="presOf" srcId="{411EDA8B-7D1E-4577-9FE4-5D2C13BA5984}" destId="{5C923264-DFC8-4942-98BA-2523AD30565D}" srcOrd="0" destOrd="0" presId="urn:microsoft.com/office/officeart/2005/8/layout/orgChart1"/>
    <dgm:cxn modelId="{DD50D8A2-EEA9-4369-B706-D110B1B69292}" type="presOf" srcId="{573AE334-8A14-43E4-B4F5-AA97D01F843A}" destId="{ECA2D1E7-9326-4B21-8430-B6E6EC13B98B}" srcOrd="0" destOrd="0" presId="urn:microsoft.com/office/officeart/2005/8/layout/orgChart1"/>
    <dgm:cxn modelId="{FFEA5CA3-7876-4FD6-97B7-5DAEB6A0E8CC}" type="presOf" srcId="{03EE330E-8008-4F5D-802D-42407C08B7B8}" destId="{AA99D60C-6241-4977-80B2-C65E2D132F1E}" srcOrd="1" destOrd="0" presId="urn:microsoft.com/office/officeart/2005/8/layout/orgChart1"/>
    <dgm:cxn modelId="{0A5467A3-1584-46DE-A150-66E5EA77F104}" type="presOf" srcId="{56315676-B497-4628-87DA-FEF89E4DA850}" destId="{53354633-637B-43F0-8EF5-98AC43F0EEA7}" srcOrd="0" destOrd="0" presId="urn:microsoft.com/office/officeart/2005/8/layout/orgChart1"/>
    <dgm:cxn modelId="{CC5F4CB2-7794-43AB-8DD6-0F10BBF31C24}" type="presOf" srcId="{B51DB441-939E-42FD-856A-BCCD12473587}" destId="{B2C755F9-DD0C-4C7F-94E6-B9D7883C1524}" srcOrd="0" destOrd="0" presId="urn:microsoft.com/office/officeart/2005/8/layout/orgChart1"/>
    <dgm:cxn modelId="{524E02B9-6FD9-4F2A-A924-749378940D73}" type="presOf" srcId="{1229F443-C50C-486C-9277-405C9A3E7415}" destId="{3593327A-DE8C-4D80-B98B-7E4B7FC2AA70}" srcOrd="0" destOrd="0" presId="urn:microsoft.com/office/officeart/2005/8/layout/orgChart1"/>
    <dgm:cxn modelId="{24BFE3C7-5828-427D-AE1F-7AA9A9E12AF1}" type="presOf" srcId="{0F7039BF-369B-4E62-95A0-5D88367475B9}" destId="{5984044B-DA4A-4036-90AD-B969C9A1512F}" srcOrd="1" destOrd="0" presId="urn:microsoft.com/office/officeart/2005/8/layout/orgChart1"/>
    <dgm:cxn modelId="{B8ACCBD1-C883-498F-9F8A-5187E50C85C6}" srcId="{1229F443-C50C-486C-9277-405C9A3E7415}" destId="{C40C582A-8B64-48B1-9DAC-87D858838DC7}" srcOrd="0" destOrd="0" parTransId="{34649A59-A887-4EB1-B333-55AF83C02697}" sibTransId="{930B6520-0314-4E56-8D23-A8874CDE7832}"/>
    <dgm:cxn modelId="{CA38E8D7-5523-415B-A2BD-B6A651A7121A}" type="presOf" srcId="{1229F443-C50C-486C-9277-405C9A3E7415}" destId="{BAEE502D-D314-4E29-81C0-DF4D7A50AE7A}" srcOrd="1" destOrd="0" presId="urn:microsoft.com/office/officeart/2005/8/layout/orgChart1"/>
    <dgm:cxn modelId="{B61B65DB-43CB-460E-A535-371E64D47606}" type="presOf" srcId="{58D58D47-9296-45F0-94EA-B22927CFB3CF}" destId="{A3BB233B-E8FD-4F01-943E-3AD39A0687C7}" srcOrd="0" destOrd="0" presId="urn:microsoft.com/office/officeart/2005/8/layout/orgChart1"/>
    <dgm:cxn modelId="{9E839BDC-ACD5-4E0C-8994-EED431DBAD97}" srcId="{573AE334-8A14-43E4-B4F5-AA97D01F843A}" destId="{1229F443-C50C-486C-9277-405C9A3E7415}" srcOrd="0" destOrd="0" parTransId="{603CBE7E-8228-4402-B369-691318E2FFCB}" sibTransId="{7FC51F7A-D6C9-4070-B6E5-F2AB565F350F}"/>
    <dgm:cxn modelId="{DA11F8E3-A502-41F6-9BB9-C8CF82B81E0D}" srcId="{B74A6FFB-7805-45BE-B8BC-A266E4C86F2A}" destId="{58D58D47-9296-45F0-94EA-B22927CFB3CF}" srcOrd="0" destOrd="0" parTransId="{56315676-B497-4628-87DA-FEF89E4DA850}" sibTransId="{B6C4DACC-720E-4240-9F9E-D3AA23B44269}"/>
    <dgm:cxn modelId="{7C1883EF-735E-4E8A-8078-DAAA1AEEC68B}" type="presOf" srcId="{B74A6FFB-7805-45BE-B8BC-A266E4C86F2A}" destId="{A06F289B-C0AB-4BC6-B358-6CB511219115}" srcOrd="1" destOrd="0" presId="urn:microsoft.com/office/officeart/2005/8/layout/orgChart1"/>
    <dgm:cxn modelId="{DFE04F9E-DEC4-4DE5-A22F-029232E1404E}" type="presParOf" srcId="{ECA2D1E7-9326-4B21-8430-B6E6EC13B98B}" destId="{9EE7D9C6-665E-4B22-AE44-ECEF09033653}" srcOrd="0" destOrd="0" presId="urn:microsoft.com/office/officeart/2005/8/layout/orgChart1"/>
    <dgm:cxn modelId="{5CEDCBB3-673A-4B64-8379-8F41D58177FF}" type="presParOf" srcId="{9EE7D9C6-665E-4B22-AE44-ECEF09033653}" destId="{258123AD-262E-4388-BE97-F7983103DA64}" srcOrd="0" destOrd="0" presId="urn:microsoft.com/office/officeart/2005/8/layout/orgChart1"/>
    <dgm:cxn modelId="{71BCC310-845B-42F9-BA90-EB1B5D365F7B}" type="presParOf" srcId="{258123AD-262E-4388-BE97-F7983103DA64}" destId="{3593327A-DE8C-4D80-B98B-7E4B7FC2AA70}" srcOrd="0" destOrd="0" presId="urn:microsoft.com/office/officeart/2005/8/layout/orgChart1"/>
    <dgm:cxn modelId="{E623FFEA-4777-4769-9903-D34920FAAFC6}" type="presParOf" srcId="{258123AD-262E-4388-BE97-F7983103DA64}" destId="{BAEE502D-D314-4E29-81C0-DF4D7A50AE7A}" srcOrd="1" destOrd="0" presId="urn:microsoft.com/office/officeart/2005/8/layout/orgChart1"/>
    <dgm:cxn modelId="{2EB57C5E-A018-4B20-8EF1-7EF03E9C36A0}" type="presParOf" srcId="{9EE7D9C6-665E-4B22-AE44-ECEF09033653}" destId="{136554F9-5CB0-4A7E-AB5F-CB8C3622A5CB}" srcOrd="1" destOrd="0" presId="urn:microsoft.com/office/officeart/2005/8/layout/orgChart1"/>
    <dgm:cxn modelId="{261893A9-38AA-4959-8392-1BAF89B1C004}" type="presParOf" srcId="{136554F9-5CB0-4A7E-AB5F-CB8C3622A5CB}" destId="{58F15CB3-CCCD-44E4-8A33-4B1238712C23}" srcOrd="0" destOrd="0" presId="urn:microsoft.com/office/officeart/2005/8/layout/orgChart1"/>
    <dgm:cxn modelId="{B4B6AD50-563E-451E-9039-6BD167492715}" type="presParOf" srcId="{136554F9-5CB0-4A7E-AB5F-CB8C3622A5CB}" destId="{13EC89A4-0149-47E8-B143-248836AE4ED8}" srcOrd="1" destOrd="0" presId="urn:microsoft.com/office/officeart/2005/8/layout/orgChart1"/>
    <dgm:cxn modelId="{68D53632-42A2-4F9C-BC56-380FCEFB4370}" type="presParOf" srcId="{13EC89A4-0149-47E8-B143-248836AE4ED8}" destId="{063D7DAE-82A3-4F9B-ACB3-5817A3A8F27C}" srcOrd="0" destOrd="0" presId="urn:microsoft.com/office/officeart/2005/8/layout/orgChart1"/>
    <dgm:cxn modelId="{EF2602FC-1B6E-4EF0-9D9A-8BB92B6E9A62}" type="presParOf" srcId="{063D7DAE-82A3-4F9B-ACB3-5817A3A8F27C}" destId="{0D4F4344-67B4-4E9C-B8CA-74E124B409DF}" srcOrd="0" destOrd="0" presId="urn:microsoft.com/office/officeart/2005/8/layout/orgChart1"/>
    <dgm:cxn modelId="{0CD9F8EF-E784-4976-97E0-111A310CD1BE}" type="presParOf" srcId="{063D7DAE-82A3-4F9B-ACB3-5817A3A8F27C}" destId="{7ADD5E56-7017-4E6E-90A4-42FCF519F22B}" srcOrd="1" destOrd="0" presId="urn:microsoft.com/office/officeart/2005/8/layout/orgChart1"/>
    <dgm:cxn modelId="{6D1AA943-FCF6-4FCA-8569-D502DCEF934F}" type="presParOf" srcId="{13EC89A4-0149-47E8-B143-248836AE4ED8}" destId="{AB100A60-9A23-4AE2-9B1B-D87453EC970D}" srcOrd="1" destOrd="0" presId="urn:microsoft.com/office/officeart/2005/8/layout/orgChart1"/>
    <dgm:cxn modelId="{386DCB5E-4F8C-4182-BAF3-D8E8A3226913}" type="presParOf" srcId="{13EC89A4-0149-47E8-B143-248836AE4ED8}" destId="{8A7FB6D9-B10F-4E1E-928B-1735E00EC858}" srcOrd="2" destOrd="0" presId="urn:microsoft.com/office/officeart/2005/8/layout/orgChart1"/>
    <dgm:cxn modelId="{82618558-8336-4851-ADD7-DD3D952F8F25}" type="presParOf" srcId="{136554F9-5CB0-4A7E-AB5F-CB8C3622A5CB}" destId="{B2C755F9-DD0C-4C7F-94E6-B9D7883C1524}" srcOrd="2" destOrd="0" presId="urn:microsoft.com/office/officeart/2005/8/layout/orgChart1"/>
    <dgm:cxn modelId="{8F2E949D-ECFB-4112-A459-6D814F7488F2}" type="presParOf" srcId="{136554F9-5CB0-4A7E-AB5F-CB8C3622A5CB}" destId="{FBBC7929-4879-4372-9073-86EE5B40EF92}" srcOrd="3" destOrd="0" presId="urn:microsoft.com/office/officeart/2005/8/layout/orgChart1"/>
    <dgm:cxn modelId="{934C2B10-F1DA-4582-B957-B4607BF9209F}" type="presParOf" srcId="{FBBC7929-4879-4372-9073-86EE5B40EF92}" destId="{EFAA480F-D43F-4EE5-AA29-02F2B121115E}" srcOrd="0" destOrd="0" presId="urn:microsoft.com/office/officeart/2005/8/layout/orgChart1"/>
    <dgm:cxn modelId="{E0E4AEBD-6662-49AE-A2EB-755CB2C33371}" type="presParOf" srcId="{EFAA480F-D43F-4EE5-AA29-02F2B121115E}" destId="{5A39E28D-BEA1-4D1A-A5EA-A9AF0F6D7BB5}" srcOrd="0" destOrd="0" presId="urn:microsoft.com/office/officeart/2005/8/layout/orgChart1"/>
    <dgm:cxn modelId="{F0B9697D-F4BE-42F7-B16E-0A46D590A172}" type="presParOf" srcId="{EFAA480F-D43F-4EE5-AA29-02F2B121115E}" destId="{5984044B-DA4A-4036-90AD-B969C9A1512F}" srcOrd="1" destOrd="0" presId="urn:microsoft.com/office/officeart/2005/8/layout/orgChart1"/>
    <dgm:cxn modelId="{3AB2DE18-EA83-4347-8C4B-0610AF21B06D}" type="presParOf" srcId="{FBBC7929-4879-4372-9073-86EE5B40EF92}" destId="{9A2B18BD-6EBD-4C79-9D26-445B4825ED35}" srcOrd="1" destOrd="0" presId="urn:microsoft.com/office/officeart/2005/8/layout/orgChart1"/>
    <dgm:cxn modelId="{EBF18E09-23C2-4EFF-88B6-829A76A3CD64}" type="presParOf" srcId="{FBBC7929-4879-4372-9073-86EE5B40EF92}" destId="{48A5CF59-9CC3-4E87-AE79-FAB93A796675}" srcOrd="2" destOrd="0" presId="urn:microsoft.com/office/officeart/2005/8/layout/orgChart1"/>
    <dgm:cxn modelId="{178CF69E-965F-4D09-9A23-6A8FD130808C}" type="presParOf" srcId="{9EE7D9C6-665E-4B22-AE44-ECEF09033653}" destId="{D8DD60B3-776A-4CE3-A58A-4F142E8B3989}" srcOrd="2" destOrd="0" presId="urn:microsoft.com/office/officeart/2005/8/layout/orgChart1"/>
    <dgm:cxn modelId="{7FBC8EB3-4969-4EB8-9130-EB205A839DC3}" type="presParOf" srcId="{ECA2D1E7-9326-4B21-8430-B6E6EC13B98B}" destId="{F1B51262-CE41-4DB5-A980-C3DA8AE0E145}" srcOrd="1" destOrd="0" presId="urn:microsoft.com/office/officeart/2005/8/layout/orgChart1"/>
    <dgm:cxn modelId="{62DF7E43-1CA3-4103-8F9A-556D33962C83}" type="presParOf" srcId="{F1B51262-CE41-4DB5-A980-C3DA8AE0E145}" destId="{5121BEC4-A43A-474D-A06B-6D595B13B460}" srcOrd="0" destOrd="0" presId="urn:microsoft.com/office/officeart/2005/8/layout/orgChart1"/>
    <dgm:cxn modelId="{A3F918B4-2D59-48AE-A762-36E9BBBD8060}" type="presParOf" srcId="{5121BEC4-A43A-474D-A06B-6D595B13B460}" destId="{0AE80B9D-ECA9-40F4-8632-35041AC594C1}" srcOrd="0" destOrd="0" presId="urn:microsoft.com/office/officeart/2005/8/layout/orgChart1"/>
    <dgm:cxn modelId="{0C9A0651-CCD2-487C-BCCE-9F5BDA4910EE}" type="presParOf" srcId="{5121BEC4-A43A-474D-A06B-6D595B13B460}" destId="{A06F289B-C0AB-4BC6-B358-6CB511219115}" srcOrd="1" destOrd="0" presId="urn:microsoft.com/office/officeart/2005/8/layout/orgChart1"/>
    <dgm:cxn modelId="{CC82FF75-AFB8-4AE0-8A8F-8C00A5B2F874}" type="presParOf" srcId="{F1B51262-CE41-4DB5-A980-C3DA8AE0E145}" destId="{113865BB-03AC-4845-B24C-2D2019C777BA}" srcOrd="1" destOrd="0" presId="urn:microsoft.com/office/officeart/2005/8/layout/orgChart1"/>
    <dgm:cxn modelId="{594D7EE7-BF5F-4996-9294-2BB3F83A9D9D}" type="presParOf" srcId="{113865BB-03AC-4845-B24C-2D2019C777BA}" destId="{53354633-637B-43F0-8EF5-98AC43F0EEA7}" srcOrd="0" destOrd="0" presId="urn:microsoft.com/office/officeart/2005/8/layout/orgChart1"/>
    <dgm:cxn modelId="{2C4C81EC-310A-4FAB-BD2D-E2C583E43C3B}" type="presParOf" srcId="{113865BB-03AC-4845-B24C-2D2019C777BA}" destId="{212A2FC2-1888-40B7-BF79-AF281D32651E}" srcOrd="1" destOrd="0" presId="urn:microsoft.com/office/officeart/2005/8/layout/orgChart1"/>
    <dgm:cxn modelId="{DAFCE72D-5C2C-4F77-ABF2-5D56ECF87E5B}" type="presParOf" srcId="{212A2FC2-1888-40B7-BF79-AF281D32651E}" destId="{1B6477C6-3457-46E0-9B7B-8D6297F6FD21}" srcOrd="0" destOrd="0" presId="urn:microsoft.com/office/officeart/2005/8/layout/orgChart1"/>
    <dgm:cxn modelId="{B2A3F808-FBFC-400A-AB4B-CA1B119C905D}" type="presParOf" srcId="{1B6477C6-3457-46E0-9B7B-8D6297F6FD21}" destId="{A3BB233B-E8FD-4F01-943E-3AD39A0687C7}" srcOrd="0" destOrd="0" presId="urn:microsoft.com/office/officeart/2005/8/layout/orgChart1"/>
    <dgm:cxn modelId="{D339469A-E5DB-4817-BCD2-556F6CCD72A9}" type="presParOf" srcId="{1B6477C6-3457-46E0-9B7B-8D6297F6FD21}" destId="{93ED5F6C-C862-4317-ABE7-9D4FE2647B6C}" srcOrd="1" destOrd="0" presId="urn:microsoft.com/office/officeart/2005/8/layout/orgChart1"/>
    <dgm:cxn modelId="{AF345EA7-3EEF-4FB5-B815-92FC4AC840B8}" type="presParOf" srcId="{212A2FC2-1888-40B7-BF79-AF281D32651E}" destId="{E8B467B8-E90F-46E7-901F-E0541032EFB1}" srcOrd="1" destOrd="0" presId="urn:microsoft.com/office/officeart/2005/8/layout/orgChart1"/>
    <dgm:cxn modelId="{466422CD-D262-4404-AC56-EF728A3047CC}" type="presParOf" srcId="{212A2FC2-1888-40B7-BF79-AF281D32651E}" destId="{D5AFC42F-B6C5-4E33-B532-F2BDEF6DA8B7}" srcOrd="2" destOrd="0" presId="urn:microsoft.com/office/officeart/2005/8/layout/orgChart1"/>
    <dgm:cxn modelId="{AB268B84-C6D6-43DE-A43F-9AB7CA2F8CF2}" type="presParOf" srcId="{113865BB-03AC-4845-B24C-2D2019C777BA}" destId="{5C923264-DFC8-4942-98BA-2523AD30565D}" srcOrd="2" destOrd="0" presId="urn:microsoft.com/office/officeart/2005/8/layout/orgChart1"/>
    <dgm:cxn modelId="{5F3F4A73-8992-4B1B-80A9-259D12A31C2F}" type="presParOf" srcId="{113865BB-03AC-4845-B24C-2D2019C777BA}" destId="{1FE9D1B2-8A46-4BFB-9849-B9FC32E3684B}" srcOrd="3" destOrd="0" presId="urn:microsoft.com/office/officeart/2005/8/layout/orgChart1"/>
    <dgm:cxn modelId="{32EB77D4-AA25-4CF5-985A-38EF63472AD1}" type="presParOf" srcId="{1FE9D1B2-8A46-4BFB-9849-B9FC32E3684B}" destId="{1EFEB306-C0E3-4D0C-B4E1-58712EF3C71B}" srcOrd="0" destOrd="0" presId="urn:microsoft.com/office/officeart/2005/8/layout/orgChart1"/>
    <dgm:cxn modelId="{E64CC9C0-2A91-42C4-8C56-BCE2411CBF6C}" type="presParOf" srcId="{1EFEB306-C0E3-4D0C-B4E1-58712EF3C71B}" destId="{B22AF66A-0901-4002-B6BA-F9098523EB17}" srcOrd="0" destOrd="0" presId="urn:microsoft.com/office/officeart/2005/8/layout/orgChart1"/>
    <dgm:cxn modelId="{B8F01AC5-E8BB-497F-89C9-D176D804E0C6}" type="presParOf" srcId="{1EFEB306-C0E3-4D0C-B4E1-58712EF3C71B}" destId="{5F17FF14-A033-4E8F-BFAF-E5A190FF9645}" srcOrd="1" destOrd="0" presId="urn:microsoft.com/office/officeart/2005/8/layout/orgChart1"/>
    <dgm:cxn modelId="{6E44D863-F4FF-4CBA-AAC8-AECAB0E271DF}" type="presParOf" srcId="{1FE9D1B2-8A46-4BFB-9849-B9FC32E3684B}" destId="{02B99299-F58A-483D-A6BF-E9D5305DD4AE}" srcOrd="1" destOrd="0" presId="urn:microsoft.com/office/officeart/2005/8/layout/orgChart1"/>
    <dgm:cxn modelId="{C0D9E830-14D4-4505-A659-64FC7DE32070}" type="presParOf" srcId="{1FE9D1B2-8A46-4BFB-9849-B9FC32E3684B}" destId="{0193A841-3409-4217-BFF1-45B7455BB446}" srcOrd="2" destOrd="0" presId="urn:microsoft.com/office/officeart/2005/8/layout/orgChart1"/>
    <dgm:cxn modelId="{97BE7757-7C4F-4331-A802-9DC6D6B3BC8D}" type="presParOf" srcId="{113865BB-03AC-4845-B24C-2D2019C777BA}" destId="{1064DE1F-0E96-42C6-ADA0-A29A948D3925}" srcOrd="4" destOrd="0" presId="urn:microsoft.com/office/officeart/2005/8/layout/orgChart1"/>
    <dgm:cxn modelId="{874A6CAF-5321-41EF-B0F1-1F0F685C4D77}" type="presParOf" srcId="{113865BB-03AC-4845-B24C-2D2019C777BA}" destId="{F0B2FC88-2ABB-4A9D-861B-B9F8968623A0}" srcOrd="5" destOrd="0" presId="urn:microsoft.com/office/officeart/2005/8/layout/orgChart1"/>
    <dgm:cxn modelId="{CE775A58-32E1-4935-99E0-0D0E6439B94B}" type="presParOf" srcId="{F0B2FC88-2ABB-4A9D-861B-B9F8968623A0}" destId="{DB11EC8C-5B58-4EE8-A2D3-22E2F1526A8E}" srcOrd="0" destOrd="0" presId="urn:microsoft.com/office/officeart/2005/8/layout/orgChart1"/>
    <dgm:cxn modelId="{084C0645-4137-44FF-B15D-940FDC0F78AC}" type="presParOf" srcId="{DB11EC8C-5B58-4EE8-A2D3-22E2F1526A8E}" destId="{8B58A880-DEA0-4E16-8516-210FFE08FA0D}" srcOrd="0" destOrd="0" presId="urn:microsoft.com/office/officeart/2005/8/layout/orgChart1"/>
    <dgm:cxn modelId="{902D9DF8-1874-4CF1-B31D-1F6EF93F751D}" type="presParOf" srcId="{DB11EC8C-5B58-4EE8-A2D3-22E2F1526A8E}" destId="{AA99D60C-6241-4977-80B2-C65E2D132F1E}" srcOrd="1" destOrd="0" presId="urn:microsoft.com/office/officeart/2005/8/layout/orgChart1"/>
    <dgm:cxn modelId="{5AFD27A7-622E-42A2-8DD1-4A7053A531AF}" type="presParOf" srcId="{F0B2FC88-2ABB-4A9D-861B-B9F8968623A0}" destId="{2D62A562-769D-4EA1-920C-44076E7B7307}" srcOrd="1" destOrd="0" presId="urn:microsoft.com/office/officeart/2005/8/layout/orgChart1"/>
    <dgm:cxn modelId="{0E562925-0FA1-44FA-875F-F9C3555473F0}" type="presParOf" srcId="{F0B2FC88-2ABB-4A9D-861B-B9F8968623A0}" destId="{41546E7E-E282-4FC1-86AF-53735FEC3449}" srcOrd="2" destOrd="0" presId="urn:microsoft.com/office/officeart/2005/8/layout/orgChart1"/>
    <dgm:cxn modelId="{81CCC22D-5745-48A5-932E-521414718908}" type="presParOf" srcId="{F1B51262-CE41-4DB5-A980-C3DA8AE0E145}" destId="{DA512640-8704-4F00-892D-5991DB135CB5}" srcOrd="2" destOrd="0" presId="urn:microsoft.com/office/officeart/2005/8/layout/orgChart1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9917B9-F730-45F8-9471-0C5B42118E03}">
      <dsp:nvSpPr>
        <dsp:cNvPr id="0" name=""/>
        <dsp:cNvSpPr/>
      </dsp:nvSpPr>
      <dsp:spPr>
        <a:xfrm>
          <a:off x="0" y="1132"/>
          <a:ext cx="8229600" cy="464240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-25000" dirty="0">
              <a:solidFill>
                <a:schemeClr val="tx1"/>
              </a:solidFill>
            </a:rPr>
            <a:t>Президент Республики Беларусь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2662" y="23794"/>
        <a:ext cx="8184276" cy="418916"/>
      </dsp:txXfrm>
    </dsp:sp>
    <dsp:sp modelId="{629DBE03-81E0-4542-B248-849CF87672E8}">
      <dsp:nvSpPr>
        <dsp:cNvPr id="0" name=""/>
        <dsp:cNvSpPr/>
      </dsp:nvSpPr>
      <dsp:spPr>
        <a:xfrm>
          <a:off x="0" y="479309"/>
          <a:ext cx="8229600" cy="464240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-25000" dirty="0">
              <a:solidFill>
                <a:schemeClr val="tx1"/>
              </a:solidFill>
            </a:rPr>
            <a:t>Парламент Республики Беларусь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2662" y="501971"/>
        <a:ext cx="8184276" cy="418916"/>
      </dsp:txXfrm>
    </dsp:sp>
    <dsp:sp modelId="{E62823A6-D256-47F7-9410-2E031FB11134}">
      <dsp:nvSpPr>
        <dsp:cNvPr id="0" name=""/>
        <dsp:cNvSpPr/>
      </dsp:nvSpPr>
      <dsp:spPr>
        <a:xfrm>
          <a:off x="0" y="957486"/>
          <a:ext cx="8229600" cy="464240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-25000" dirty="0">
              <a:solidFill>
                <a:schemeClr val="tx1"/>
              </a:solidFill>
            </a:rPr>
            <a:t>Правительство Республики Беларусь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2662" y="980148"/>
        <a:ext cx="8184276" cy="418916"/>
      </dsp:txXfrm>
    </dsp:sp>
    <dsp:sp modelId="{AD1F4FCA-846D-490B-AA48-3048FC94EC76}">
      <dsp:nvSpPr>
        <dsp:cNvPr id="0" name=""/>
        <dsp:cNvSpPr/>
      </dsp:nvSpPr>
      <dsp:spPr>
        <a:xfrm>
          <a:off x="0" y="1435663"/>
          <a:ext cx="8229600" cy="464240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-25000" dirty="0">
              <a:solidFill>
                <a:schemeClr val="tx1"/>
              </a:solidFill>
            </a:rPr>
            <a:t>Местные Советы депутатов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2662" y="1458325"/>
        <a:ext cx="8184276" cy="418916"/>
      </dsp:txXfrm>
    </dsp:sp>
    <dsp:sp modelId="{050020E4-5462-49E1-B867-95710D182D59}">
      <dsp:nvSpPr>
        <dsp:cNvPr id="0" name=""/>
        <dsp:cNvSpPr/>
      </dsp:nvSpPr>
      <dsp:spPr>
        <a:xfrm>
          <a:off x="0" y="1913840"/>
          <a:ext cx="8229600" cy="464240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-25000" dirty="0">
              <a:solidFill>
                <a:schemeClr val="tx1"/>
              </a:solidFill>
            </a:rPr>
            <a:t>Местные исполнительные и распорядительные органы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2662" y="1936502"/>
        <a:ext cx="8184276" cy="418916"/>
      </dsp:txXfrm>
    </dsp:sp>
    <dsp:sp modelId="{A3FB6935-D61D-4932-92CD-E3E13341833C}">
      <dsp:nvSpPr>
        <dsp:cNvPr id="0" name=""/>
        <dsp:cNvSpPr/>
      </dsp:nvSpPr>
      <dsp:spPr>
        <a:xfrm>
          <a:off x="0" y="2392017"/>
          <a:ext cx="8229600" cy="464240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-25000" dirty="0">
              <a:solidFill>
                <a:schemeClr val="tx1"/>
              </a:solidFill>
            </a:rPr>
            <a:t>Органы Комитета государственного контроля Республики Беларусь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2662" y="2414679"/>
        <a:ext cx="8184276" cy="418916"/>
      </dsp:txXfrm>
    </dsp:sp>
    <dsp:sp modelId="{F36A4FAD-A357-4A70-AAF4-5CBE0066EC44}">
      <dsp:nvSpPr>
        <dsp:cNvPr id="0" name=""/>
        <dsp:cNvSpPr/>
      </dsp:nvSpPr>
      <dsp:spPr>
        <a:xfrm>
          <a:off x="0" y="2870193"/>
          <a:ext cx="8229600" cy="464240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-25000" dirty="0">
              <a:solidFill>
                <a:schemeClr val="tx1"/>
              </a:solidFill>
            </a:rPr>
            <a:t>Национальный банк Республики Беларусь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2662" y="2892855"/>
        <a:ext cx="8184276" cy="418916"/>
      </dsp:txXfrm>
    </dsp:sp>
    <dsp:sp modelId="{82BF5D4A-1F99-45A6-8D7B-43D77DF8FDEA}">
      <dsp:nvSpPr>
        <dsp:cNvPr id="0" name=""/>
        <dsp:cNvSpPr/>
      </dsp:nvSpPr>
      <dsp:spPr>
        <a:xfrm>
          <a:off x="0" y="3348370"/>
          <a:ext cx="8229600" cy="464240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-25000" dirty="0">
              <a:solidFill>
                <a:schemeClr val="tx1"/>
              </a:solidFill>
            </a:rPr>
            <a:t>Иные государственные органы, обеспечивающие организацию бюджетного процесса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2662" y="3371032"/>
        <a:ext cx="8184276" cy="418916"/>
      </dsp:txXfrm>
    </dsp:sp>
    <dsp:sp modelId="{60813DF2-3533-4D88-B62B-58719FB4D34C}">
      <dsp:nvSpPr>
        <dsp:cNvPr id="0" name=""/>
        <dsp:cNvSpPr/>
      </dsp:nvSpPr>
      <dsp:spPr>
        <a:xfrm>
          <a:off x="0" y="3826547"/>
          <a:ext cx="8229600" cy="464240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-25000" dirty="0">
              <a:solidFill>
                <a:schemeClr val="tx1"/>
              </a:solidFill>
            </a:rPr>
            <a:t>Банки, иные организации и индивидуальные предприниматели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2662" y="3849209"/>
        <a:ext cx="8184276" cy="418916"/>
      </dsp:txXfrm>
    </dsp:sp>
    <dsp:sp modelId="{93003ADF-75CB-4D3F-B7DF-05A335673B2D}">
      <dsp:nvSpPr>
        <dsp:cNvPr id="0" name=""/>
        <dsp:cNvSpPr/>
      </dsp:nvSpPr>
      <dsp:spPr>
        <a:xfrm>
          <a:off x="0" y="4304724"/>
          <a:ext cx="8229600" cy="464240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-25000" dirty="0">
              <a:solidFill>
                <a:schemeClr val="tx1"/>
              </a:solidFill>
            </a:rPr>
            <a:t>Администраторы доходов бюджета 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2662" y="4327386"/>
        <a:ext cx="8184276" cy="418916"/>
      </dsp:txXfrm>
    </dsp:sp>
    <dsp:sp modelId="{D3EEF688-0B59-4924-9BB2-3476790490C0}">
      <dsp:nvSpPr>
        <dsp:cNvPr id="0" name=""/>
        <dsp:cNvSpPr/>
      </dsp:nvSpPr>
      <dsp:spPr>
        <a:xfrm>
          <a:off x="0" y="4784034"/>
          <a:ext cx="8229600" cy="464240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baseline="-25000" dirty="0">
              <a:solidFill>
                <a:schemeClr val="tx1"/>
              </a:solidFill>
            </a:rPr>
            <a:t>Распорядители и получатели бюджетных средств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22662" y="4806696"/>
        <a:ext cx="8184276" cy="4189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28BF91-6E34-408B-B6AE-6084A1886C48}">
      <dsp:nvSpPr>
        <dsp:cNvPr id="0" name=""/>
        <dsp:cNvSpPr/>
      </dsp:nvSpPr>
      <dsp:spPr>
        <a:xfrm>
          <a:off x="1541" y="833258"/>
          <a:ext cx="2350978" cy="1033522"/>
        </a:xfrm>
        <a:prstGeom prst="chevron">
          <a:avLst/>
        </a:prstGeom>
        <a:solidFill>
          <a:srgbClr val="2BA7E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3048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chemeClr val="tx1"/>
              </a:solidFill>
            </a:rPr>
            <a:t>Местные бюджеты </a:t>
          </a:r>
          <a:r>
            <a:rPr lang="ru-RU" sz="1600" kern="1200" dirty="0">
              <a:solidFill>
                <a:schemeClr val="tx1"/>
              </a:solidFill>
            </a:rPr>
            <a:t>делятся на: </a:t>
          </a:r>
        </a:p>
      </dsp:txBody>
      <dsp:txXfrm>
        <a:off x="518302" y="833258"/>
        <a:ext cx="1317456" cy="1033522"/>
      </dsp:txXfrm>
    </dsp:sp>
    <dsp:sp modelId="{F3241D85-EBDA-4A6C-937F-53DA03262C63}">
      <dsp:nvSpPr>
        <dsp:cNvPr id="0" name=""/>
        <dsp:cNvSpPr/>
      </dsp:nvSpPr>
      <dsp:spPr>
        <a:xfrm>
          <a:off x="2016624" y="921108"/>
          <a:ext cx="2163365" cy="857823"/>
        </a:xfrm>
        <a:prstGeom prst="chevron">
          <a:avLst/>
        </a:prstGeom>
        <a:solidFill>
          <a:schemeClr val="accent1">
            <a:lumMod val="60000"/>
            <a:lumOff val="4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бюджеты областного уровня </a:t>
          </a:r>
          <a:r>
            <a:rPr lang="ru-RU" sz="1000" kern="1200" dirty="0"/>
            <a:t>- областные бюджеты и бюджет  г. Минска; </a:t>
          </a:r>
        </a:p>
      </dsp:txBody>
      <dsp:txXfrm>
        <a:off x="2445536" y="921108"/>
        <a:ext cx="1305542" cy="857823"/>
      </dsp:txXfrm>
    </dsp:sp>
    <dsp:sp modelId="{B9ECC6B9-3881-45CE-9A54-DDCD397F8783}">
      <dsp:nvSpPr>
        <dsp:cNvPr id="0" name=""/>
        <dsp:cNvSpPr/>
      </dsp:nvSpPr>
      <dsp:spPr>
        <a:xfrm>
          <a:off x="3879752" y="921108"/>
          <a:ext cx="2190666" cy="857823"/>
        </a:xfrm>
        <a:prstGeom prst="chevron">
          <a:avLst/>
        </a:prstGeom>
        <a:solidFill>
          <a:schemeClr val="accent1">
            <a:lumMod val="40000"/>
            <a:lumOff val="6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бюджеты базового уровня </a:t>
          </a:r>
          <a:r>
            <a:rPr lang="ru-RU" sz="1000" kern="1200" dirty="0"/>
            <a:t>- районные и городские (городов областного подчинения); </a:t>
          </a:r>
        </a:p>
      </dsp:txBody>
      <dsp:txXfrm>
        <a:off x="4308664" y="921108"/>
        <a:ext cx="1332843" cy="857823"/>
      </dsp:txXfrm>
    </dsp:sp>
    <dsp:sp modelId="{113B6C10-B396-4617-8BCF-52BD6B4D92F1}">
      <dsp:nvSpPr>
        <dsp:cNvPr id="0" name=""/>
        <dsp:cNvSpPr/>
      </dsp:nvSpPr>
      <dsp:spPr>
        <a:xfrm>
          <a:off x="5758798" y="895862"/>
          <a:ext cx="2457878" cy="857823"/>
        </a:xfrm>
        <a:prstGeom prst="chevron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0" h="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бюджеты первичного уровня </a:t>
          </a:r>
          <a:r>
            <a:rPr lang="ru-RU" sz="1000" kern="1200" dirty="0"/>
            <a:t>- сельские, поселковые, городские (городов районного подчинения). </a:t>
          </a:r>
        </a:p>
      </dsp:txBody>
      <dsp:txXfrm>
        <a:off x="6187710" y="895862"/>
        <a:ext cx="1600055" cy="8578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1B1175-C477-4DEA-98F9-4CEC0471748A}">
      <dsp:nvSpPr>
        <dsp:cNvPr id="0" name=""/>
        <dsp:cNvSpPr/>
      </dsp:nvSpPr>
      <dsp:spPr>
        <a:xfrm>
          <a:off x="0" y="3253"/>
          <a:ext cx="8219256" cy="533275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Доходы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26032" y="29285"/>
        <a:ext cx="8167192" cy="481211"/>
      </dsp:txXfrm>
    </dsp:sp>
    <dsp:sp modelId="{DE605F88-5ABF-4FDB-9A59-46A8B9510187}">
      <dsp:nvSpPr>
        <dsp:cNvPr id="0" name=""/>
        <dsp:cNvSpPr/>
      </dsp:nvSpPr>
      <dsp:spPr>
        <a:xfrm>
          <a:off x="0" y="536528"/>
          <a:ext cx="8219256" cy="7124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961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Налоговые доходы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Неналоговые доходы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Безвозмездные поступления</a:t>
          </a:r>
        </a:p>
      </dsp:txBody>
      <dsp:txXfrm>
        <a:off x="0" y="536528"/>
        <a:ext cx="8219256" cy="712483"/>
      </dsp:txXfrm>
    </dsp:sp>
    <dsp:sp modelId="{7B7595B3-E5BD-4B69-82B2-3245B89AF130}">
      <dsp:nvSpPr>
        <dsp:cNvPr id="0" name=""/>
        <dsp:cNvSpPr/>
      </dsp:nvSpPr>
      <dsp:spPr>
        <a:xfrm>
          <a:off x="0" y="1249012"/>
          <a:ext cx="8219256" cy="333672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Расходы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16289" y="1265301"/>
        <a:ext cx="8186678" cy="301094"/>
      </dsp:txXfrm>
    </dsp:sp>
    <dsp:sp modelId="{1810E81C-0CDE-41D3-9999-57242B00F2E3}">
      <dsp:nvSpPr>
        <dsp:cNvPr id="0" name=""/>
        <dsp:cNvSpPr/>
      </dsp:nvSpPr>
      <dsp:spPr>
        <a:xfrm>
          <a:off x="0" y="1582684"/>
          <a:ext cx="8219256" cy="23613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961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Общегосударственная деятельность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Национальная оборона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Судебная власть, правоохранительная деятельность и обеспечение безопасности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Национальная экономика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Охрана окружающей среды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Жилищно-коммунальные услуги и жилищное строительство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Здравоохранение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Физическая культура, спорт, культура и средства массовой информации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Образование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Социальная политика</a:t>
          </a:r>
        </a:p>
      </dsp:txBody>
      <dsp:txXfrm>
        <a:off x="0" y="1582684"/>
        <a:ext cx="8219256" cy="2361372"/>
      </dsp:txXfrm>
    </dsp:sp>
    <dsp:sp modelId="{B8FC69DC-1EB3-42AC-A08C-CA3C384079AC}">
      <dsp:nvSpPr>
        <dsp:cNvPr id="0" name=""/>
        <dsp:cNvSpPr/>
      </dsp:nvSpPr>
      <dsp:spPr>
        <a:xfrm>
          <a:off x="0" y="3960437"/>
          <a:ext cx="8219256" cy="333672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/>
        </a:scene3d>
        <a:sp3d>
          <a:bevelT w="1016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Направления использования профицита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16289" y="3976726"/>
        <a:ext cx="8186678" cy="301094"/>
      </dsp:txXfrm>
    </dsp:sp>
    <dsp:sp modelId="{35C073A1-8C29-4688-B4CC-0A2C6693D784}">
      <dsp:nvSpPr>
        <dsp:cNvPr id="0" name=""/>
        <dsp:cNvSpPr/>
      </dsp:nvSpPr>
      <dsp:spPr>
        <a:xfrm>
          <a:off x="0" y="4280983"/>
          <a:ext cx="8219256" cy="11196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961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Привлечение и погашение заимствований на внутреннем и внешнем рынках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Операции по гарантиям Правительства и местных исполнительных и распорядительных органов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Предоставление и возврат бюджетных кредитов, ссуд, займов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1400" b="0" kern="1200" dirty="0"/>
            <a:t>Изменение остатков бюджета</a:t>
          </a:r>
        </a:p>
      </dsp:txBody>
      <dsp:txXfrm>
        <a:off x="0" y="4280983"/>
        <a:ext cx="8219256" cy="11196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64DE1F-0E96-42C6-ADA0-A29A948D3925}">
      <dsp:nvSpPr>
        <dsp:cNvPr id="0" name=""/>
        <dsp:cNvSpPr/>
      </dsp:nvSpPr>
      <dsp:spPr>
        <a:xfrm>
          <a:off x="4493075" y="540928"/>
          <a:ext cx="1307897" cy="226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495"/>
              </a:lnTo>
              <a:lnTo>
                <a:pt x="1307897" y="113495"/>
              </a:lnTo>
              <a:lnTo>
                <a:pt x="1307897" y="226990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23264-DFC8-4942-98BA-2523AD30565D}">
      <dsp:nvSpPr>
        <dsp:cNvPr id="0" name=""/>
        <dsp:cNvSpPr/>
      </dsp:nvSpPr>
      <dsp:spPr>
        <a:xfrm>
          <a:off x="4447355" y="540928"/>
          <a:ext cx="91440" cy="22699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990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354633-637B-43F0-8EF5-98AC43F0EEA7}">
      <dsp:nvSpPr>
        <dsp:cNvPr id="0" name=""/>
        <dsp:cNvSpPr/>
      </dsp:nvSpPr>
      <dsp:spPr>
        <a:xfrm>
          <a:off x="3185177" y="540928"/>
          <a:ext cx="1307897" cy="226990"/>
        </a:xfrm>
        <a:custGeom>
          <a:avLst/>
          <a:gdLst/>
          <a:ahLst/>
          <a:cxnLst/>
          <a:rect l="0" t="0" r="0" b="0"/>
          <a:pathLst>
            <a:path>
              <a:moveTo>
                <a:pt x="1307897" y="0"/>
              </a:moveTo>
              <a:lnTo>
                <a:pt x="1307897" y="113495"/>
              </a:lnTo>
              <a:lnTo>
                <a:pt x="0" y="113495"/>
              </a:lnTo>
              <a:lnTo>
                <a:pt x="0" y="226990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755F9-DD0C-4C7F-94E6-B9D7883C1524}">
      <dsp:nvSpPr>
        <dsp:cNvPr id="0" name=""/>
        <dsp:cNvSpPr/>
      </dsp:nvSpPr>
      <dsp:spPr>
        <a:xfrm>
          <a:off x="1223330" y="540928"/>
          <a:ext cx="653948" cy="2269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495"/>
              </a:lnTo>
              <a:lnTo>
                <a:pt x="653948" y="113495"/>
              </a:lnTo>
              <a:lnTo>
                <a:pt x="653948" y="226990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F15CB3-CCCD-44E4-8A33-4B1238712C23}">
      <dsp:nvSpPr>
        <dsp:cNvPr id="0" name=""/>
        <dsp:cNvSpPr/>
      </dsp:nvSpPr>
      <dsp:spPr>
        <a:xfrm>
          <a:off x="569381" y="540928"/>
          <a:ext cx="653948" cy="226990"/>
        </a:xfrm>
        <a:custGeom>
          <a:avLst/>
          <a:gdLst/>
          <a:ahLst/>
          <a:cxnLst/>
          <a:rect l="0" t="0" r="0" b="0"/>
          <a:pathLst>
            <a:path>
              <a:moveTo>
                <a:pt x="653948" y="0"/>
              </a:moveTo>
              <a:lnTo>
                <a:pt x="653948" y="113495"/>
              </a:lnTo>
              <a:lnTo>
                <a:pt x="0" y="113495"/>
              </a:lnTo>
              <a:lnTo>
                <a:pt x="0" y="226990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93327A-DE8C-4D80-B98B-7E4B7FC2AA70}">
      <dsp:nvSpPr>
        <dsp:cNvPr id="0" name=""/>
        <dsp:cNvSpPr/>
      </dsp:nvSpPr>
      <dsp:spPr>
        <a:xfrm>
          <a:off x="682876" y="475"/>
          <a:ext cx="1080907" cy="540453"/>
        </a:xfrm>
        <a:prstGeom prst="rect">
          <a:avLst/>
        </a:prstGeom>
        <a:solidFill>
          <a:srgbClr val="2BA7E5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>
              <a:solidFill>
                <a:schemeClr val="tx1"/>
              </a:solidFill>
            </a:rPr>
            <a:t>Собственные</a:t>
          </a:r>
          <a:r>
            <a:rPr lang="ru-RU" sz="1000" b="1" kern="1200" dirty="0"/>
            <a:t> </a:t>
          </a:r>
          <a:r>
            <a:rPr lang="ru-RU" sz="1000" b="1" kern="1200" dirty="0">
              <a:solidFill>
                <a:schemeClr val="tx1"/>
              </a:solidFill>
            </a:rPr>
            <a:t>доходы</a:t>
          </a:r>
        </a:p>
      </dsp:txBody>
      <dsp:txXfrm>
        <a:off x="682876" y="475"/>
        <a:ext cx="1080907" cy="540453"/>
      </dsp:txXfrm>
    </dsp:sp>
    <dsp:sp modelId="{0D4F4344-67B4-4E9C-B8CA-74E124B409DF}">
      <dsp:nvSpPr>
        <dsp:cNvPr id="0" name=""/>
        <dsp:cNvSpPr/>
      </dsp:nvSpPr>
      <dsp:spPr>
        <a:xfrm>
          <a:off x="28927" y="767919"/>
          <a:ext cx="1080907" cy="540453"/>
        </a:xfrm>
        <a:prstGeom prst="rect">
          <a:avLst/>
        </a:prstGeom>
        <a:solidFill>
          <a:srgbClr val="2BA7E5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0" kern="1200" dirty="0">
              <a:solidFill>
                <a:schemeClr val="tx1"/>
              </a:solidFill>
            </a:rPr>
            <a:t>Налоговые доходы</a:t>
          </a:r>
        </a:p>
      </dsp:txBody>
      <dsp:txXfrm>
        <a:off x="28927" y="767919"/>
        <a:ext cx="1080907" cy="540453"/>
      </dsp:txXfrm>
    </dsp:sp>
    <dsp:sp modelId="{5A39E28D-BEA1-4D1A-A5EA-A9AF0F6D7BB5}">
      <dsp:nvSpPr>
        <dsp:cNvPr id="0" name=""/>
        <dsp:cNvSpPr/>
      </dsp:nvSpPr>
      <dsp:spPr>
        <a:xfrm>
          <a:off x="1336825" y="767919"/>
          <a:ext cx="1080907" cy="540453"/>
        </a:xfrm>
        <a:prstGeom prst="rect">
          <a:avLst/>
        </a:prstGeom>
        <a:solidFill>
          <a:srgbClr val="2BA7E5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0" kern="1200" dirty="0">
              <a:solidFill>
                <a:schemeClr val="tx1"/>
              </a:solidFill>
            </a:rPr>
            <a:t>Неналоговые доходы</a:t>
          </a:r>
        </a:p>
      </dsp:txBody>
      <dsp:txXfrm>
        <a:off x="1336825" y="767919"/>
        <a:ext cx="1080907" cy="540453"/>
      </dsp:txXfrm>
    </dsp:sp>
    <dsp:sp modelId="{0AE80B9D-ECA9-40F4-8632-35041AC594C1}">
      <dsp:nvSpPr>
        <dsp:cNvPr id="0" name=""/>
        <dsp:cNvSpPr/>
      </dsp:nvSpPr>
      <dsp:spPr>
        <a:xfrm>
          <a:off x="3895393" y="475"/>
          <a:ext cx="1195364" cy="540453"/>
        </a:xfrm>
        <a:prstGeom prst="rect">
          <a:avLst/>
        </a:prstGeom>
        <a:solidFill>
          <a:srgbClr val="2BA7E5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>
              <a:solidFill>
                <a:schemeClr val="tx1"/>
              </a:solidFill>
            </a:rPr>
            <a:t>Безвозмездные</a:t>
          </a:r>
          <a:r>
            <a:rPr lang="ru-RU" sz="1000" b="1" kern="1200" dirty="0"/>
            <a:t> </a:t>
          </a:r>
          <a:r>
            <a:rPr lang="ru-RU" sz="1000" b="1" kern="1200" dirty="0">
              <a:solidFill>
                <a:schemeClr val="tx1"/>
              </a:solidFill>
            </a:rPr>
            <a:t>поступления</a:t>
          </a:r>
        </a:p>
      </dsp:txBody>
      <dsp:txXfrm>
        <a:off x="3895393" y="475"/>
        <a:ext cx="1195364" cy="540453"/>
      </dsp:txXfrm>
    </dsp:sp>
    <dsp:sp modelId="{A3BB233B-E8FD-4F01-943E-3AD39A0687C7}">
      <dsp:nvSpPr>
        <dsp:cNvPr id="0" name=""/>
        <dsp:cNvSpPr/>
      </dsp:nvSpPr>
      <dsp:spPr>
        <a:xfrm>
          <a:off x="2644723" y="767919"/>
          <a:ext cx="1080907" cy="540453"/>
        </a:xfrm>
        <a:prstGeom prst="rect">
          <a:avLst/>
        </a:prstGeom>
        <a:solidFill>
          <a:srgbClr val="2BA7E5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0" kern="1200" dirty="0">
              <a:solidFill>
                <a:schemeClr val="tx1"/>
              </a:solidFill>
            </a:rPr>
            <a:t>Дотации</a:t>
          </a:r>
        </a:p>
      </dsp:txBody>
      <dsp:txXfrm>
        <a:off x="2644723" y="767919"/>
        <a:ext cx="1080907" cy="540453"/>
      </dsp:txXfrm>
    </dsp:sp>
    <dsp:sp modelId="{B22AF66A-0901-4002-B6BA-F9098523EB17}">
      <dsp:nvSpPr>
        <dsp:cNvPr id="0" name=""/>
        <dsp:cNvSpPr/>
      </dsp:nvSpPr>
      <dsp:spPr>
        <a:xfrm>
          <a:off x="3952621" y="767919"/>
          <a:ext cx="1080907" cy="540453"/>
        </a:xfrm>
        <a:prstGeom prst="rect">
          <a:avLst/>
        </a:prstGeom>
        <a:solidFill>
          <a:srgbClr val="2BA7E5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0" kern="1200" dirty="0">
              <a:solidFill>
                <a:schemeClr val="tx1"/>
              </a:solidFill>
            </a:rPr>
            <a:t>Субвенции</a:t>
          </a:r>
        </a:p>
      </dsp:txBody>
      <dsp:txXfrm>
        <a:off x="3952621" y="767919"/>
        <a:ext cx="1080907" cy="540453"/>
      </dsp:txXfrm>
    </dsp:sp>
    <dsp:sp modelId="{8B58A880-DEA0-4E16-8516-210FFE08FA0D}">
      <dsp:nvSpPr>
        <dsp:cNvPr id="0" name=""/>
        <dsp:cNvSpPr/>
      </dsp:nvSpPr>
      <dsp:spPr>
        <a:xfrm>
          <a:off x="5260519" y="767919"/>
          <a:ext cx="1080907" cy="540453"/>
        </a:xfrm>
        <a:prstGeom prst="rect">
          <a:avLst/>
        </a:prstGeom>
        <a:solidFill>
          <a:srgbClr val="2BA7E5">
            <a:alpha val="90000"/>
          </a:srgb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0" kern="1200" dirty="0">
              <a:solidFill>
                <a:schemeClr val="tx1"/>
              </a:solidFill>
            </a:rPr>
            <a:t>Иные межбюджетные трансферты</a:t>
          </a:r>
        </a:p>
      </dsp:txBody>
      <dsp:txXfrm>
        <a:off x="5260519" y="767919"/>
        <a:ext cx="1080907" cy="540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ABBCF8-33E0-472D-A021-03409B03DB5C}" type="datetimeFigureOut">
              <a:rPr lang="ru-RU" smtClean="0"/>
              <a:t>03.03.2026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7CC6E-1F59-4A6C-B291-6B36C0C115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621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7CC6E-1F59-4A6C-B291-6B36C0C1157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229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22336DF-17AF-44B4-9109-AD252D815EE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white">
          <a:xfrm>
            <a:off x="3048000" y="457200"/>
            <a:ext cx="5867400" cy="1752600"/>
          </a:xfrm>
        </p:spPr>
        <p:txBody>
          <a:bodyPr/>
          <a:lstStyle>
            <a:lvl1pPr>
              <a:defRPr sz="4000" b="1"/>
            </a:lvl1pPr>
          </a:lstStyle>
          <a:p>
            <a:pPr lvl="0"/>
            <a:r>
              <a:rPr lang="ru-RU" altLang="ru-BY" noProof="0"/>
              <a:t>Образец заголовка</a:t>
            </a:r>
            <a:endParaRPr lang="en-US" altLang="ru-BY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E5AB35-4C7B-4552-8FBB-1932727BF19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1800" b="1"/>
            </a:lvl1pPr>
          </a:lstStyle>
          <a:p>
            <a:pPr lvl="0"/>
            <a:r>
              <a:rPr lang="ru-RU" altLang="ru-BY" noProof="0"/>
              <a:t>Образец подзаголовка</a:t>
            </a:r>
            <a:endParaRPr lang="en-US" altLang="ru-BY" noProof="0"/>
          </a:p>
        </p:txBody>
      </p:sp>
      <p:sp>
        <p:nvSpPr>
          <p:cNvPr id="3086" name="Text Box 14">
            <a:extLst>
              <a:ext uri="{FF2B5EF4-FFF2-40B4-BE49-F238E27FC236}">
                <a16:creationId xmlns:a16="http://schemas.microsoft.com/office/drawing/2014/main" id="{F698F929-D4DD-465C-BF43-973D21189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8300" y="5957888"/>
            <a:ext cx="1308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altLang="ru-BY" sz="2800" b="1">
                <a:solidFill>
                  <a:schemeClr val="tx2"/>
                </a:solidFill>
                <a:latin typeface="Verdana" panose="020B0604030504040204" pitchFamily="34" charset="0"/>
              </a:rPr>
              <a:t>LOGO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E6754F-AFB7-4941-AB9F-7C7AA3AA0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2B371D0-4F4D-45DE-8AEE-4365558FDD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46BB3A-3277-427E-8547-7A186815D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54E325-89F0-4E80-9197-D45172931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C628F6-2E3F-45EC-8C5B-893AB1724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E8D052-FA14-417F-BEBB-9283D8E1F779}" type="slidenum">
              <a:rPr lang="en-US" altLang="ru-BY"/>
              <a:pPr/>
              <a:t>‹#›</a:t>
            </a:fld>
            <a:endParaRPr lang="en-US" altLang="ru-BY"/>
          </a:p>
        </p:txBody>
      </p:sp>
    </p:spTree>
    <p:extLst>
      <p:ext uri="{BB962C8B-B14F-4D97-AF65-F5344CB8AC3E}">
        <p14:creationId xmlns:p14="http://schemas.microsoft.com/office/powerpoint/2010/main" val="280781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4CBD81D-35F9-4B14-8D81-505F35C96B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6172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B0C2F84-A5B5-4C9A-8180-F215D3ECB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172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414022-E909-4802-B204-8EB792E53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FBDF14-53D8-4E2E-8ABB-A954AF795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3C7A9C1-77B8-4604-9A81-457F3CF2A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AEA70-7F8E-4D40-9A38-255F9E8B21C0}" type="slidenum">
              <a:rPr lang="en-US" altLang="ru-BY"/>
              <a:pPr/>
              <a:t>‹#›</a:t>
            </a:fld>
            <a:endParaRPr lang="en-US" altLang="ru-BY"/>
          </a:p>
        </p:txBody>
      </p:sp>
    </p:spTree>
    <p:extLst>
      <p:ext uri="{BB962C8B-B14F-4D97-AF65-F5344CB8AC3E}">
        <p14:creationId xmlns:p14="http://schemas.microsoft.com/office/powerpoint/2010/main" val="26684013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A1061E-8EEC-4524-9A9C-FE58DD9E0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C83C43BA-735A-478E-B104-9E96131E5F5A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</p:spPr>
        <p:txBody>
          <a:bodyPr/>
          <a:lstStyle/>
          <a:p>
            <a:r>
              <a:rPr lang="ru-RU"/>
              <a:t>Вставка таблицы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247DA3-C464-48D3-BBD2-51E9FC721C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F76B68-8D70-4DB4-BFBD-35D3C38E1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67400" y="6443663"/>
            <a:ext cx="2895600" cy="290512"/>
          </a:xfrm>
        </p:spPr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F250CA-689F-4595-8F88-08591413B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429000" y="6446838"/>
            <a:ext cx="2133600" cy="258762"/>
          </a:xfrm>
        </p:spPr>
        <p:txBody>
          <a:bodyPr/>
          <a:lstStyle>
            <a:lvl1pPr>
              <a:defRPr/>
            </a:lvl1pPr>
          </a:lstStyle>
          <a:p>
            <a:fld id="{D696A98B-3A4C-4088-946C-23A5885E87F5}" type="slidenum">
              <a:rPr lang="en-US" altLang="ru-BY"/>
              <a:pPr/>
              <a:t>‹#›</a:t>
            </a:fld>
            <a:endParaRPr lang="en-US" altLang="ru-BY"/>
          </a:p>
        </p:txBody>
      </p:sp>
    </p:spTree>
    <p:extLst>
      <p:ext uri="{BB962C8B-B14F-4D97-AF65-F5344CB8AC3E}">
        <p14:creationId xmlns:p14="http://schemas.microsoft.com/office/powerpoint/2010/main" val="3905145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422B0D-EF98-4A0A-B3F0-A5DD97E228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9F3BD0-2D3F-425F-902C-DA9F51624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10317BE-CF72-4885-BB59-4414F29BF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6CDD05A-5077-4C78-A940-AA226975B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34ED06-B701-48EA-A170-9F1FE5B20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C312F-42AE-4051-A0FD-7F2DCB79E299}" type="slidenum">
              <a:rPr lang="en-US" altLang="ru-BY"/>
              <a:pPr/>
              <a:t>‹#›</a:t>
            </a:fld>
            <a:endParaRPr lang="en-US" altLang="ru-BY"/>
          </a:p>
        </p:txBody>
      </p:sp>
    </p:spTree>
    <p:extLst>
      <p:ext uri="{BB962C8B-B14F-4D97-AF65-F5344CB8AC3E}">
        <p14:creationId xmlns:p14="http://schemas.microsoft.com/office/powerpoint/2010/main" val="2244267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F26891-ED76-4226-A40B-09FBBD790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D6FF074-A185-4868-9BEA-EBD081D99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3F8A70-8942-4E56-9D3F-C1B6B4A8E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6D2D85-9DE5-4178-A0C1-DE2AC687F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89B675-F0C1-4E5C-9FB0-5FD860DCE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56FF9-625B-49BE-A49B-216447028F16}" type="slidenum">
              <a:rPr lang="en-US" altLang="ru-BY"/>
              <a:pPr/>
              <a:t>‹#›</a:t>
            </a:fld>
            <a:endParaRPr lang="en-US" altLang="ru-BY"/>
          </a:p>
        </p:txBody>
      </p:sp>
    </p:spTree>
    <p:extLst>
      <p:ext uri="{BB962C8B-B14F-4D97-AF65-F5344CB8AC3E}">
        <p14:creationId xmlns:p14="http://schemas.microsoft.com/office/powerpoint/2010/main" val="4105015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BC76C1-D8F5-4EDF-AF77-04F9C8D6A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E3D92D-651B-46E8-963D-AD464E2BC9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51FE101-DFEA-46CD-8588-13BB3EC13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25EE87D-9FA6-43D1-8802-EA9600577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A3A3B59-9DA8-4A0B-8BF1-F9271234D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FC3E4C-480A-4804-BD89-CE7B65F42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4761F-6FF2-4873-B512-FD30AEE8EE02}" type="slidenum">
              <a:rPr lang="en-US" altLang="ru-BY"/>
              <a:pPr/>
              <a:t>‹#›</a:t>
            </a:fld>
            <a:endParaRPr lang="en-US" altLang="ru-BY"/>
          </a:p>
        </p:txBody>
      </p:sp>
    </p:spTree>
    <p:extLst>
      <p:ext uri="{BB962C8B-B14F-4D97-AF65-F5344CB8AC3E}">
        <p14:creationId xmlns:p14="http://schemas.microsoft.com/office/powerpoint/2010/main" val="2576851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226F6C-D80E-4AF2-B836-101A1902C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42823B-43C2-45A1-9347-2BBF37E26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7308F9F-90BB-4E6F-B4C9-8C93A83C6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3B250EF-3C29-4336-8888-CF77FB21B0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D20DEC2-C267-4D31-8FD5-A07D7CE5A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B745328-3B5D-45B2-926A-1BCCFE23A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8241B3F-C6E4-4C43-ADD1-AF7BB2E72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945BF59-9798-4C2F-9170-CF3D5FD6C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B1004-C192-407B-AB64-41472721BCB8}" type="slidenum">
              <a:rPr lang="en-US" altLang="ru-BY"/>
              <a:pPr/>
              <a:t>‹#›</a:t>
            </a:fld>
            <a:endParaRPr lang="en-US" altLang="ru-BY"/>
          </a:p>
        </p:txBody>
      </p:sp>
    </p:spTree>
    <p:extLst>
      <p:ext uri="{BB962C8B-B14F-4D97-AF65-F5344CB8AC3E}">
        <p14:creationId xmlns:p14="http://schemas.microsoft.com/office/powerpoint/2010/main" val="676113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E93282-B35A-4E9F-A870-D4ABC17B8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CCE9C00-722E-4AEB-8D5E-3E11716DA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64513A8-7984-4454-999F-9BC807B75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8D099AE-2DF4-41FC-83A1-71A8587B6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0E962D-B3FA-4AE7-B8B0-CBED2B4D1E49}" type="slidenum">
              <a:rPr lang="en-US" altLang="ru-BY"/>
              <a:pPr/>
              <a:t>‹#›</a:t>
            </a:fld>
            <a:endParaRPr lang="en-US" altLang="ru-BY"/>
          </a:p>
        </p:txBody>
      </p:sp>
    </p:spTree>
    <p:extLst>
      <p:ext uri="{BB962C8B-B14F-4D97-AF65-F5344CB8AC3E}">
        <p14:creationId xmlns:p14="http://schemas.microsoft.com/office/powerpoint/2010/main" val="141799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76194EA-E3F3-40B6-9102-D65E1B8D9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27B58AB-15C3-439B-BCED-74F1C2514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3F6E621-AF3A-485B-B1F7-BE557778A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7BD52B-F38E-4128-841E-8D8A6D2F3C5F}" type="slidenum">
              <a:rPr lang="en-US" altLang="ru-BY"/>
              <a:pPr/>
              <a:t>‹#›</a:t>
            </a:fld>
            <a:endParaRPr lang="en-US" altLang="ru-BY"/>
          </a:p>
        </p:txBody>
      </p:sp>
    </p:spTree>
    <p:extLst>
      <p:ext uri="{BB962C8B-B14F-4D97-AF65-F5344CB8AC3E}">
        <p14:creationId xmlns:p14="http://schemas.microsoft.com/office/powerpoint/2010/main" val="49728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11E1D9-AB32-48BF-9A73-D53371CFE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8A0352-488E-4C7A-8420-F436E6973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CB050D7-F473-411F-A76C-A41D12332C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0F8F074-90C0-4F6C-89BB-DC0CB7A1E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7F61258-C956-43F2-9D4A-A7EC5BD0B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E3E1A14-D322-45DD-955D-A91414B6A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A1D79-15D7-4AF3-931B-DD6BB19DD909}" type="slidenum">
              <a:rPr lang="en-US" altLang="ru-BY"/>
              <a:pPr/>
              <a:t>‹#›</a:t>
            </a:fld>
            <a:endParaRPr lang="en-US" altLang="ru-BY"/>
          </a:p>
        </p:txBody>
      </p:sp>
    </p:spTree>
    <p:extLst>
      <p:ext uri="{BB962C8B-B14F-4D97-AF65-F5344CB8AC3E}">
        <p14:creationId xmlns:p14="http://schemas.microsoft.com/office/powerpoint/2010/main" val="725280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4E1D14-F0A8-4A36-9343-69DFC94D3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BY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0FC1932-94C7-4923-899A-14D07962E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ru-BY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012B31B-8203-455A-B72A-19E55C99A8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92AEC6-A55D-4A0B-BD4A-6B668394A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DE2AC2C-7C4D-4036-8E39-1BCC82518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ru-BY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7869AFD-AA32-43E7-B162-97E895707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6DD6BA-EE60-48D2-9B96-AC76223746BB}" type="slidenum">
              <a:rPr lang="en-US" altLang="ru-BY"/>
              <a:pPr/>
              <a:t>‹#›</a:t>
            </a:fld>
            <a:endParaRPr lang="en-US" altLang="ru-BY"/>
          </a:p>
        </p:txBody>
      </p:sp>
    </p:spTree>
    <p:extLst>
      <p:ext uri="{BB962C8B-B14F-4D97-AF65-F5344CB8AC3E}">
        <p14:creationId xmlns:p14="http://schemas.microsoft.com/office/powerpoint/2010/main" val="288310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2" name="Object 18">
            <a:extLst>
              <a:ext uri="{FF2B5EF4-FFF2-40B4-BE49-F238E27FC236}">
                <a16:creationId xmlns:a16="http://schemas.microsoft.com/office/drawing/2014/main" id="{87B13FC7-531F-4DEA-A6C4-FF9DF020A5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0" y="-26988"/>
          <a:ext cx="91440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Image" r:id="rId15" imgW="6450794" imgH="952045" progId="Photoshop.Image.6">
                  <p:embed/>
                </p:oleObj>
              </mc:Choice>
              <mc:Fallback>
                <p:oleObj name="Image" r:id="rId15" imgW="6450794" imgH="952045" progId="Photoshop.Image.6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26988"/>
                        <a:ext cx="914400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Rectangle 3">
            <a:extLst>
              <a:ext uri="{FF2B5EF4-FFF2-40B4-BE49-F238E27FC236}">
                <a16:creationId xmlns:a16="http://schemas.microsoft.com/office/drawing/2014/main" id="{3552814C-4E89-4708-996B-A1376FCFBD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763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BY"/>
              <a:t>Образец текста</a:t>
            </a:r>
          </a:p>
          <a:p>
            <a:pPr lvl="1"/>
            <a:r>
              <a:rPr lang="ru-RU" altLang="ru-BY"/>
              <a:t>Второй уровень</a:t>
            </a:r>
          </a:p>
          <a:p>
            <a:pPr lvl="2"/>
            <a:r>
              <a:rPr lang="ru-RU" altLang="ru-BY"/>
              <a:t>Третий уровень</a:t>
            </a:r>
          </a:p>
          <a:p>
            <a:pPr lvl="3"/>
            <a:r>
              <a:rPr lang="ru-RU" altLang="ru-BY"/>
              <a:t>Четвертый уровень</a:t>
            </a:r>
          </a:p>
          <a:p>
            <a:pPr lvl="4"/>
            <a:r>
              <a:rPr lang="ru-RU" altLang="ru-BY"/>
              <a:t>Пятый уровень</a:t>
            </a:r>
            <a:endParaRPr lang="en-US" altLang="ru-BY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AA565B3-FAB2-426B-82A9-93C3E634195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 b="1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altLang="ru-BY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D449CE0-1B18-4523-8894-7810CCD488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867400" y="6443663"/>
            <a:ext cx="2895600" cy="290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altLang="ru-BY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1F729B4-46C9-4FCF-8F73-C0E4A4D471D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446838"/>
            <a:ext cx="2133600" cy="2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b="1">
                <a:solidFill>
                  <a:schemeClr val="tx2"/>
                </a:solidFill>
                <a:latin typeface="+mn-lt"/>
              </a:defRPr>
            </a:lvl1pPr>
          </a:lstStyle>
          <a:p>
            <a:fld id="{04D15D3B-3E6B-4A81-80B6-88861198CBD4}" type="slidenum">
              <a:rPr lang="en-US" altLang="ru-BY"/>
              <a:pPr/>
              <a:t>‹#›</a:t>
            </a:fld>
            <a:endParaRPr lang="en-US" altLang="ru-BY"/>
          </a:p>
        </p:txBody>
      </p:sp>
      <p:sp>
        <p:nvSpPr>
          <p:cNvPr id="1026" name="Rectangle 2">
            <a:extLst>
              <a:ext uri="{FF2B5EF4-FFF2-40B4-BE49-F238E27FC236}">
                <a16:creationId xmlns:a16="http://schemas.microsoft.com/office/drawing/2014/main" id="{89A515DF-096F-4AAB-B18C-64A8317C37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152400"/>
            <a:ext cx="8229600" cy="563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BY"/>
              <a:t>Образец заголовка</a:t>
            </a:r>
            <a:endParaRPr lang="en-US" altLang="ru-B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anose="020B0604030504040204" pitchFamily="34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anose="020B0604030504040204" pitchFamily="34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anose="020B0604030504040204" pitchFamily="34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anose="020B0604030504040204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anose="020B0604030504040204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anose="020B0604030504040204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anose="020B0604030504040204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B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EF5EA2E-B3DB-4427-85FE-0371066312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black">
          <a:xfrm>
            <a:off x="3048000" y="457200"/>
            <a:ext cx="5867400" cy="1752600"/>
          </a:xfrm>
        </p:spPr>
        <p:txBody>
          <a:bodyPr/>
          <a:lstStyle/>
          <a:p>
            <a:r>
              <a:rPr lang="ru-RU" altLang="ru-BY" sz="3200" dirty="0"/>
              <a:t>Чечерский район</a:t>
            </a:r>
            <a:endParaRPr lang="en-US" altLang="ru-BY" sz="6600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FDCBA58-4F94-4BD9-87D3-501674F94EF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-396552" y="3573016"/>
            <a:ext cx="9144000" cy="2664296"/>
          </a:xfrm>
        </p:spPr>
        <p:txBody>
          <a:bodyPr/>
          <a:lstStyle/>
          <a:p>
            <a:pPr algn="l">
              <a:spcBef>
                <a:spcPts val="0"/>
              </a:spcBef>
            </a:pPr>
            <a:r>
              <a:rPr lang="ru-RU" altLang="ru-BY" sz="4800" dirty="0"/>
              <a:t>      Бюджет </a:t>
            </a:r>
          </a:p>
          <a:p>
            <a:pPr algn="l">
              <a:spcBef>
                <a:spcPts val="0"/>
              </a:spcBef>
            </a:pPr>
            <a:r>
              <a:rPr lang="ru-RU" altLang="ru-BY" sz="4800" dirty="0"/>
              <a:t>          для граждан </a:t>
            </a:r>
          </a:p>
          <a:p>
            <a:pPr>
              <a:spcBef>
                <a:spcPts val="0"/>
              </a:spcBef>
            </a:pPr>
            <a:r>
              <a:rPr lang="ru-RU" altLang="ru-BY" sz="4800" dirty="0"/>
              <a:t>              на 2026 год</a:t>
            </a:r>
            <a:endParaRPr lang="en-US" altLang="ru-BY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3BF1E-D80E-479E-9A96-C005DAA6F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/>
              <a:t>Бюджет Чечерского района. Доходы. </a:t>
            </a:r>
            <a:endParaRPr lang="ru-RU" sz="22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259B8CDA-E642-41C3-8F8D-AC2410456D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0429205"/>
              </p:ext>
            </p:extLst>
          </p:nvPr>
        </p:nvGraphicFramePr>
        <p:xfrm>
          <a:off x="539552" y="2060848"/>
          <a:ext cx="8064896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4E89E11-1B72-45B2-B3DE-FC296B889E66}"/>
              </a:ext>
            </a:extLst>
          </p:cNvPr>
          <p:cNvSpPr/>
          <p:nvPr/>
        </p:nvSpPr>
        <p:spPr>
          <a:xfrm>
            <a:off x="539552" y="980728"/>
            <a:ext cx="80648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ru-RU" dirty="0">
                <a:latin typeface="+mn-lt"/>
                <a:ea typeface="Times New Roman" panose="02020603050405020304" pitchFamily="18" charset="0"/>
              </a:rPr>
              <a:t>Объем доходов бюджета района на 2026 год запланирован в сумме </a:t>
            </a:r>
            <a:r>
              <a:rPr lang="ru-RU" i="1" dirty="0">
                <a:latin typeface="+mn-lt"/>
                <a:ea typeface="Times New Roman" panose="02020603050405020304" pitchFamily="18" charset="0"/>
              </a:rPr>
              <a:t>80 721 150,00 рублей</a:t>
            </a:r>
            <a:r>
              <a:rPr lang="ru-RU" dirty="0">
                <a:latin typeface="+mn-lt"/>
                <a:ea typeface="Times New Roman" panose="02020603050405020304" pitchFamily="18" charset="0"/>
              </a:rPr>
              <a:t>, из них собственные доходы бюджета определены в сумме </a:t>
            </a:r>
            <a:r>
              <a:rPr lang="ru-RU" i="1" dirty="0">
                <a:latin typeface="+mn-lt"/>
                <a:ea typeface="Times New Roman" panose="02020603050405020304" pitchFamily="18" charset="0"/>
              </a:rPr>
              <a:t>20 616 964,00 рублей </a:t>
            </a:r>
            <a:r>
              <a:rPr lang="ru-RU" dirty="0">
                <a:latin typeface="+mn-lt"/>
                <a:ea typeface="Times New Roman" panose="02020603050405020304" pitchFamily="18" charset="0"/>
              </a:rPr>
              <a:t>(удельный вес 25,0 %). </a:t>
            </a:r>
            <a:r>
              <a:rPr lang="ru-RU" b="1" dirty="0">
                <a:latin typeface="+mn-lt"/>
                <a:ea typeface="Times New Roman" panose="02020603050405020304" pitchFamily="18" charset="0"/>
              </a:rPr>
              <a:t> </a:t>
            </a:r>
            <a:endParaRPr lang="ru-RU" dirty="0"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F3CB30E-18A1-45FA-A916-5B6C6994D7FA}"/>
              </a:ext>
            </a:extLst>
          </p:cNvPr>
          <p:cNvSpPr/>
          <p:nvPr/>
        </p:nvSpPr>
        <p:spPr>
          <a:xfrm>
            <a:off x="3203848" y="3933056"/>
            <a:ext cx="22685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2800" b="1" i="1" dirty="0">
                <a:solidFill>
                  <a:srgbClr val="00B050"/>
                </a:solidFill>
                <a:latin typeface="Calibri" panose="020F0502020204030204"/>
              </a:rPr>
              <a:t>80 721 150,00</a:t>
            </a:r>
          </a:p>
        </p:txBody>
      </p:sp>
    </p:spTree>
    <p:extLst>
      <p:ext uri="{BB962C8B-B14F-4D97-AF65-F5344CB8AC3E}">
        <p14:creationId xmlns:p14="http://schemas.microsoft.com/office/powerpoint/2010/main" val="23509984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6A6080-E6C2-4693-970B-39CAC2C86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/>
              <a:t>Бюджет Чечерского района. Доходы. </a:t>
            </a:r>
            <a:endParaRPr lang="ru-RU" sz="2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EADEA0-6011-42DF-98DE-5B4421D9F8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1950" algn="just">
              <a:spcBef>
                <a:spcPts val="0"/>
              </a:spcBef>
              <a:buNone/>
            </a:pPr>
            <a:r>
              <a:rPr lang="ru-RU" sz="1800" dirty="0"/>
              <a:t>Определяющими в доходной части бюджета Чечерского района будут являться два доходных источника, доля которых в общей сумме собственных доходов составит 75 %:  </a:t>
            </a:r>
          </a:p>
          <a:p>
            <a:pPr marL="0" indent="0" algn="just">
              <a:spcBef>
                <a:spcPts val="0"/>
              </a:spcBef>
              <a:buClr>
                <a:srgbClr val="70AC2E"/>
              </a:buClr>
              <a:buNone/>
            </a:pPr>
            <a:r>
              <a:rPr lang="ru-RU" sz="1800" dirty="0"/>
              <a:t>- подоходный налог с физических лиц </a:t>
            </a:r>
            <a:r>
              <a:rPr lang="ru-RU" sz="1800" i="1" dirty="0"/>
              <a:t>– 11 346 586,00 рублей (55%); </a:t>
            </a:r>
          </a:p>
          <a:p>
            <a:pPr marL="0" indent="0" algn="just">
              <a:spcBef>
                <a:spcPts val="0"/>
              </a:spcBef>
              <a:buClr>
                <a:srgbClr val="70AC2E"/>
              </a:buClr>
              <a:buNone/>
            </a:pPr>
            <a:r>
              <a:rPr lang="ru-RU" sz="1800" dirty="0"/>
              <a:t>- налог на добавленную стоимость – </a:t>
            </a:r>
            <a:r>
              <a:rPr lang="ru-RU" sz="1800" i="1" dirty="0"/>
              <a:t>4 172 016,00 рублей</a:t>
            </a:r>
            <a:r>
              <a:rPr lang="ru-RU" sz="1800" dirty="0"/>
              <a:t> (20%).</a:t>
            </a:r>
          </a:p>
          <a:p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9EF96DC5-F4D0-4434-BF50-A4AAAB7FB4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007947"/>
              </p:ext>
            </p:extLst>
          </p:nvPr>
        </p:nvGraphicFramePr>
        <p:xfrm>
          <a:off x="457200" y="2647520"/>
          <a:ext cx="7992888" cy="3677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410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EC9DA7-6EB9-4BFB-8177-DA3DCAE28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/>
              <a:t>Бюджет Чечерского района. Расходы. </a:t>
            </a:r>
            <a:endParaRPr lang="ru-RU" sz="22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2BF585D-DB94-4453-AEFB-82C5E80239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786771"/>
              </p:ext>
            </p:extLst>
          </p:nvPr>
        </p:nvGraphicFramePr>
        <p:xfrm>
          <a:off x="539552" y="1933947"/>
          <a:ext cx="8075240" cy="4771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AF097CF-F4A9-458A-AE74-87502E3EAEA8}"/>
              </a:ext>
            </a:extLst>
          </p:cNvPr>
          <p:cNvSpPr/>
          <p:nvPr/>
        </p:nvSpPr>
        <p:spPr>
          <a:xfrm>
            <a:off x="539552" y="908720"/>
            <a:ext cx="80752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>
              <a:spcBef>
                <a:spcPts val="432"/>
              </a:spcBef>
            </a:pPr>
            <a:r>
              <a:rPr lang="ru-RU" dirty="0">
                <a:latin typeface="+mn-lt"/>
              </a:rPr>
              <a:t>Расходы бюджета района в 2026 году запланированы в  сумме </a:t>
            </a:r>
            <a:r>
              <a:rPr lang="ru-RU" i="1" dirty="0">
                <a:latin typeface="+mn-lt"/>
              </a:rPr>
              <a:t>80 721 150,00 рублей</a:t>
            </a:r>
            <a:r>
              <a:rPr lang="ru-RU" dirty="0">
                <a:latin typeface="+mn-lt"/>
              </a:rPr>
              <a:t>. В соответствии с бюджетной классификацией финансирование расходов бюджета осуществляется по 9 направлениям, отражающим выполняемые государством функции.</a:t>
            </a:r>
          </a:p>
        </p:txBody>
      </p:sp>
    </p:spTree>
    <p:extLst>
      <p:ext uri="{BB962C8B-B14F-4D97-AF65-F5344CB8AC3E}">
        <p14:creationId xmlns:p14="http://schemas.microsoft.com/office/powerpoint/2010/main" val="333476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63D3E6-90CF-417B-A53E-2814CA14C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/>
              <a:t>Бюджет Чечерского района. Расходы. </a:t>
            </a:r>
            <a:endParaRPr lang="ru-RU" sz="2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D87FB5-9D10-4009-ADE1-8AAE0F517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248275"/>
          </a:xfrm>
        </p:spPr>
        <p:txBody>
          <a:bodyPr/>
          <a:lstStyle/>
          <a:p>
            <a:pPr marL="0" indent="361950" algn="just">
              <a:buNone/>
              <a:tabLst>
                <a:tab pos="0" algn="l"/>
              </a:tabLst>
            </a:pPr>
            <a:r>
              <a:rPr lang="ru-RU" sz="1800" dirty="0"/>
              <a:t>В первоочередном порядке в бюджете района предусмотрены средства на финансирование бюджетных обязательств, обеспечивающих функционирование организаций бюджетной сферы (на выплату заработной платы с учетом взносов (отчислений) на социальное страхование работникам учреждений бюджетной сферы, трансфертов населению, на оплату коммунальных услуг, продуктов питания, лекарственных средств и изделий медицинского назначения), субсидирование жилищно-коммунальных и транспортных услуг, оказываемых населению, субсидии организациям, реализующим твердое топливо, топливные брикеты и дрова для населения по фиксированным розничным ценам.</a:t>
            </a:r>
          </a:p>
          <a:p>
            <a:pPr marL="0" indent="361950" algn="just">
              <a:buNone/>
              <a:tabLst>
                <a:tab pos="0" algn="l"/>
              </a:tabLst>
            </a:pPr>
            <a:r>
              <a:rPr lang="ru-RU" sz="1800" dirty="0"/>
              <a:t>Социальные расходы бюджета остаются самыми значительными. В числе важнейших социальных расходных статей – расходы на финансирование учреждений социальной сферы, образования, здравоохранения и физической культуры, спорта, культуры и средств массовой информации, социальной политики – составляют </a:t>
            </a:r>
            <a:r>
              <a:rPr lang="ru-RU" sz="1800" i="1" dirty="0"/>
              <a:t>59 389 308,00 рублей</a:t>
            </a:r>
            <a:r>
              <a:rPr lang="ru-RU" sz="1800" dirty="0"/>
              <a:t>, или 74 % общего объема расходов консолидированного бюджета Чечерского района.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839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2938224C-CB79-43ED-9476-929470DF5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2398" y="94617"/>
            <a:ext cx="6714516" cy="750375"/>
          </a:xfrm>
        </p:spPr>
        <p:txBody>
          <a:bodyPr/>
          <a:lstStyle/>
          <a:p>
            <a:pPr algn="l"/>
            <a:r>
              <a:rPr lang="ru-RU" sz="2200" b="1" dirty="0"/>
              <a:t>Бюджетный процесс в Республике Беларусь. Этапы бюджетного процесса.</a:t>
            </a:r>
            <a:endParaRPr lang="en-US" altLang="ru-BY" sz="2200" dirty="0"/>
          </a:p>
        </p:txBody>
      </p:sp>
      <p:sp>
        <p:nvSpPr>
          <p:cNvPr id="90116" name="Freeform 4">
            <a:extLst>
              <a:ext uri="{FF2B5EF4-FFF2-40B4-BE49-F238E27FC236}">
                <a16:creationId xmlns:a16="http://schemas.microsoft.com/office/drawing/2014/main" id="{6514A2A6-E06E-49D7-88F1-914C60C34CFA}"/>
              </a:ext>
            </a:extLst>
          </p:cNvPr>
          <p:cNvSpPr>
            <a:spLocks noEditPoints="1"/>
          </p:cNvSpPr>
          <p:nvPr/>
        </p:nvSpPr>
        <p:spPr bwMode="gray">
          <a:xfrm>
            <a:off x="1419506" y="1811988"/>
            <a:ext cx="5943600" cy="4038600"/>
          </a:xfrm>
          <a:custGeom>
            <a:avLst/>
            <a:gdLst>
              <a:gd name="T0" fmla="*/ 1092 w 2820"/>
              <a:gd name="T1" fmla="*/ 50 h 2912"/>
              <a:gd name="T2" fmla="*/ 822 w 2820"/>
              <a:gd name="T3" fmla="*/ 168 h 2912"/>
              <a:gd name="T4" fmla="*/ 594 w 2820"/>
              <a:gd name="T5" fmla="*/ 300 h 2912"/>
              <a:gd name="T6" fmla="*/ 406 w 2820"/>
              <a:gd name="T7" fmla="*/ 446 h 2912"/>
              <a:gd name="T8" fmla="*/ 254 w 2820"/>
              <a:gd name="T9" fmla="*/ 604 h 2912"/>
              <a:gd name="T10" fmla="*/ 140 w 2820"/>
              <a:gd name="T11" fmla="*/ 772 h 2912"/>
              <a:gd name="T12" fmla="*/ 60 w 2820"/>
              <a:gd name="T13" fmla="*/ 944 h 2912"/>
              <a:gd name="T14" fmla="*/ 14 w 2820"/>
              <a:gd name="T15" fmla="*/ 1122 h 2912"/>
              <a:gd name="T16" fmla="*/ 0 w 2820"/>
              <a:gd name="T17" fmla="*/ 1300 h 2912"/>
              <a:gd name="T18" fmla="*/ 18 w 2820"/>
              <a:gd name="T19" fmla="*/ 1476 h 2912"/>
              <a:gd name="T20" fmla="*/ 64 w 2820"/>
              <a:gd name="T21" fmla="*/ 1650 h 2912"/>
              <a:gd name="T22" fmla="*/ 138 w 2820"/>
              <a:gd name="T23" fmla="*/ 1818 h 2912"/>
              <a:gd name="T24" fmla="*/ 238 w 2820"/>
              <a:gd name="T25" fmla="*/ 1978 h 2912"/>
              <a:gd name="T26" fmla="*/ 364 w 2820"/>
              <a:gd name="T27" fmla="*/ 2126 h 2912"/>
              <a:gd name="T28" fmla="*/ 512 w 2820"/>
              <a:gd name="T29" fmla="*/ 2262 h 2912"/>
              <a:gd name="T30" fmla="*/ 684 w 2820"/>
              <a:gd name="T31" fmla="*/ 2382 h 2912"/>
              <a:gd name="T32" fmla="*/ 874 w 2820"/>
              <a:gd name="T33" fmla="*/ 2484 h 2912"/>
              <a:gd name="T34" fmla="*/ 1086 w 2820"/>
              <a:gd name="T35" fmla="*/ 2564 h 2912"/>
              <a:gd name="T36" fmla="*/ 1314 w 2820"/>
              <a:gd name="T37" fmla="*/ 2622 h 2912"/>
              <a:gd name="T38" fmla="*/ 1558 w 2820"/>
              <a:gd name="T39" fmla="*/ 2654 h 2912"/>
              <a:gd name="T40" fmla="*/ 1818 w 2820"/>
              <a:gd name="T41" fmla="*/ 2658 h 2912"/>
              <a:gd name="T42" fmla="*/ 2090 w 2820"/>
              <a:gd name="T43" fmla="*/ 2632 h 2912"/>
              <a:gd name="T44" fmla="*/ 2374 w 2820"/>
              <a:gd name="T45" fmla="*/ 2574 h 2912"/>
              <a:gd name="T46" fmla="*/ 2544 w 2820"/>
              <a:gd name="T47" fmla="*/ 2912 h 2912"/>
              <a:gd name="T48" fmla="*/ 1868 w 2820"/>
              <a:gd name="T49" fmla="*/ 1552 h 2912"/>
              <a:gd name="T50" fmla="*/ 1956 w 2820"/>
              <a:gd name="T51" fmla="*/ 1914 h 2912"/>
              <a:gd name="T52" fmla="*/ 1788 w 2820"/>
              <a:gd name="T53" fmla="*/ 1936 h 2912"/>
              <a:gd name="T54" fmla="*/ 1616 w 2820"/>
              <a:gd name="T55" fmla="*/ 1934 h 2912"/>
              <a:gd name="T56" fmla="*/ 1442 w 2820"/>
              <a:gd name="T57" fmla="*/ 1912 h 2912"/>
              <a:gd name="T58" fmla="*/ 1272 w 2820"/>
              <a:gd name="T59" fmla="*/ 1872 h 2912"/>
              <a:gd name="T60" fmla="*/ 1108 w 2820"/>
              <a:gd name="T61" fmla="*/ 1812 h 2912"/>
              <a:gd name="T62" fmla="*/ 952 w 2820"/>
              <a:gd name="T63" fmla="*/ 1736 h 2912"/>
              <a:gd name="T64" fmla="*/ 810 w 2820"/>
              <a:gd name="T65" fmla="*/ 1646 h 2912"/>
              <a:gd name="T66" fmla="*/ 684 w 2820"/>
              <a:gd name="T67" fmla="*/ 1542 h 2912"/>
              <a:gd name="T68" fmla="*/ 578 w 2820"/>
              <a:gd name="T69" fmla="*/ 1428 h 2912"/>
              <a:gd name="T70" fmla="*/ 494 w 2820"/>
              <a:gd name="T71" fmla="*/ 1304 h 2912"/>
              <a:gd name="T72" fmla="*/ 438 w 2820"/>
              <a:gd name="T73" fmla="*/ 1170 h 2912"/>
              <a:gd name="T74" fmla="*/ 410 w 2820"/>
              <a:gd name="T75" fmla="*/ 1032 h 2912"/>
              <a:gd name="T76" fmla="*/ 416 w 2820"/>
              <a:gd name="T77" fmla="*/ 888 h 2912"/>
              <a:gd name="T78" fmla="*/ 460 w 2820"/>
              <a:gd name="T79" fmla="*/ 742 h 2912"/>
              <a:gd name="T80" fmla="*/ 544 w 2820"/>
              <a:gd name="T81" fmla="*/ 592 h 2912"/>
              <a:gd name="T82" fmla="*/ 670 w 2820"/>
              <a:gd name="T83" fmla="*/ 444 h 2912"/>
              <a:gd name="T84" fmla="*/ 844 w 2820"/>
              <a:gd name="T85" fmla="*/ 298 h 2912"/>
              <a:gd name="T86" fmla="*/ 1070 w 2820"/>
              <a:gd name="T87" fmla="*/ 154 h 2912"/>
              <a:gd name="T88" fmla="*/ 1348 w 2820"/>
              <a:gd name="T89" fmla="*/ 16 h 2912"/>
              <a:gd name="T90" fmla="*/ 1244 w 2820"/>
              <a:gd name="T91" fmla="*/ 0 h 2912"/>
              <a:gd name="T92" fmla="*/ 2820 w 2820"/>
              <a:gd name="T93" fmla="*/ 1934 h 2912"/>
              <a:gd name="T94" fmla="*/ 2820 w 2820"/>
              <a:gd name="T95" fmla="*/ 1934 h 29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820" h="2912">
                <a:moveTo>
                  <a:pt x="1244" y="0"/>
                </a:moveTo>
                <a:lnTo>
                  <a:pt x="1092" y="50"/>
                </a:lnTo>
                <a:lnTo>
                  <a:pt x="952" y="106"/>
                </a:lnTo>
                <a:lnTo>
                  <a:pt x="822" y="168"/>
                </a:lnTo>
                <a:lnTo>
                  <a:pt x="704" y="232"/>
                </a:lnTo>
                <a:lnTo>
                  <a:pt x="594" y="300"/>
                </a:lnTo>
                <a:lnTo>
                  <a:pt x="494" y="372"/>
                </a:lnTo>
                <a:lnTo>
                  <a:pt x="406" y="446"/>
                </a:lnTo>
                <a:lnTo>
                  <a:pt x="324" y="524"/>
                </a:lnTo>
                <a:lnTo>
                  <a:pt x="254" y="604"/>
                </a:lnTo>
                <a:lnTo>
                  <a:pt x="192" y="686"/>
                </a:lnTo>
                <a:lnTo>
                  <a:pt x="140" y="772"/>
                </a:lnTo>
                <a:lnTo>
                  <a:pt x="96" y="856"/>
                </a:lnTo>
                <a:lnTo>
                  <a:pt x="60" y="944"/>
                </a:lnTo>
                <a:lnTo>
                  <a:pt x="32" y="1032"/>
                </a:lnTo>
                <a:lnTo>
                  <a:pt x="14" y="1122"/>
                </a:lnTo>
                <a:lnTo>
                  <a:pt x="2" y="1210"/>
                </a:lnTo>
                <a:lnTo>
                  <a:pt x="0" y="1300"/>
                </a:lnTo>
                <a:lnTo>
                  <a:pt x="4" y="1388"/>
                </a:lnTo>
                <a:lnTo>
                  <a:pt x="18" y="1476"/>
                </a:lnTo>
                <a:lnTo>
                  <a:pt x="36" y="1564"/>
                </a:lnTo>
                <a:lnTo>
                  <a:pt x="64" y="1650"/>
                </a:lnTo>
                <a:lnTo>
                  <a:pt x="96" y="1736"/>
                </a:lnTo>
                <a:lnTo>
                  <a:pt x="138" y="1818"/>
                </a:lnTo>
                <a:lnTo>
                  <a:pt x="184" y="1900"/>
                </a:lnTo>
                <a:lnTo>
                  <a:pt x="238" y="1978"/>
                </a:lnTo>
                <a:lnTo>
                  <a:pt x="298" y="2054"/>
                </a:lnTo>
                <a:lnTo>
                  <a:pt x="364" y="2126"/>
                </a:lnTo>
                <a:lnTo>
                  <a:pt x="434" y="2196"/>
                </a:lnTo>
                <a:lnTo>
                  <a:pt x="512" y="2262"/>
                </a:lnTo>
                <a:lnTo>
                  <a:pt x="596" y="2324"/>
                </a:lnTo>
                <a:lnTo>
                  <a:pt x="684" y="2382"/>
                </a:lnTo>
                <a:lnTo>
                  <a:pt x="776" y="2436"/>
                </a:lnTo>
                <a:lnTo>
                  <a:pt x="874" y="2484"/>
                </a:lnTo>
                <a:lnTo>
                  <a:pt x="978" y="2526"/>
                </a:lnTo>
                <a:lnTo>
                  <a:pt x="1086" y="2564"/>
                </a:lnTo>
                <a:lnTo>
                  <a:pt x="1198" y="2596"/>
                </a:lnTo>
                <a:lnTo>
                  <a:pt x="1314" y="2622"/>
                </a:lnTo>
                <a:lnTo>
                  <a:pt x="1434" y="2642"/>
                </a:lnTo>
                <a:lnTo>
                  <a:pt x="1558" y="2654"/>
                </a:lnTo>
                <a:lnTo>
                  <a:pt x="1686" y="2660"/>
                </a:lnTo>
                <a:lnTo>
                  <a:pt x="1818" y="2658"/>
                </a:lnTo>
                <a:lnTo>
                  <a:pt x="1952" y="2650"/>
                </a:lnTo>
                <a:lnTo>
                  <a:pt x="2090" y="2632"/>
                </a:lnTo>
                <a:lnTo>
                  <a:pt x="2230" y="2608"/>
                </a:lnTo>
                <a:lnTo>
                  <a:pt x="2374" y="2574"/>
                </a:lnTo>
                <a:lnTo>
                  <a:pt x="2542" y="2912"/>
                </a:lnTo>
                <a:lnTo>
                  <a:pt x="2544" y="2912"/>
                </a:lnTo>
                <a:lnTo>
                  <a:pt x="2820" y="1934"/>
                </a:lnTo>
                <a:lnTo>
                  <a:pt x="1868" y="1552"/>
                </a:lnTo>
                <a:lnTo>
                  <a:pt x="2036" y="1894"/>
                </a:lnTo>
                <a:lnTo>
                  <a:pt x="1956" y="1914"/>
                </a:lnTo>
                <a:lnTo>
                  <a:pt x="1872" y="1928"/>
                </a:lnTo>
                <a:lnTo>
                  <a:pt x="1788" y="1936"/>
                </a:lnTo>
                <a:lnTo>
                  <a:pt x="1702" y="1938"/>
                </a:lnTo>
                <a:lnTo>
                  <a:pt x="1616" y="1934"/>
                </a:lnTo>
                <a:lnTo>
                  <a:pt x="1528" y="1926"/>
                </a:lnTo>
                <a:lnTo>
                  <a:pt x="1442" y="1912"/>
                </a:lnTo>
                <a:lnTo>
                  <a:pt x="1356" y="1894"/>
                </a:lnTo>
                <a:lnTo>
                  <a:pt x="1272" y="1872"/>
                </a:lnTo>
                <a:lnTo>
                  <a:pt x="1188" y="1844"/>
                </a:lnTo>
                <a:lnTo>
                  <a:pt x="1108" y="1812"/>
                </a:lnTo>
                <a:lnTo>
                  <a:pt x="1028" y="1776"/>
                </a:lnTo>
                <a:lnTo>
                  <a:pt x="952" y="1736"/>
                </a:lnTo>
                <a:lnTo>
                  <a:pt x="880" y="1692"/>
                </a:lnTo>
                <a:lnTo>
                  <a:pt x="810" y="1646"/>
                </a:lnTo>
                <a:lnTo>
                  <a:pt x="744" y="1596"/>
                </a:lnTo>
                <a:lnTo>
                  <a:pt x="684" y="1542"/>
                </a:lnTo>
                <a:lnTo>
                  <a:pt x="628" y="1486"/>
                </a:lnTo>
                <a:lnTo>
                  <a:pt x="578" y="1428"/>
                </a:lnTo>
                <a:lnTo>
                  <a:pt x="532" y="1366"/>
                </a:lnTo>
                <a:lnTo>
                  <a:pt x="494" y="1304"/>
                </a:lnTo>
                <a:lnTo>
                  <a:pt x="462" y="1238"/>
                </a:lnTo>
                <a:lnTo>
                  <a:pt x="438" y="1170"/>
                </a:lnTo>
                <a:lnTo>
                  <a:pt x="420" y="1102"/>
                </a:lnTo>
                <a:lnTo>
                  <a:pt x="410" y="1032"/>
                </a:lnTo>
                <a:lnTo>
                  <a:pt x="410" y="960"/>
                </a:lnTo>
                <a:lnTo>
                  <a:pt x="416" y="888"/>
                </a:lnTo>
                <a:lnTo>
                  <a:pt x="434" y="816"/>
                </a:lnTo>
                <a:lnTo>
                  <a:pt x="460" y="742"/>
                </a:lnTo>
                <a:lnTo>
                  <a:pt x="496" y="668"/>
                </a:lnTo>
                <a:lnTo>
                  <a:pt x="544" y="592"/>
                </a:lnTo>
                <a:lnTo>
                  <a:pt x="602" y="518"/>
                </a:lnTo>
                <a:lnTo>
                  <a:pt x="670" y="444"/>
                </a:lnTo>
                <a:lnTo>
                  <a:pt x="752" y="370"/>
                </a:lnTo>
                <a:lnTo>
                  <a:pt x="844" y="298"/>
                </a:lnTo>
                <a:lnTo>
                  <a:pt x="950" y="226"/>
                </a:lnTo>
                <a:lnTo>
                  <a:pt x="1070" y="154"/>
                </a:lnTo>
                <a:lnTo>
                  <a:pt x="1202" y="84"/>
                </a:lnTo>
                <a:lnTo>
                  <a:pt x="1348" y="16"/>
                </a:lnTo>
                <a:lnTo>
                  <a:pt x="1244" y="0"/>
                </a:lnTo>
                <a:lnTo>
                  <a:pt x="1244" y="0"/>
                </a:lnTo>
                <a:lnTo>
                  <a:pt x="1244" y="0"/>
                </a:lnTo>
                <a:close/>
                <a:moveTo>
                  <a:pt x="2820" y="1934"/>
                </a:moveTo>
                <a:lnTo>
                  <a:pt x="2820" y="1934"/>
                </a:lnTo>
                <a:lnTo>
                  <a:pt x="2820" y="1934"/>
                </a:ln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>
            <a:outerShdw dist="206741" dir="8249373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prstDash val="solid"/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ru-BY"/>
          </a:p>
        </p:txBody>
      </p:sp>
      <p:sp>
        <p:nvSpPr>
          <p:cNvPr id="90145" name="Text Box 33">
            <a:extLst>
              <a:ext uri="{FF2B5EF4-FFF2-40B4-BE49-F238E27FC236}">
                <a16:creationId xmlns:a16="http://schemas.microsoft.com/office/drawing/2014/main" id="{EBF97DF5-DA7D-4525-BD52-3C64292E1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1306" y="1413715"/>
            <a:ext cx="459953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ru-RU" altLang="ru-BY" b="1" u="sng" dirty="0">
                <a:solidFill>
                  <a:schemeClr val="accent1"/>
                </a:solidFill>
                <a:latin typeface="+mn-lt"/>
              </a:rPr>
              <a:t>Бюджетный процесс </a:t>
            </a:r>
            <a:r>
              <a:rPr lang="ru-RU" altLang="ru-BY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- </a:t>
            </a:r>
            <a:r>
              <a:rPr lang="ru-RU" dirty="0">
                <a:solidFill>
                  <a:srgbClr val="002060"/>
                </a:solidFill>
                <a:latin typeface="+mn-lt"/>
              </a:rPr>
              <a:t>деятельность по составлению, рассмотрению, утверждению и исполнению бюджетов, контролю за их исполнением, а также составлению, рассмотрению и утверждению отчетов об их исполнении. </a:t>
            </a:r>
            <a:endParaRPr lang="en-US" altLang="ru-BY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90146" name="Oval 34">
            <a:extLst>
              <a:ext uri="{FF2B5EF4-FFF2-40B4-BE49-F238E27FC236}">
                <a16:creationId xmlns:a16="http://schemas.microsoft.com/office/drawing/2014/main" id="{A9CF6392-9777-45B3-B21E-669FF60582B2}"/>
              </a:ext>
            </a:extLst>
          </p:cNvPr>
          <p:cNvSpPr>
            <a:spLocks noChangeArrowheads="1"/>
          </p:cNvSpPr>
          <p:nvPr/>
        </p:nvSpPr>
        <p:spPr bwMode="gray">
          <a:xfrm rot="-723406">
            <a:off x="3316288" y="4953000"/>
            <a:ext cx="1438275" cy="666750"/>
          </a:xfrm>
          <a:prstGeom prst="ellipse">
            <a:avLst/>
          </a:prstGeom>
          <a:solidFill>
            <a:srgbClr val="0F2145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BY"/>
          </a:p>
        </p:txBody>
      </p:sp>
      <p:sp>
        <p:nvSpPr>
          <p:cNvPr id="90147" name="Oval 35">
            <a:extLst>
              <a:ext uri="{FF2B5EF4-FFF2-40B4-BE49-F238E27FC236}">
                <a16:creationId xmlns:a16="http://schemas.microsoft.com/office/drawing/2014/main" id="{E3D31822-ED22-48EB-8FC7-28FDEE1DAC76}"/>
              </a:ext>
            </a:extLst>
          </p:cNvPr>
          <p:cNvSpPr>
            <a:spLocks noChangeArrowheads="1"/>
          </p:cNvSpPr>
          <p:nvPr/>
        </p:nvSpPr>
        <p:spPr bwMode="gray">
          <a:xfrm>
            <a:off x="2017682" y="4414640"/>
            <a:ext cx="1704975" cy="1706563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BY"/>
          </a:p>
        </p:txBody>
      </p:sp>
      <p:sp>
        <p:nvSpPr>
          <p:cNvPr id="90148" name="Oval 36">
            <a:extLst>
              <a:ext uri="{FF2B5EF4-FFF2-40B4-BE49-F238E27FC236}">
                <a16:creationId xmlns:a16="http://schemas.microsoft.com/office/drawing/2014/main" id="{86AC67A5-29E4-4C78-BADC-E431FA3DB2BD}"/>
              </a:ext>
            </a:extLst>
          </p:cNvPr>
          <p:cNvSpPr>
            <a:spLocks noChangeArrowheads="1"/>
          </p:cNvSpPr>
          <p:nvPr/>
        </p:nvSpPr>
        <p:spPr bwMode="gray">
          <a:xfrm>
            <a:off x="2025656" y="4387411"/>
            <a:ext cx="1665287" cy="16637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BY"/>
          </a:p>
        </p:txBody>
      </p:sp>
      <p:sp>
        <p:nvSpPr>
          <p:cNvPr id="90150" name="Oval 38">
            <a:extLst>
              <a:ext uri="{FF2B5EF4-FFF2-40B4-BE49-F238E27FC236}">
                <a16:creationId xmlns:a16="http://schemas.microsoft.com/office/drawing/2014/main" id="{BC8C0F63-E282-42EA-AB9C-7B7D05797ED4}"/>
              </a:ext>
            </a:extLst>
          </p:cNvPr>
          <p:cNvSpPr>
            <a:spLocks noChangeArrowheads="1"/>
          </p:cNvSpPr>
          <p:nvPr/>
        </p:nvSpPr>
        <p:spPr bwMode="gray">
          <a:xfrm>
            <a:off x="2071714" y="4508789"/>
            <a:ext cx="1592800" cy="1434172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BY"/>
          </a:p>
        </p:txBody>
      </p:sp>
      <p:sp>
        <p:nvSpPr>
          <p:cNvPr id="90151" name="Text Box 39">
            <a:extLst>
              <a:ext uri="{FF2B5EF4-FFF2-40B4-BE49-F238E27FC236}">
                <a16:creationId xmlns:a16="http://schemas.microsoft.com/office/drawing/2014/main" id="{1D5408AF-76DE-476C-874D-F5570BF4D0A6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2051619" y="4842083"/>
            <a:ext cx="169048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0" algn="ctr">
              <a:buNone/>
            </a:pP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Контроль за исполнением бюджетов</a:t>
            </a:r>
          </a:p>
        </p:txBody>
      </p:sp>
      <p:sp>
        <p:nvSpPr>
          <p:cNvPr id="90152" name="Oval 40">
            <a:extLst>
              <a:ext uri="{FF2B5EF4-FFF2-40B4-BE49-F238E27FC236}">
                <a16:creationId xmlns:a16="http://schemas.microsoft.com/office/drawing/2014/main" id="{D9A31449-1987-475C-940E-DC3CECF535BB}"/>
              </a:ext>
            </a:extLst>
          </p:cNvPr>
          <p:cNvSpPr>
            <a:spLocks noChangeArrowheads="1"/>
          </p:cNvSpPr>
          <p:nvPr/>
        </p:nvSpPr>
        <p:spPr bwMode="gray">
          <a:xfrm rot="-772996">
            <a:off x="1473200" y="4343400"/>
            <a:ext cx="1133475" cy="609600"/>
          </a:xfrm>
          <a:prstGeom prst="ellipse">
            <a:avLst/>
          </a:prstGeom>
          <a:solidFill>
            <a:srgbClr val="0F2145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BY"/>
          </a:p>
        </p:txBody>
      </p:sp>
      <p:grpSp>
        <p:nvGrpSpPr>
          <p:cNvPr id="90153" name="Group 41">
            <a:extLst>
              <a:ext uri="{FF2B5EF4-FFF2-40B4-BE49-F238E27FC236}">
                <a16:creationId xmlns:a16="http://schemas.microsoft.com/office/drawing/2014/main" id="{727412C9-7249-4A11-874C-1BEF0419D6A6}"/>
              </a:ext>
            </a:extLst>
          </p:cNvPr>
          <p:cNvGrpSpPr>
            <a:grpSpLocks/>
          </p:cNvGrpSpPr>
          <p:nvPr/>
        </p:nvGrpSpPr>
        <p:grpSpPr bwMode="auto">
          <a:xfrm>
            <a:off x="781928" y="3289438"/>
            <a:ext cx="1420470" cy="1441450"/>
            <a:chOff x="717" y="2112"/>
            <a:chExt cx="872" cy="860"/>
          </a:xfrm>
        </p:grpSpPr>
        <p:sp>
          <p:nvSpPr>
            <p:cNvPr id="90154" name="Oval 42">
              <a:extLst>
                <a:ext uri="{FF2B5EF4-FFF2-40B4-BE49-F238E27FC236}">
                  <a16:creationId xmlns:a16="http://schemas.microsoft.com/office/drawing/2014/main" id="{92BB7D92-1A7F-4CF5-BF8E-73DBE89CFDB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32" y="2112"/>
              <a:ext cx="842" cy="860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46275"/>
                    <a:invGamma/>
                  </a:srgbClr>
                </a:gs>
                <a:gs pos="100000">
                  <a:srgbClr val="D6E1E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BY"/>
            </a:p>
          </p:txBody>
        </p:sp>
        <p:sp>
          <p:nvSpPr>
            <p:cNvPr id="90155" name="Oval 43">
              <a:extLst>
                <a:ext uri="{FF2B5EF4-FFF2-40B4-BE49-F238E27FC236}">
                  <a16:creationId xmlns:a16="http://schemas.microsoft.com/office/drawing/2014/main" id="{3ADF6EBE-A9A1-49A2-8A14-A2B27BE341BF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43" y="2117"/>
              <a:ext cx="821" cy="838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alpha val="0"/>
                  </a:srgbClr>
                </a:gs>
                <a:gs pos="100000">
                  <a:srgbClr val="D6E1E2">
                    <a:gamma/>
                    <a:tint val="34902"/>
                    <a:invGamma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BY"/>
            </a:p>
          </p:txBody>
        </p:sp>
        <p:sp>
          <p:nvSpPr>
            <p:cNvPr id="90156" name="Oval 44">
              <a:extLst>
                <a:ext uri="{FF2B5EF4-FFF2-40B4-BE49-F238E27FC236}">
                  <a16:creationId xmlns:a16="http://schemas.microsoft.com/office/drawing/2014/main" id="{54DC72A3-8735-45A5-A388-A6617F15F51D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51" y="2125"/>
              <a:ext cx="781" cy="784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shade val="79216"/>
                    <a:invGamma/>
                  </a:srgbClr>
                </a:gs>
                <a:gs pos="100000">
                  <a:srgbClr val="D6E1E2">
                    <a:alpha val="4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BY"/>
            </a:p>
          </p:txBody>
        </p:sp>
        <p:sp>
          <p:nvSpPr>
            <p:cNvPr id="90157" name="Oval 45">
              <a:extLst>
                <a:ext uri="{FF2B5EF4-FFF2-40B4-BE49-F238E27FC236}">
                  <a16:creationId xmlns:a16="http://schemas.microsoft.com/office/drawing/2014/main" id="{4C10EFD8-3CD0-4015-B63F-2AFFEA951EA6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95" y="2147"/>
              <a:ext cx="695" cy="636"/>
            </a:xfrm>
            <a:prstGeom prst="ellipse">
              <a:avLst/>
            </a:prstGeom>
            <a:gradFill rotWithShape="1">
              <a:gsLst>
                <a:gs pos="0">
                  <a:srgbClr val="D6E1E2">
                    <a:gamma/>
                    <a:tint val="0"/>
                    <a:invGamma/>
                  </a:srgbClr>
                </a:gs>
                <a:gs pos="100000">
                  <a:srgbClr val="D6E1E2">
                    <a:alpha val="38000"/>
                  </a:srgb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ru-BY"/>
            </a:p>
          </p:txBody>
        </p:sp>
        <p:sp>
          <p:nvSpPr>
            <p:cNvPr id="90158" name="Text Box 46">
              <a:extLst>
                <a:ext uri="{FF2B5EF4-FFF2-40B4-BE49-F238E27FC236}">
                  <a16:creationId xmlns:a16="http://schemas.microsoft.com/office/drawing/2014/main" id="{005EAC04-0F9D-49C2-8BE9-033E30B61BB5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717" y="2361"/>
              <a:ext cx="87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ru-RU" altLang="ru-BY" sz="1600" b="1" dirty="0">
                  <a:solidFill>
                    <a:srgbClr val="002060"/>
                  </a:solidFill>
                </a:rPr>
                <a:t>Исполнение</a:t>
              </a:r>
            </a:p>
            <a:p>
              <a:pPr algn="ctr"/>
              <a:r>
                <a:rPr lang="ru-RU" altLang="ru-BY" sz="1600" b="1" dirty="0">
                  <a:solidFill>
                    <a:srgbClr val="002060"/>
                  </a:solidFill>
                </a:rPr>
                <a:t>бюджетов</a:t>
              </a:r>
              <a:endParaRPr lang="en-US" altLang="ru-BY" sz="16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90159" name="Oval 47">
            <a:extLst>
              <a:ext uri="{FF2B5EF4-FFF2-40B4-BE49-F238E27FC236}">
                <a16:creationId xmlns:a16="http://schemas.microsoft.com/office/drawing/2014/main" id="{CEBECF5D-E173-4AB9-9EC2-C0AA60B3172A}"/>
              </a:ext>
            </a:extLst>
          </p:cNvPr>
          <p:cNvSpPr>
            <a:spLocks noChangeArrowheads="1"/>
          </p:cNvSpPr>
          <p:nvPr/>
        </p:nvSpPr>
        <p:spPr bwMode="gray">
          <a:xfrm>
            <a:off x="1295400" y="2587625"/>
            <a:ext cx="914400" cy="533400"/>
          </a:xfrm>
          <a:prstGeom prst="ellipse">
            <a:avLst/>
          </a:prstGeom>
          <a:solidFill>
            <a:srgbClr val="0F2145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BY"/>
          </a:p>
        </p:txBody>
      </p:sp>
      <p:sp>
        <p:nvSpPr>
          <p:cNvPr id="90160" name="Oval 48">
            <a:extLst>
              <a:ext uri="{FF2B5EF4-FFF2-40B4-BE49-F238E27FC236}">
                <a16:creationId xmlns:a16="http://schemas.microsoft.com/office/drawing/2014/main" id="{9F92C7B1-6114-4F69-BB3E-F4069EE9924F}"/>
              </a:ext>
            </a:extLst>
          </p:cNvPr>
          <p:cNvSpPr>
            <a:spLocks noChangeArrowheads="1"/>
          </p:cNvSpPr>
          <p:nvPr/>
        </p:nvSpPr>
        <p:spPr bwMode="gray">
          <a:xfrm>
            <a:off x="1371600" y="1981200"/>
            <a:ext cx="1023938" cy="10239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BY"/>
          </a:p>
        </p:txBody>
      </p:sp>
      <p:sp>
        <p:nvSpPr>
          <p:cNvPr id="90161" name="Oval 49">
            <a:extLst>
              <a:ext uri="{FF2B5EF4-FFF2-40B4-BE49-F238E27FC236}">
                <a16:creationId xmlns:a16="http://schemas.microsoft.com/office/drawing/2014/main" id="{C5A56934-24F7-41EA-93D8-A5066A9A3802}"/>
              </a:ext>
            </a:extLst>
          </p:cNvPr>
          <p:cNvSpPr>
            <a:spLocks noChangeArrowheads="1"/>
          </p:cNvSpPr>
          <p:nvPr/>
        </p:nvSpPr>
        <p:spPr bwMode="gray">
          <a:xfrm>
            <a:off x="1384300" y="1985963"/>
            <a:ext cx="1000125" cy="1000125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BY"/>
          </a:p>
        </p:txBody>
      </p:sp>
      <p:sp>
        <p:nvSpPr>
          <p:cNvPr id="90162" name="Oval 50">
            <a:extLst>
              <a:ext uri="{FF2B5EF4-FFF2-40B4-BE49-F238E27FC236}">
                <a16:creationId xmlns:a16="http://schemas.microsoft.com/office/drawing/2014/main" id="{29370262-2EB8-4F27-BD41-AA45DE5D78D6}"/>
              </a:ext>
            </a:extLst>
          </p:cNvPr>
          <p:cNvSpPr>
            <a:spLocks noChangeArrowheads="1"/>
          </p:cNvSpPr>
          <p:nvPr/>
        </p:nvSpPr>
        <p:spPr bwMode="gray">
          <a:xfrm>
            <a:off x="1404646" y="2015226"/>
            <a:ext cx="950912" cy="93345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BY"/>
          </a:p>
        </p:txBody>
      </p:sp>
      <p:sp>
        <p:nvSpPr>
          <p:cNvPr id="90163" name="Oval 51">
            <a:extLst>
              <a:ext uri="{FF2B5EF4-FFF2-40B4-BE49-F238E27FC236}">
                <a16:creationId xmlns:a16="http://schemas.microsoft.com/office/drawing/2014/main" id="{CAF899EF-4915-49AA-800E-DFC5FD9471C4}"/>
              </a:ext>
            </a:extLst>
          </p:cNvPr>
          <p:cNvSpPr>
            <a:spLocks noChangeArrowheads="1"/>
          </p:cNvSpPr>
          <p:nvPr/>
        </p:nvSpPr>
        <p:spPr bwMode="gray">
          <a:xfrm>
            <a:off x="1449388" y="2022475"/>
            <a:ext cx="847725" cy="7572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BY"/>
          </a:p>
        </p:txBody>
      </p:sp>
      <p:sp>
        <p:nvSpPr>
          <p:cNvPr id="90164" name="Text Box 52">
            <a:extLst>
              <a:ext uri="{FF2B5EF4-FFF2-40B4-BE49-F238E27FC236}">
                <a16:creationId xmlns:a16="http://schemas.microsoft.com/office/drawing/2014/main" id="{8BE4F2E4-DEEE-4503-A06F-76E0C130818D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1011069" y="2071842"/>
            <a:ext cx="175753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BY" sz="1600" b="1" dirty="0">
                <a:solidFill>
                  <a:srgbClr val="002060"/>
                </a:solidFill>
              </a:rPr>
              <a:t>Рассмотрение</a:t>
            </a:r>
          </a:p>
          <a:p>
            <a:pPr algn="ctr"/>
            <a:r>
              <a:rPr lang="ru-RU" altLang="ru-BY" sz="1600" b="1" dirty="0">
                <a:solidFill>
                  <a:srgbClr val="002060"/>
                </a:solidFill>
              </a:rPr>
              <a:t> и утверждение</a:t>
            </a:r>
          </a:p>
          <a:p>
            <a:pPr algn="ctr"/>
            <a:r>
              <a:rPr lang="ru-RU" altLang="ru-BY" sz="1600" b="1" dirty="0">
                <a:solidFill>
                  <a:srgbClr val="002060"/>
                </a:solidFill>
              </a:rPr>
              <a:t> бюджетов</a:t>
            </a:r>
            <a:endParaRPr lang="en-US" altLang="ru-BY" sz="1600" dirty="0">
              <a:solidFill>
                <a:srgbClr val="002060"/>
              </a:solidFill>
            </a:endParaRPr>
          </a:p>
        </p:txBody>
      </p:sp>
      <p:sp>
        <p:nvSpPr>
          <p:cNvPr id="90165" name="Oval 53">
            <a:extLst>
              <a:ext uri="{FF2B5EF4-FFF2-40B4-BE49-F238E27FC236}">
                <a16:creationId xmlns:a16="http://schemas.microsoft.com/office/drawing/2014/main" id="{96669B65-C485-4F4D-A5D8-F8034FE635DF}"/>
              </a:ext>
            </a:extLst>
          </p:cNvPr>
          <p:cNvSpPr>
            <a:spLocks noChangeArrowheads="1"/>
          </p:cNvSpPr>
          <p:nvPr/>
        </p:nvSpPr>
        <p:spPr bwMode="gray">
          <a:xfrm>
            <a:off x="2562225" y="2057400"/>
            <a:ext cx="685800" cy="228600"/>
          </a:xfrm>
          <a:prstGeom prst="ellipse">
            <a:avLst/>
          </a:prstGeom>
          <a:solidFill>
            <a:srgbClr val="0F2145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BY"/>
          </a:p>
        </p:txBody>
      </p:sp>
      <p:sp>
        <p:nvSpPr>
          <p:cNvPr id="90166" name="Oval 54">
            <a:extLst>
              <a:ext uri="{FF2B5EF4-FFF2-40B4-BE49-F238E27FC236}">
                <a16:creationId xmlns:a16="http://schemas.microsoft.com/office/drawing/2014/main" id="{1752F3AF-6429-48F9-8EA9-353C7C90EBE0}"/>
              </a:ext>
            </a:extLst>
          </p:cNvPr>
          <p:cNvSpPr>
            <a:spLocks noChangeArrowheads="1"/>
          </p:cNvSpPr>
          <p:nvPr/>
        </p:nvSpPr>
        <p:spPr bwMode="gray">
          <a:xfrm>
            <a:off x="2684463" y="1524000"/>
            <a:ext cx="682625" cy="682625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46275"/>
                  <a:invGamma/>
                </a:srgbClr>
              </a:gs>
              <a:gs pos="100000">
                <a:srgbClr val="D6E1E2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BY"/>
          </a:p>
        </p:txBody>
      </p:sp>
      <p:sp>
        <p:nvSpPr>
          <p:cNvPr id="90167" name="Oval 55">
            <a:extLst>
              <a:ext uri="{FF2B5EF4-FFF2-40B4-BE49-F238E27FC236}">
                <a16:creationId xmlns:a16="http://schemas.microsoft.com/office/drawing/2014/main" id="{86F92754-125E-4671-954E-7DC81790A163}"/>
              </a:ext>
            </a:extLst>
          </p:cNvPr>
          <p:cNvSpPr>
            <a:spLocks noChangeArrowheads="1"/>
          </p:cNvSpPr>
          <p:nvPr/>
        </p:nvSpPr>
        <p:spPr bwMode="gray">
          <a:xfrm>
            <a:off x="2693988" y="1527175"/>
            <a:ext cx="665162" cy="66675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D6E1E2">
                  <a:gamma/>
                  <a:tint val="34902"/>
                  <a:invGamma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BY"/>
          </a:p>
        </p:txBody>
      </p:sp>
      <p:sp>
        <p:nvSpPr>
          <p:cNvPr id="90168" name="Oval 56">
            <a:extLst>
              <a:ext uri="{FF2B5EF4-FFF2-40B4-BE49-F238E27FC236}">
                <a16:creationId xmlns:a16="http://schemas.microsoft.com/office/drawing/2014/main" id="{AE671D62-3F51-473F-95DD-44D4931AFA39}"/>
              </a:ext>
            </a:extLst>
          </p:cNvPr>
          <p:cNvSpPr>
            <a:spLocks noChangeArrowheads="1"/>
          </p:cNvSpPr>
          <p:nvPr/>
        </p:nvSpPr>
        <p:spPr bwMode="gray">
          <a:xfrm>
            <a:off x="2700184" y="1564023"/>
            <a:ext cx="633412" cy="622300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BY"/>
          </a:p>
        </p:txBody>
      </p:sp>
      <p:sp>
        <p:nvSpPr>
          <p:cNvPr id="90169" name="Oval 57">
            <a:extLst>
              <a:ext uri="{FF2B5EF4-FFF2-40B4-BE49-F238E27FC236}">
                <a16:creationId xmlns:a16="http://schemas.microsoft.com/office/drawing/2014/main" id="{F30F1FBE-5E10-4D7C-858A-F725E70E6AE4}"/>
              </a:ext>
            </a:extLst>
          </p:cNvPr>
          <p:cNvSpPr>
            <a:spLocks noChangeArrowheads="1"/>
          </p:cNvSpPr>
          <p:nvPr/>
        </p:nvSpPr>
        <p:spPr bwMode="gray">
          <a:xfrm>
            <a:off x="2736850" y="1552575"/>
            <a:ext cx="563563" cy="5032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ru-BY"/>
          </a:p>
        </p:txBody>
      </p:sp>
      <p:sp>
        <p:nvSpPr>
          <p:cNvPr id="90170" name="Text Box 58">
            <a:extLst>
              <a:ext uri="{FF2B5EF4-FFF2-40B4-BE49-F238E27FC236}">
                <a16:creationId xmlns:a16="http://schemas.microsoft.com/office/drawing/2014/main" id="{C295675C-D81F-4711-A820-1758C280EC45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2293644" y="1590078"/>
            <a:ext cx="151188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altLang="ru-BY" sz="1600" b="1" dirty="0">
                <a:solidFill>
                  <a:srgbClr val="002060"/>
                </a:solidFill>
              </a:rPr>
              <a:t>Составление</a:t>
            </a:r>
          </a:p>
          <a:p>
            <a:pPr algn="ctr"/>
            <a:r>
              <a:rPr lang="ru-RU" altLang="ru-BY" sz="1600" b="1" dirty="0">
                <a:solidFill>
                  <a:srgbClr val="002060"/>
                </a:solidFill>
              </a:rPr>
              <a:t> бюджетов</a:t>
            </a:r>
            <a:endParaRPr lang="en-US" altLang="ru-BY" sz="1600" dirty="0">
              <a:solidFill>
                <a:srgbClr val="002060"/>
              </a:solidFill>
            </a:endParaRPr>
          </a:p>
        </p:txBody>
      </p:sp>
      <p:sp>
        <p:nvSpPr>
          <p:cNvPr id="32" name="Oval 37">
            <a:extLst>
              <a:ext uri="{FF2B5EF4-FFF2-40B4-BE49-F238E27FC236}">
                <a16:creationId xmlns:a16="http://schemas.microsoft.com/office/drawing/2014/main" id="{ECBFE6DF-AFDA-4B3F-B2D3-94DF44208FDA}"/>
              </a:ext>
            </a:extLst>
          </p:cNvPr>
          <p:cNvSpPr>
            <a:spLocks noChangeArrowheads="1"/>
          </p:cNvSpPr>
          <p:nvPr/>
        </p:nvSpPr>
        <p:spPr bwMode="gray">
          <a:xfrm>
            <a:off x="4150905" y="4699508"/>
            <a:ext cx="1926160" cy="1839613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shade val="79216"/>
                  <a:invGamma/>
                </a:srgbClr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>
            <a:noFill/>
          </a:ln>
          <a:effectLst/>
          <a:extLst/>
        </p:spPr>
        <p:txBody>
          <a:bodyPr vert="horz" wrap="none" anchor="ctr"/>
          <a:lstStyle/>
          <a:p>
            <a:endParaRPr lang="ru-BY" dirty="0"/>
          </a:p>
        </p:txBody>
      </p:sp>
      <p:sp>
        <p:nvSpPr>
          <p:cNvPr id="34" name="Oval 57">
            <a:extLst>
              <a:ext uri="{FF2B5EF4-FFF2-40B4-BE49-F238E27FC236}">
                <a16:creationId xmlns:a16="http://schemas.microsoft.com/office/drawing/2014/main" id="{2550F90D-FD1D-4222-BCF5-449C202F1990}"/>
              </a:ext>
            </a:extLst>
          </p:cNvPr>
          <p:cNvSpPr>
            <a:spLocks noChangeArrowheads="1"/>
          </p:cNvSpPr>
          <p:nvPr/>
        </p:nvSpPr>
        <p:spPr bwMode="gray">
          <a:xfrm>
            <a:off x="4286344" y="4842083"/>
            <a:ext cx="1655281" cy="1697038"/>
          </a:xfrm>
          <a:prstGeom prst="ellipse">
            <a:avLst/>
          </a:prstGeom>
          <a:gradFill rotWithShape="1">
            <a:gsLst>
              <a:gs pos="0">
                <a:srgbClr val="D6E1E2">
                  <a:gamma/>
                  <a:tint val="0"/>
                  <a:invGamma/>
                </a:srgbClr>
              </a:gs>
              <a:gs pos="100000">
                <a:srgbClr val="D6E1E2">
                  <a:alpha val="3800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anchor="ctr"/>
          <a:lstStyle/>
          <a:p>
            <a:pPr lvl="0" algn="ctr">
              <a:buNone/>
            </a:pP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Составление, </a:t>
            </a:r>
          </a:p>
          <a:p>
            <a:pPr lvl="0" algn="ctr">
              <a:buNone/>
            </a:pP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рассмотрение и</a:t>
            </a:r>
          </a:p>
          <a:p>
            <a:pPr lvl="0" algn="ctr">
              <a:buNone/>
            </a:pP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утверждение</a:t>
            </a:r>
          </a:p>
          <a:p>
            <a:pPr lvl="0" algn="ctr">
              <a:buNone/>
            </a:pP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отчетов об</a:t>
            </a:r>
          </a:p>
          <a:p>
            <a:pPr lvl="0" algn="ctr">
              <a:buNone/>
            </a:pP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 исполнении</a:t>
            </a:r>
          </a:p>
          <a:p>
            <a:pPr lvl="0" algn="ctr">
              <a:buNone/>
            </a:pPr>
            <a:r>
              <a:rPr lang="ru-RU" sz="1600" b="1" dirty="0">
                <a:solidFill>
                  <a:srgbClr val="002060"/>
                </a:solidFill>
                <a:cs typeface="Arial" panose="020B0604020202020204" pitchFamily="34" charset="0"/>
              </a:rPr>
              <a:t>бюджетов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EE76B1-E05F-4770-9901-41345419A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152400"/>
            <a:ext cx="6491064" cy="563563"/>
          </a:xfrm>
        </p:spPr>
        <p:txBody>
          <a:bodyPr/>
          <a:lstStyle/>
          <a:p>
            <a:pPr algn="l"/>
            <a:r>
              <a:rPr lang="ru-RU" sz="2200" b="1" dirty="0"/>
              <a:t>Бюджетный процесс в Республике Беларусь. Участники.</a:t>
            </a:r>
            <a:endParaRPr lang="ru-RU" sz="2200" dirty="0"/>
          </a:p>
        </p:txBody>
      </p:sp>
      <p:graphicFrame>
        <p:nvGraphicFramePr>
          <p:cNvPr id="4" name="Объект 4">
            <a:extLst>
              <a:ext uri="{FF2B5EF4-FFF2-40B4-BE49-F238E27FC236}">
                <a16:creationId xmlns:a16="http://schemas.microsoft.com/office/drawing/2014/main" id="{EAF84FC6-EC58-4E0F-82FC-2D1D218312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0362967"/>
              </p:ext>
            </p:extLst>
          </p:nvPr>
        </p:nvGraphicFramePr>
        <p:xfrm>
          <a:off x="457200" y="1076325"/>
          <a:ext cx="8229600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28155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F6B583-FAD9-43C5-83ED-84ECF6A1C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152400"/>
            <a:ext cx="6131024" cy="563563"/>
          </a:xfrm>
        </p:spPr>
        <p:txBody>
          <a:bodyPr/>
          <a:lstStyle/>
          <a:p>
            <a:pPr algn="l"/>
            <a:r>
              <a:rPr lang="ru-RU" sz="2200" b="1" dirty="0"/>
              <a:t>Бюджетная система </a:t>
            </a:r>
            <a:r>
              <a:rPr lang="ru-RU" sz="2200" b="1"/>
              <a:t>Республики Беларусь.</a:t>
            </a:r>
            <a:endParaRPr lang="ru-RU" sz="2200" dirty="0"/>
          </a:p>
        </p:txBody>
      </p:sp>
      <p:graphicFrame>
        <p:nvGraphicFramePr>
          <p:cNvPr id="4" name="Объект 8">
            <a:extLst>
              <a:ext uri="{FF2B5EF4-FFF2-40B4-BE49-F238E27FC236}">
                <a16:creationId xmlns:a16="http://schemas.microsoft.com/office/drawing/2014/main" id="{750ABF1C-A323-443D-BCCC-1C788648CE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1285368"/>
              </p:ext>
            </p:extLst>
          </p:nvPr>
        </p:nvGraphicFramePr>
        <p:xfrm>
          <a:off x="485403" y="4005560"/>
          <a:ext cx="8229600" cy="2700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54D200F-4915-4C36-BA99-F76DB37D4C06}"/>
              </a:ext>
            </a:extLst>
          </p:cNvPr>
          <p:cNvSpPr/>
          <p:nvPr/>
        </p:nvSpPr>
        <p:spPr>
          <a:xfrm>
            <a:off x="485403" y="1196752"/>
            <a:ext cx="797502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8775" algn="just"/>
            <a:r>
              <a:rPr lang="ru-RU" b="1" u="sng" dirty="0">
                <a:solidFill>
                  <a:schemeClr val="accent1"/>
                </a:solidFill>
                <a:latin typeface="+mn-lt"/>
              </a:rPr>
              <a:t>Бюджет</a:t>
            </a:r>
            <a:r>
              <a:rPr lang="ru-RU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ru-RU" dirty="0">
                <a:latin typeface="+mn-lt"/>
              </a:rPr>
              <a:t>– план формирования и использования денежных средств для обеспечения реализации задач и функций государства, принимаемый на один финансовый год и действующий с 1 января по 31 декабря календарного года.</a:t>
            </a:r>
            <a:r>
              <a:rPr lang="ru-RU" b="1" dirty="0">
                <a:solidFill>
                  <a:srgbClr val="7ABC32"/>
                </a:solidFill>
                <a:latin typeface="+mn-lt"/>
              </a:rPr>
              <a:t> </a:t>
            </a:r>
          </a:p>
          <a:p>
            <a:pPr indent="358775" algn="just"/>
            <a:endParaRPr lang="ru-RU" b="1" dirty="0">
              <a:solidFill>
                <a:srgbClr val="7ABC32"/>
              </a:solidFill>
              <a:latin typeface="+mn-lt"/>
            </a:endParaRPr>
          </a:p>
          <a:p>
            <a:pPr indent="358775" algn="just"/>
            <a:r>
              <a:rPr lang="ru-RU" b="1" u="sng" dirty="0">
                <a:solidFill>
                  <a:schemeClr val="accent1"/>
                </a:solidFill>
                <a:latin typeface="+mn-lt"/>
              </a:rPr>
              <a:t>Бюджетная система Республики Беларусь</a:t>
            </a:r>
            <a:r>
              <a:rPr lang="ru-RU" dirty="0">
                <a:solidFill>
                  <a:schemeClr val="accent1"/>
                </a:solidFill>
                <a:latin typeface="+mn-lt"/>
              </a:rPr>
              <a:t> </a:t>
            </a:r>
            <a:r>
              <a:rPr lang="ru-RU" dirty="0">
                <a:latin typeface="+mn-lt"/>
              </a:rPr>
              <a:t>– республиканский бюджет и местные бюджеты. Республиканский бюджет утверждается в форме закона, местные бюджеты – в форме решений местных Советов депутатов. </a:t>
            </a:r>
          </a:p>
          <a:p>
            <a:pPr indent="179388" algn="just"/>
            <a:r>
              <a:rPr lang="ru-RU" dirty="0">
                <a:latin typeface="+mn-lt"/>
              </a:rPr>
              <a:t>В бюджетную систему Республики Беларусь как самостоятельные части включаются республиканский бюджет и местные бюджеты. </a:t>
            </a:r>
          </a:p>
        </p:txBody>
      </p:sp>
    </p:spTree>
    <p:extLst>
      <p:ext uri="{BB962C8B-B14F-4D97-AF65-F5344CB8AC3E}">
        <p14:creationId xmlns:p14="http://schemas.microsoft.com/office/powerpoint/2010/main" val="16253739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1D8BEC0B-FA1B-466D-AA47-5F7630E322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11760" y="152400"/>
            <a:ext cx="5832648" cy="563563"/>
          </a:xfrm>
        </p:spPr>
        <p:txBody>
          <a:bodyPr/>
          <a:lstStyle/>
          <a:p>
            <a:r>
              <a:rPr lang="ru-RU" sz="2200" b="1" dirty="0"/>
              <a:t>Структура бюджета.</a:t>
            </a:r>
            <a:endParaRPr lang="en-US" altLang="ru-BY" sz="2200" dirty="0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1C6248BA-CE86-4471-85F6-3CECABCD6C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59606" y="1268760"/>
            <a:ext cx="7824788" cy="5112568"/>
          </a:xfrm>
        </p:spPr>
        <p:txBody>
          <a:bodyPr/>
          <a:lstStyle/>
          <a:p>
            <a:pPr marL="457200" lvl="1" indent="0">
              <a:lnSpc>
                <a:spcPct val="80000"/>
              </a:lnSpc>
              <a:buNone/>
            </a:pPr>
            <a:endParaRPr lang="en-US" altLang="ru-BY" sz="2900" dirty="0"/>
          </a:p>
        </p:txBody>
      </p:sp>
      <p:graphicFrame>
        <p:nvGraphicFramePr>
          <p:cNvPr id="4" name="Объект 7">
            <a:extLst>
              <a:ext uri="{FF2B5EF4-FFF2-40B4-BE49-F238E27FC236}">
                <a16:creationId xmlns:a16="http://schemas.microsoft.com/office/drawing/2014/main" id="{B4CA0E0B-073C-47B1-8F6A-2ED993182F9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6518736"/>
              </p:ext>
            </p:extLst>
          </p:nvPr>
        </p:nvGraphicFramePr>
        <p:xfrm>
          <a:off x="467544" y="1124744"/>
          <a:ext cx="821925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C60ED2-2312-40B1-AFA1-4B4D2DB3B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3563"/>
          </a:xfrm>
        </p:spPr>
        <p:txBody>
          <a:bodyPr/>
          <a:lstStyle/>
          <a:p>
            <a:r>
              <a:rPr lang="ru-RU" sz="2200" b="1" dirty="0"/>
              <a:t>Структура бюджета.</a:t>
            </a:r>
            <a:endParaRPr lang="ru-RU" sz="2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80ADAC-B82C-443D-A2D1-6F433EBF4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76325"/>
            <a:ext cx="8291264" cy="5248275"/>
          </a:xfrm>
        </p:spPr>
        <p:txBody>
          <a:bodyPr/>
          <a:lstStyle/>
          <a:p>
            <a:pPr marL="0" indent="361950" algn="just"/>
            <a:r>
              <a:rPr lang="ru-RU" sz="1800" b="1" dirty="0">
                <a:solidFill>
                  <a:schemeClr val="accent1"/>
                </a:solidFill>
              </a:rPr>
              <a:t>Доходы бюджета </a:t>
            </a:r>
            <a:r>
              <a:rPr lang="ru-RU" sz="1800" dirty="0"/>
              <a:t>– денежные средства, поступающие в безвозмездном и безвозвратном порядке в бюджет в соответствии с действующим законодательством. Доходы бюджета формируются за счет:</a:t>
            </a:r>
          </a:p>
          <a:p>
            <a:pPr marL="0" indent="361950" algn="just"/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  <a:p>
            <a:pPr marL="0" indent="361950" algn="just"/>
            <a:r>
              <a:rPr lang="ru-RU" sz="1800" b="1" dirty="0">
                <a:solidFill>
                  <a:schemeClr val="accent1"/>
                </a:solidFill>
              </a:rPr>
              <a:t>Налог</a:t>
            </a:r>
            <a:r>
              <a:rPr lang="ru-RU" sz="1800" b="1" dirty="0"/>
              <a:t> </a:t>
            </a:r>
            <a:r>
              <a:rPr lang="ru-RU" sz="1800" dirty="0"/>
              <a:t>– обязательный безвозмездный платёж, взимаемый Правительством или местными органами власти с организаций и физических лиц в целях финансирования расходов государства.</a:t>
            </a:r>
          </a:p>
          <a:p>
            <a:pPr marL="0" indent="361950" algn="just">
              <a:buNone/>
            </a:pPr>
            <a:r>
              <a:rPr lang="ru-RU" sz="1800" dirty="0"/>
              <a:t>В Республике Беларусь виды налогов, сборов (пошлин), порядок их исчисления и сроки уплаты, а также плательщики установлены Налоговым кодексом Республики Беларусь.</a:t>
            </a:r>
          </a:p>
          <a:p>
            <a:pPr marL="0" indent="361950" algn="just"/>
            <a:r>
              <a:rPr lang="ru-RU" sz="1800" b="1" dirty="0">
                <a:solidFill>
                  <a:schemeClr val="accent1"/>
                </a:solidFill>
              </a:rPr>
              <a:t>Неналоговые доходы </a:t>
            </a:r>
            <a:r>
              <a:rPr lang="ru-RU" sz="1800" dirty="0"/>
              <a:t>– это доходы, получаемые в виде платы за пользование государственными фондами или имуществом либо компенсации за оказанные государством услуги юридическим или физическим лицам.</a:t>
            </a:r>
          </a:p>
          <a:p>
            <a:endParaRPr lang="ru-RU" dirty="0"/>
          </a:p>
        </p:txBody>
      </p:sp>
      <p:graphicFrame>
        <p:nvGraphicFramePr>
          <p:cNvPr id="7" name="Схема 6">
            <a:extLst>
              <a:ext uri="{FF2B5EF4-FFF2-40B4-BE49-F238E27FC236}">
                <a16:creationId xmlns:a16="http://schemas.microsoft.com/office/drawing/2014/main" id="{3F271A67-DEA8-4AAD-A697-ADF92300E3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3321059"/>
              </p:ext>
            </p:extLst>
          </p:nvPr>
        </p:nvGraphicFramePr>
        <p:xfrm>
          <a:off x="1259632" y="2120152"/>
          <a:ext cx="6370355" cy="1308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3578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F06299-7ED4-42B8-B348-B1B5AA254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/>
              <a:t>Структура бюджета.</a:t>
            </a:r>
            <a:endParaRPr lang="ru-RU" sz="2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2A5092-3A80-4C3B-9F2B-D8FB1849A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196752"/>
            <a:ext cx="7992888" cy="5248275"/>
          </a:xfrm>
        </p:spPr>
        <p:txBody>
          <a:bodyPr/>
          <a:lstStyle/>
          <a:p>
            <a:pPr marL="0" indent="358775" algn="just"/>
            <a:r>
              <a:rPr lang="ru-RU" sz="1800" dirty="0"/>
              <a:t>К </a:t>
            </a:r>
            <a:r>
              <a:rPr lang="ru-RU" sz="1800" b="1" dirty="0">
                <a:solidFill>
                  <a:schemeClr val="accent1"/>
                </a:solidFill>
              </a:rPr>
              <a:t>безвозмездным поступлениям </a:t>
            </a:r>
            <a:r>
              <a:rPr lang="ru-RU" sz="1800" dirty="0"/>
              <a:t>относятся необязательные платежи, которые включают в себя поступления от иностранных государств, международных организаций, а также другого бюджета в форме межбюджетных трансфертов.</a:t>
            </a:r>
          </a:p>
          <a:p>
            <a:pPr marL="0" indent="358775" algn="just"/>
            <a:r>
              <a:rPr lang="ru-RU" sz="1800" dirty="0"/>
              <a:t>В свою очередь </a:t>
            </a:r>
            <a:r>
              <a:rPr lang="ru-RU" sz="1800" b="1" dirty="0">
                <a:solidFill>
                  <a:schemeClr val="accent1"/>
                </a:solidFill>
              </a:rPr>
              <a:t>расходы бюджета </a:t>
            </a:r>
            <a:r>
              <a:rPr lang="ru-RU" sz="1800" dirty="0"/>
              <a:t>– денежные средства, направляемые на финансовое обеспечение задач и функций государства.</a:t>
            </a:r>
          </a:p>
          <a:p>
            <a:pPr marL="0" indent="358775" algn="just"/>
            <a:r>
              <a:rPr lang="ru-RU" sz="1800" b="1" dirty="0">
                <a:solidFill>
                  <a:schemeClr val="accent1"/>
                </a:solidFill>
              </a:rPr>
              <a:t>Межбюджетные трансферты </a:t>
            </a:r>
            <a:r>
              <a:rPr lang="ru-RU" sz="1800" dirty="0"/>
              <a:t>– бюджетные средства, передаваемые из одного бюджета в другой бюджет на безвозвратной и безвозмездной основе. Трансферт, передаваемый другому бюджету на осуществление целевых расходов, называется </a:t>
            </a:r>
            <a:r>
              <a:rPr lang="ru-RU" sz="1800" b="1" dirty="0">
                <a:solidFill>
                  <a:schemeClr val="accent1"/>
                </a:solidFill>
              </a:rPr>
              <a:t>субвенцией</a:t>
            </a:r>
            <a:r>
              <a:rPr lang="ru-RU" sz="1800" dirty="0"/>
              <a:t>. При недостаточности в нижестоящем бюджете собственных доходов для финансирования его расходов в целях обеспечения сбалансированности из вышестоящего в нижестоящий бюджет передается межбюджетный трансферт в виде </a:t>
            </a:r>
            <a:r>
              <a:rPr lang="ru-RU" sz="1800" b="1" dirty="0">
                <a:solidFill>
                  <a:schemeClr val="accent1"/>
                </a:solidFill>
              </a:rPr>
              <a:t>дотации</a:t>
            </a:r>
            <a:r>
              <a:rPr lang="ru-RU" sz="1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7914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9E2216-7A3C-480B-948E-3E4A59ABA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/>
              <a:t>Структура бюджета.</a:t>
            </a:r>
            <a:endParaRPr lang="ru-RU" sz="2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582B67C-0DDE-437D-944A-90F125D0C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248275"/>
          </a:xfrm>
        </p:spPr>
        <p:txBody>
          <a:bodyPr/>
          <a:lstStyle/>
          <a:p>
            <a:pPr marL="0" indent="447675" algn="just"/>
            <a:r>
              <a:rPr lang="ru-RU" sz="1800" dirty="0"/>
              <a:t>Соотношение между доходной и расходной частями бюджета определяет итоговое сальдо бюджета. В зависимости от величины этого сальдо бюджет может быть сбалансированным, профицитным или дефицитным.</a:t>
            </a:r>
          </a:p>
          <a:p>
            <a:pPr marL="0" indent="447675" algn="just"/>
            <a:r>
              <a:rPr lang="ru-RU" sz="1800" b="1" dirty="0">
                <a:solidFill>
                  <a:schemeClr val="accent1"/>
                </a:solidFill>
              </a:rPr>
              <a:t>Сбалансированный бюджет </a:t>
            </a:r>
            <a:r>
              <a:rPr lang="ru-RU" sz="1800" dirty="0"/>
              <a:t>– бюджет, в котором расходы равны его доходам и иным поступлениям в бюджет.</a:t>
            </a:r>
          </a:p>
          <a:p>
            <a:pPr marL="0" indent="447675" algn="just"/>
            <a:r>
              <a:rPr lang="ru-RU" sz="1800" dirty="0"/>
              <a:t>Если доходы бюджета превышают его расходы, то формируется </a:t>
            </a:r>
            <a:r>
              <a:rPr lang="ru-RU" sz="1800" b="1" dirty="0">
                <a:solidFill>
                  <a:schemeClr val="accent1"/>
                </a:solidFill>
              </a:rPr>
              <a:t>профицит бюджета</a:t>
            </a:r>
            <a:r>
              <a:rPr lang="ru-RU" sz="1800" b="1" dirty="0"/>
              <a:t>.</a:t>
            </a:r>
          </a:p>
          <a:p>
            <a:pPr marL="0" indent="447675" algn="just"/>
            <a:r>
              <a:rPr lang="ru-RU" sz="1800" dirty="0"/>
              <a:t>Превышение расходов бюджета над его доходами называется </a:t>
            </a:r>
            <a:r>
              <a:rPr lang="ru-RU" sz="1800" b="1" dirty="0">
                <a:solidFill>
                  <a:schemeClr val="accent1"/>
                </a:solidFill>
              </a:rPr>
              <a:t>дефицитом бюджета</a:t>
            </a:r>
            <a:r>
              <a:rPr lang="ru-RU" sz="1800" b="1" dirty="0"/>
              <a:t>.</a:t>
            </a:r>
          </a:p>
          <a:p>
            <a:pPr marL="0" indent="447675" algn="just"/>
            <a:r>
              <a:rPr lang="ru-RU" sz="1800" dirty="0"/>
              <a:t>Все доходы, расходы, источники финансирования дефицита (направления использования профицита) бюджета структурированы в единой бюджетной классификации Республики Беларусь.</a:t>
            </a:r>
          </a:p>
          <a:p>
            <a:pPr marL="0" indent="447675" algn="just"/>
            <a:r>
              <a:rPr lang="ru-RU" sz="1800" b="1" dirty="0">
                <a:solidFill>
                  <a:schemeClr val="accent1"/>
                </a:solidFill>
              </a:rPr>
              <a:t>Бюджетная классификация </a:t>
            </a:r>
            <a:r>
              <a:rPr lang="ru-RU" sz="1800" dirty="0"/>
              <a:t>– это группировка доходов, расходов, источников финансирования дефицита (направлений использования профицита) бюджета всех уровней бюджетной системы, используемая для составления и исполнения бюджетов всех уровней бюджетной системы.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3959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0AD1E1-1EBF-40D0-AF73-9D9248007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200" b="1" dirty="0"/>
              <a:t>Бюджет Чечерского района.</a:t>
            </a: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D805ED38-FB33-455A-8F0F-16587BFF54F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755573" y="1124744"/>
            <a:ext cx="7632854" cy="52064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E053500-6B95-4D2A-9E07-7EF964FBCA60}"/>
              </a:ext>
            </a:extLst>
          </p:cNvPr>
          <p:cNvSpPr/>
          <p:nvPr/>
        </p:nvSpPr>
        <p:spPr>
          <a:xfrm>
            <a:off x="1115616" y="4361160"/>
            <a:ext cx="396044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ru-RU" dirty="0">
                <a:solidFill>
                  <a:srgbClr val="242424"/>
                </a:solidFill>
                <a:latin typeface="+mn-lt"/>
              </a:rPr>
              <a:t>Консолидированный </a:t>
            </a:r>
            <a:r>
              <a:rPr lang="ru-RU" dirty="0">
                <a:solidFill>
                  <a:srgbClr val="2BA7E5"/>
                </a:solidFill>
                <a:latin typeface="+mn-lt"/>
              </a:rPr>
              <a:t>бюджет Чечерского района</a:t>
            </a:r>
            <a:r>
              <a:rPr lang="ru-RU" dirty="0">
                <a:solidFill>
                  <a:srgbClr val="7ABC32"/>
                </a:solidFill>
                <a:latin typeface="+mn-lt"/>
              </a:rPr>
              <a:t> </a:t>
            </a:r>
            <a:r>
              <a:rPr lang="ru-RU" dirty="0">
                <a:solidFill>
                  <a:srgbClr val="242424"/>
                </a:solidFill>
                <a:latin typeface="+mn-lt"/>
              </a:rPr>
              <a:t>состоит из бюджетов сельсоветов, расположенных на территории района, и районного бюджета.</a:t>
            </a:r>
            <a:endParaRPr lang="ru-RU" dirty="0">
              <a:latin typeface="+mn-lt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4E08BE3-8612-476E-A720-BA9DDA0DA3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1220559"/>
            <a:ext cx="1349944" cy="1276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354661"/>
      </p:ext>
    </p:extLst>
  </p:cSld>
  <p:clrMapOvr>
    <a:masterClrMapping/>
  </p:clrMapOvr>
</p:sld>
</file>

<file path=ppt/theme/theme1.xml><?xml version="1.0" encoding="utf-8"?>
<a:theme xmlns:a="http://schemas.openxmlformats.org/drawingml/2006/main" name="sample">
  <a:themeElements>
    <a:clrScheme name="sample 1">
      <a:dk1>
        <a:srgbClr val="1D528D"/>
      </a:dk1>
      <a:lt1>
        <a:srgbClr val="FFFFFF"/>
      </a:lt1>
      <a:dk2>
        <a:srgbClr val="000000"/>
      </a:dk2>
      <a:lt2>
        <a:srgbClr val="C0C0C0"/>
      </a:lt2>
      <a:accent1>
        <a:srgbClr val="1B9AD9"/>
      </a:accent1>
      <a:accent2>
        <a:srgbClr val="1DB3AC"/>
      </a:accent2>
      <a:accent3>
        <a:srgbClr val="FFFFFF"/>
      </a:accent3>
      <a:accent4>
        <a:srgbClr val="174578"/>
      </a:accent4>
      <a:accent5>
        <a:srgbClr val="ABCAE9"/>
      </a:accent5>
      <a:accent6>
        <a:srgbClr val="19A29B"/>
      </a:accent6>
      <a:hlink>
        <a:srgbClr val="9999FF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BY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BY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1B9AD9"/>
        </a:accent1>
        <a:accent2>
          <a:srgbClr val="1DB3AC"/>
        </a:accent2>
        <a:accent3>
          <a:srgbClr val="FFFFFF"/>
        </a:accent3>
        <a:accent4>
          <a:srgbClr val="174578"/>
        </a:accent4>
        <a:accent5>
          <a:srgbClr val="ABCAE9"/>
        </a:accent5>
        <a:accent6>
          <a:srgbClr val="19A29B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3366"/>
        </a:dk1>
        <a:lt1>
          <a:srgbClr val="FFFFFF"/>
        </a:lt1>
        <a:dk2>
          <a:srgbClr val="000000"/>
        </a:dk2>
        <a:lt2>
          <a:srgbClr val="C0C0C0"/>
        </a:lt2>
        <a:accent1>
          <a:srgbClr val="3556A7"/>
        </a:accent1>
        <a:accent2>
          <a:srgbClr val="C78DD7"/>
        </a:accent2>
        <a:accent3>
          <a:srgbClr val="FFFFFF"/>
        </a:accent3>
        <a:accent4>
          <a:srgbClr val="002A56"/>
        </a:accent4>
        <a:accent5>
          <a:srgbClr val="AEB4D0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399D72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ECCBC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77</Template>
  <TotalTime>1185</TotalTime>
  <Words>1065</Words>
  <Application>Microsoft Office PowerPoint</Application>
  <PresentationFormat>Экран (4:3)</PresentationFormat>
  <Paragraphs>133</Paragraphs>
  <Slides>13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Verdana</vt:lpstr>
      <vt:lpstr>Wingdings</vt:lpstr>
      <vt:lpstr>sample</vt:lpstr>
      <vt:lpstr>Image</vt:lpstr>
      <vt:lpstr>Чечерский район</vt:lpstr>
      <vt:lpstr>Бюджетный процесс в Республике Беларусь. Этапы бюджетного процесса.</vt:lpstr>
      <vt:lpstr>Бюджетный процесс в Республике Беларусь. Участники.</vt:lpstr>
      <vt:lpstr>Бюджетная система Республики Беларусь.</vt:lpstr>
      <vt:lpstr>Структура бюджета.</vt:lpstr>
      <vt:lpstr>Структура бюджета.</vt:lpstr>
      <vt:lpstr>Структура бюджета.</vt:lpstr>
      <vt:lpstr>Структура бюджета.</vt:lpstr>
      <vt:lpstr>Бюджет Чечерского района.</vt:lpstr>
      <vt:lpstr>Бюджет Чечерского района. Доходы. </vt:lpstr>
      <vt:lpstr>Бюджет Чечерского района. Доходы. </vt:lpstr>
      <vt:lpstr>Бюджет Чечерского района. Расходы. </vt:lpstr>
      <vt:lpstr>Бюджет Чечерского района. Расходы. </vt:lpstr>
    </vt:vector>
  </TitlesOfParts>
  <Company>Guilddesign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Чечерск Финансовый</dc:creator>
  <cp:lastModifiedBy>Житникова Светлана Викторовна</cp:lastModifiedBy>
  <cp:revision>64</cp:revision>
  <dcterms:created xsi:type="dcterms:W3CDTF">2023-08-04T11:57:45Z</dcterms:created>
  <dcterms:modified xsi:type="dcterms:W3CDTF">2026-03-03T08:33:12Z</dcterms:modified>
</cp:coreProperties>
</file>