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A239"/>
    <a:srgbClr val="F2CC67"/>
    <a:srgbClr val="B76D0D"/>
    <a:srgbClr val="A257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 w="19050" cap="flat" cmpd="sng" algn="ctr">
          <a:solidFill>
            <a:schemeClr val="tx1">
              <a:lumMod val="25000"/>
              <a:lumOff val="75000"/>
            </a:schemeClr>
          </a:solidFill>
          <a:round/>
        </a:ln>
        <a:effectLst/>
        <a:sp3d contourW="19050">
          <a:contourClr>
            <a:schemeClr val="tx1">
              <a:lumMod val="25000"/>
              <a:lumOff val="7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5781277340332459E-2"/>
          <c:y val="4.6890144166761766E-2"/>
          <c:w val="0.93199650043744531"/>
          <c:h val="0.74438586481037694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pattFill prst="ltDnDiag">
              <a:fgClr>
                <a:schemeClr val="accent4"/>
              </a:fgClr>
              <a:bgClr>
                <a:schemeClr val="accent4">
                  <a:lumMod val="20000"/>
                  <a:lumOff val="80000"/>
                </a:schemeClr>
              </a:bgClr>
            </a:pattFill>
            <a:ln>
              <a:solidFill>
                <a:schemeClr val="accent4"/>
              </a:solidFill>
            </a:ln>
            <a:effectLst/>
            <a:sp3d>
              <a:contourClr>
                <a:schemeClr val="accent4"/>
              </a:contourClr>
            </a:sp3d>
          </c:spPr>
          <c:invertIfNegative val="1"/>
          <c:dPt>
            <c:idx val="0"/>
            <c:invertIfNegative val="1"/>
            <c:bubble3D val="0"/>
            <c:spPr>
              <a:pattFill prst="ltDnDiag">
                <a:fgClr>
                  <a:schemeClr val="accent4"/>
                </a:fgClr>
                <a:bgClr>
                  <a:schemeClr val="accent4">
                    <a:lumMod val="20000"/>
                    <a:lumOff val="80000"/>
                  </a:schemeClr>
                </a:bgClr>
              </a:pattFill>
              <a:ln>
                <a:solidFill>
                  <a:schemeClr val="accent4"/>
                </a:solidFill>
              </a:ln>
              <a:effectLst/>
              <a:sp3d>
                <a:contourClr>
                  <a:schemeClr val="accent4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7AD-4F0E-8A28-30066E6871A1}"/>
              </c:ext>
            </c:extLst>
          </c:dPt>
          <c:dLbls>
            <c:dLbl>
              <c:idx val="0"/>
              <c:layout>
                <c:manualLayout>
                  <c:x val="1.069110347460862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7AD-4F0E-8A28-30066E6871A1}"/>
                </c:ext>
              </c:extLst>
            </c:dLbl>
            <c:dLbl>
              <c:idx val="1"/>
              <c:layout>
                <c:manualLayout>
                  <c:x val="1.0691103474608629E-2"/>
                  <c:y val="3.2940716307547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7AD-4F0E-8A28-30066E6871A1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A2570D"/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2"/>
                <c:pt idx="0">
                  <c:v>2024 год</c:v>
                </c:pt>
                <c:pt idx="1">
                  <c:v>2025 год</c:v>
                </c:pt>
              </c:strCache>
            </c:strRef>
          </c:cat>
          <c:val>
            <c:numRef>
              <c:f>Лист1!$B$2:$B$4</c:f>
              <c:numCache>
                <c:formatCode>_-* #,##0.0_р_._-;\-* #,##0.0_р_._-;_-* "-"??_р_._-;_-@_-</c:formatCode>
                <c:ptCount val="2"/>
                <c:pt idx="0">
                  <c:v>3853915.21</c:v>
                </c:pt>
                <c:pt idx="1">
                  <c:v>4059907.12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7AD-4F0E-8A28-30066E6871A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40150528"/>
        <c:axId val="129515520"/>
        <c:axId val="0"/>
      </c:bar3DChart>
      <c:catAx>
        <c:axId val="40150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rgbClr val="B76D0D"/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  <c:crossAx val="129515520"/>
        <c:crosses val="autoZero"/>
        <c:auto val="1"/>
        <c:lblAlgn val="ctr"/>
        <c:lblOffset val="100"/>
        <c:noMultiLvlLbl val="0"/>
      </c:catAx>
      <c:valAx>
        <c:axId val="129515520"/>
        <c:scaling>
          <c:orientation val="minMax"/>
          <c:min val="0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BY"/>
          </a:p>
        </c:txPr>
        <c:crossAx val="40150528"/>
        <c:crosses val="autoZero"/>
        <c:crossBetween val="between"/>
        <c:minorUnit val="10000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view3D>
      <c:rotX val="30"/>
      <c:rotY val="14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5380324324235034E-2"/>
          <c:y val="0.17024622641883919"/>
          <c:w val="0.75242875699600686"/>
          <c:h val="0.6714717702540703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доходов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222250" h="146050"/>
              <a:bevelB w="50800" h="57150"/>
            </a:sp3d>
          </c:spPr>
          <c:explosion val="14"/>
          <c:dPt>
            <c:idx val="0"/>
            <c:bubble3D val="0"/>
            <c:explosion val="4"/>
            <c:spPr>
              <a:solidFill>
                <a:schemeClr val="accent4">
                  <a:shade val="58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4605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1-D3BB-4DA2-AE36-33174D70D183}"/>
              </c:ext>
            </c:extLst>
          </c:dPt>
          <c:dPt>
            <c:idx val="1"/>
            <c:bubble3D val="0"/>
            <c:explosion val="15"/>
            <c:spPr>
              <a:solidFill>
                <a:srgbClr val="B76D0D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4605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3-D3BB-4DA2-AE36-33174D70D183}"/>
              </c:ext>
            </c:extLst>
          </c:dPt>
          <c:dPt>
            <c:idx val="2"/>
            <c:bubble3D val="0"/>
            <c:spPr>
              <a:solidFill>
                <a:schemeClr val="accent4">
                  <a:tint val="86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4605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5-D3BB-4DA2-AE36-33174D70D183}"/>
              </c:ext>
            </c:extLst>
          </c:dPt>
          <c:dPt>
            <c:idx val="3"/>
            <c:bubble3D val="0"/>
            <c:explosion val="15"/>
            <c:spPr>
              <a:solidFill>
                <a:schemeClr val="accent4">
                  <a:tint val="58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4605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7-D3BB-4DA2-AE36-33174D70D183}"/>
              </c:ext>
            </c:extLst>
          </c:dPt>
          <c:dLbls>
            <c:dLbl>
              <c:idx val="0"/>
              <c:layout>
                <c:manualLayout>
                  <c:x val="-0.12858129552508493"/>
                  <c:y val="3.2428382068508312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spc="0" baseline="0">
                        <a:solidFill>
                          <a:srgbClr val="D5A23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7C495FEB-B05C-4E4E-9CDB-30C0EF95C41E}" type="CATEGORYNAME">
                      <a:rPr lang="ru-RU" sz="1800">
                        <a:solidFill>
                          <a:srgbClr val="D5A23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800" baseline="0" dirty="0">
                        <a:solidFill>
                          <a:srgbClr val="D5A23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           </a:t>
                    </a:r>
                    <a:fld id="{C8C8AC04-173C-4D21-9B23-3FF90E5B4648}" type="VALUE">
                      <a:rPr lang="ru-RU" sz="1800" baseline="0" smtClean="0">
                        <a:solidFill>
                          <a:srgbClr val="D5A23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800" baseline="0" dirty="0">
                        <a:solidFill>
                          <a:srgbClr val="D5A23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           </a:t>
                    </a:r>
                    <a:fld id="{46E95F2D-39AB-4102-A4F6-3CE250715418}" type="PERCENTAGE">
                      <a:rPr lang="ru-RU" sz="1800" baseline="0" smtClean="0">
                        <a:solidFill>
                          <a:srgbClr val="D5A23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sz="1800" baseline="0" dirty="0">
                      <a:solidFill>
                        <a:srgbClr val="D5A239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rgbClr val="D5A239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479663630869911"/>
                      <c:h val="0.2235278404278893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3BB-4DA2-AE36-33174D70D183}"/>
                </c:ext>
              </c:extLst>
            </c:dLbl>
            <c:dLbl>
              <c:idx val="1"/>
              <c:layout>
                <c:manualLayout>
                  <c:x val="-6.6499776829755955E-2"/>
                  <c:y val="2.072816462324432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spc="0" baseline="0">
                        <a:solidFill>
                          <a:srgbClr val="D5A23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C726B1F4-B4E8-4FA9-8C76-4C398F6C7E37}" type="CATEGORYNAME">
                      <a:rPr lang="ru-RU" sz="1800">
                        <a:solidFill>
                          <a:srgbClr val="D5A23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800" baseline="0" dirty="0">
                        <a:solidFill>
                          <a:srgbClr val="D5A23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                       </a:t>
                    </a:r>
                    <a:fld id="{62612465-C957-4D96-AA17-0FFD7C341952}" type="VALUE">
                      <a:rPr lang="ru-RU" sz="1800" baseline="0" smtClean="0">
                        <a:solidFill>
                          <a:srgbClr val="D5A23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800" baseline="0" dirty="0">
                        <a:solidFill>
                          <a:srgbClr val="D5A23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                 </a:t>
                    </a:r>
                    <a:fld id="{0604AA88-0314-4A43-8909-130CD83C180B}" type="PERCENTAGE">
                      <a:rPr lang="ru-RU" sz="1800" baseline="0">
                        <a:solidFill>
                          <a:srgbClr val="D5A23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800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sz="1800" baseline="0" dirty="0">
                      <a:solidFill>
                        <a:srgbClr val="D5A239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rgbClr val="D5A239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454456905428369"/>
                      <c:h val="0.2143072799416616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3BB-4DA2-AE36-33174D70D183}"/>
                </c:ext>
              </c:extLst>
            </c:dLbl>
            <c:dLbl>
              <c:idx val="2"/>
              <c:layout>
                <c:manualLayout>
                  <c:x val="3.477171769007479E-2"/>
                  <c:y val="-0.1948085362569115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spc="0" baseline="0">
                        <a:solidFill>
                          <a:srgbClr val="D5A23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AA155001-CE01-44E0-AB73-2DF4EFF0A443}" type="CATEGORYNAME">
                      <a:rPr lang="ru-RU" sz="1800">
                        <a:solidFill>
                          <a:srgbClr val="D5A239"/>
                        </a:solidFill>
                      </a:rPr>
                      <a:pPr>
                        <a:defRPr sz="1800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800" baseline="0" dirty="0">
                        <a:solidFill>
                          <a:srgbClr val="D5A239"/>
                        </a:solidFill>
                      </a:rPr>
                      <a:t>;                 </a:t>
                    </a:r>
                    <a:fld id="{16504AF2-6B79-404D-87F4-88C9460EB229}" type="VALUE">
                      <a:rPr lang="ru-RU" sz="1800" baseline="0">
                        <a:solidFill>
                          <a:srgbClr val="D5A239"/>
                        </a:solidFill>
                      </a:rPr>
                      <a:pPr>
                        <a:defRPr sz="1800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800" baseline="0" dirty="0">
                        <a:solidFill>
                          <a:srgbClr val="D5A239"/>
                        </a:solidFill>
                      </a:rPr>
                      <a:t>;         </a:t>
                    </a:r>
                    <a:fld id="{544B22E9-2DA4-404F-9B78-1328CE3C3984}" type="PERCENTAGE">
                      <a:rPr lang="ru-RU" sz="1800" baseline="0" smtClean="0">
                        <a:solidFill>
                          <a:srgbClr val="D5A239"/>
                        </a:solidFill>
                      </a:rPr>
                      <a:pPr>
                        <a:defRPr sz="1800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sz="1800" baseline="0" dirty="0">
                      <a:solidFill>
                        <a:srgbClr val="D5A239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rgbClr val="D5A239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D3BB-4DA2-AE36-33174D70D183}"/>
                </c:ext>
              </c:extLst>
            </c:dLbl>
            <c:dLbl>
              <c:idx val="3"/>
              <c:layout>
                <c:manualLayout>
                  <c:x val="2.7149691828236337E-2"/>
                  <c:y val="8.850985176148755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spc="0" baseline="0">
                        <a:solidFill>
                          <a:srgbClr val="D5A23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1DBF7B38-5A15-43BF-A321-628151A1731E}" type="CATEGORYNAME">
                      <a:rPr lang="ru-RU" sz="1800">
                        <a:solidFill>
                          <a:srgbClr val="D5A239"/>
                        </a:solidFill>
                      </a:rPr>
                      <a:pPr>
                        <a:defRPr sz="1800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800" baseline="0" dirty="0">
                        <a:solidFill>
                          <a:srgbClr val="D5A239"/>
                        </a:solidFill>
                      </a:rPr>
                      <a:t>;               </a:t>
                    </a:r>
                    <a:fld id="{015AFFEA-A578-42C7-AE01-62CD150789F2}" type="VALUE">
                      <a:rPr lang="ru-RU" sz="1800" baseline="0" smtClean="0">
                        <a:solidFill>
                          <a:srgbClr val="D5A239"/>
                        </a:solidFill>
                      </a:rPr>
                      <a:pPr>
                        <a:defRPr sz="1800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800" baseline="0" dirty="0">
                        <a:solidFill>
                          <a:srgbClr val="D5A239"/>
                        </a:solidFill>
                      </a:rPr>
                      <a:t>;            </a:t>
                    </a:r>
                    <a:fld id="{7A576506-5002-4148-BD32-1B9920DDD4CF}" type="PERCENTAGE">
                      <a:rPr lang="ru-RU" sz="1800" baseline="0" smtClean="0">
                        <a:solidFill>
                          <a:srgbClr val="D5A239"/>
                        </a:solidFill>
                      </a:rPr>
                      <a:pPr>
                        <a:defRPr sz="1800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sz="1800" baseline="0" dirty="0">
                      <a:solidFill>
                        <a:srgbClr val="D5A239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rgbClr val="D5A239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D3BB-4DA2-AE36-33174D70D1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spc="0" baseline="0">
                    <a:solidFill>
                      <a:srgbClr val="D5A239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BY"/>
              </a:p>
            </c:txPr>
            <c:dLblPos val="bestFit"/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D5A239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Собственные</c:v>
                </c:pt>
                <c:pt idx="1">
                  <c:v>Дотация</c:v>
                </c:pt>
                <c:pt idx="2">
                  <c:v>Субвенции</c:v>
                </c:pt>
                <c:pt idx="3">
                  <c:v>Межбюджетные трансферты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4059907.12</c:v>
                </c:pt>
                <c:pt idx="1">
                  <c:v>9503882</c:v>
                </c:pt>
                <c:pt idx="2">
                  <c:v>2095995.34</c:v>
                </c:pt>
                <c:pt idx="3">
                  <c:v>734687.88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3BB-4DA2-AE36-33174D70D1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87"/>
      <c:depthPercent val="100"/>
      <c:rAngAx val="0"/>
    </c:view3D>
    <c:floor>
      <c:thickness val="0"/>
      <c:spPr>
        <a:noFill/>
        <a:ln w="6350" cap="flat" cmpd="sng" algn="ctr">
          <a:noFill/>
          <a:prstDash val="solid"/>
          <a:round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4390172984579894"/>
          <c:y val="0.30112319666328502"/>
          <c:w val="0.48318278411900589"/>
          <c:h val="0.4508520280668069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расходов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222250" h="177800"/>
              <a:bevelB w="50800" h="57150"/>
            </a:sp3d>
          </c:spPr>
          <c:explosion val="12"/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1-A605-4C76-B027-ED4C6D52B5FA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3-A605-4C76-B027-ED4C6D52B5FA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5-A605-4C76-B027-ED4C6D52B5FA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7-A605-4C76-B027-ED4C6D52B5FA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9-A605-4C76-B027-ED4C6D52B5FA}"/>
              </c:ext>
            </c:extLst>
          </c:dPt>
          <c:dPt>
            <c:idx val="5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B-A605-4C76-B027-ED4C6D52B5FA}"/>
              </c:ext>
            </c:extLst>
          </c:dPt>
          <c:dPt>
            <c:idx val="6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D-A605-4C76-B027-ED4C6D52B5FA}"/>
              </c:ext>
            </c:extLst>
          </c:dPt>
          <c:dPt>
            <c:idx val="7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0F-A605-4C76-B027-ED4C6D52B5FA}"/>
              </c:ext>
            </c:extLst>
          </c:dPt>
          <c:dPt>
            <c:idx val="8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222250" h="177800"/>
                <a:bevelB w="50800" h="57150"/>
              </a:sp3d>
            </c:spPr>
            <c:extLst>
              <c:ext xmlns:c16="http://schemas.microsoft.com/office/drawing/2014/chart" uri="{C3380CC4-5D6E-409C-BE32-E72D297353CC}">
                <c16:uniqueId val="{00000011-A605-4C76-B027-ED4C6D52B5FA}"/>
              </c:ext>
            </c:extLst>
          </c:dPt>
          <c:dLbls>
            <c:dLbl>
              <c:idx val="0"/>
              <c:layout>
                <c:manualLayout>
                  <c:x val="2.5983572535433107E-2"/>
                  <c:y val="-0.2710591811091592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00" b="1" i="0" u="none" strike="noStrike" kern="1200" baseline="0">
                        <a:solidFill>
                          <a:srgbClr val="D5A23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4B5EC634-66C2-44D8-A97F-CBDAC1FDDBDB}" type="CATEGORYNAME">
                      <a:rPr lang="ru-RU" sz="1300">
                        <a:solidFill>
                          <a:srgbClr val="D5A239"/>
                        </a:solidFill>
                      </a:rPr>
                      <a:pPr>
                        <a:defRPr sz="1300" b="1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300" dirty="0">
                        <a:solidFill>
                          <a:srgbClr val="D5A239"/>
                        </a:solidFill>
                      </a:rPr>
                      <a:t>;                                    </a:t>
                    </a:r>
                    <a:fld id="{125613E4-70CE-4BC7-8CD2-B1155A6B9535}" type="VALUE">
                      <a:rPr lang="ru-RU" sz="1300" smtClean="0">
                        <a:solidFill>
                          <a:srgbClr val="D5A239"/>
                        </a:solidFill>
                      </a:rPr>
                      <a:pPr>
                        <a:defRPr sz="1300" b="1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300" dirty="0">
                        <a:solidFill>
                          <a:srgbClr val="D5A239"/>
                        </a:solidFill>
                      </a:rPr>
                      <a:t>; </a:t>
                    </a:r>
                    <a:r>
                      <a:rPr lang="ru-RU" sz="1300" baseline="0" dirty="0">
                        <a:solidFill>
                          <a:srgbClr val="D5A239"/>
                        </a:solidFill>
                      </a:rPr>
                      <a:t>8%                           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rgbClr val="D5A239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911735651588658"/>
                      <c:h val="0.143578278660197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605-4C76-B027-ED4C6D52B5FA}"/>
                </c:ext>
              </c:extLst>
            </c:dLbl>
            <c:dLbl>
              <c:idx val="1"/>
              <c:layout>
                <c:manualLayout>
                  <c:x val="0.10172827648057756"/>
                  <c:y val="0.1341901346666209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00" b="1" i="0" u="none" strike="noStrike" kern="1200" baseline="0">
                        <a:solidFill>
                          <a:srgbClr val="D5A23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3C4108B0-9823-44AD-B053-5E8437208B36}" type="CATEGORYNAME">
                      <a:rPr lang="ru-RU" sz="1300"/>
                      <a:pPr>
                        <a:defRPr sz="1300" b="1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300" baseline="0" dirty="0"/>
                      <a:t>;                       </a:t>
                    </a:r>
                    <a:fld id="{8C7FFDAC-96E6-4172-848E-ADD478998D3D}" type="VALUE">
                      <a:rPr lang="ru-RU" sz="1300" baseline="0" smtClean="0"/>
                      <a:pPr>
                        <a:defRPr sz="1300" b="1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300" baseline="0" dirty="0"/>
                      <a:t>;                          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rgbClr val="D5A239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0553818834098"/>
                      <c:h val="0.188874485486973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605-4C76-B027-ED4C6D52B5FA}"/>
                </c:ext>
              </c:extLst>
            </c:dLbl>
            <c:dLbl>
              <c:idx val="2"/>
              <c:layout>
                <c:manualLayout>
                  <c:x val="4.1920576029500743E-2"/>
                  <c:y val="-0.101997612022177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rgbClr val="D5A239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962486619949967"/>
                      <c:h val="0.2726080089888522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A605-4C76-B027-ED4C6D52B5FA}"/>
                </c:ext>
              </c:extLst>
            </c:dLbl>
            <c:dLbl>
              <c:idx val="3"/>
              <c:layout>
                <c:manualLayout>
                  <c:x val="1.0036843480712826E-2"/>
                  <c:y val="0.131790806642062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00" b="1" i="0" u="none" strike="noStrike" kern="1200" baseline="0">
                        <a:solidFill>
                          <a:srgbClr val="D5A23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D50D3862-071F-48F8-87E4-65D4B7C00D98}" type="CATEGORYNAME">
                      <a:rPr lang="ru-RU" sz="1300"/>
                      <a:pPr>
                        <a:defRPr sz="1300" b="1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300" dirty="0"/>
                      <a:t>;                      </a:t>
                    </a:r>
                    <a:fld id="{6FED2752-5275-434F-BC47-AD038AE20E25}" type="VALUE">
                      <a:rPr lang="ru-RU" sz="1300" smtClean="0"/>
                      <a:pPr>
                        <a:defRPr sz="1300" b="1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300" dirty="0"/>
                      <a:t>;     11%      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rgbClr val="D5A239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944099278767266"/>
                      <c:h val="0.186429351313605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A605-4C76-B027-ED4C6D52B5FA}"/>
                </c:ext>
              </c:extLst>
            </c:dLbl>
            <c:dLbl>
              <c:idx val="4"/>
              <c:layout>
                <c:manualLayout>
                  <c:x val="-0.20511069804089946"/>
                  <c:y val="3.02979728407858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00" b="1" i="0" u="none" strike="noStrike" kern="1200" baseline="0">
                        <a:solidFill>
                          <a:srgbClr val="D5A23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4C51476F-A9EB-4765-970B-CDB9B8E4C2C5}" type="CATEGORYNAME">
                      <a:rPr lang="ru-RU" sz="1300">
                        <a:solidFill>
                          <a:srgbClr val="D5A239"/>
                        </a:solidFill>
                      </a:rPr>
                      <a:pPr>
                        <a:defRPr sz="1300" b="1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300" baseline="0" dirty="0">
                        <a:solidFill>
                          <a:srgbClr val="D5A239"/>
                        </a:solidFill>
                      </a:rPr>
                      <a:t>;                         </a:t>
                    </a:r>
                    <a:fld id="{D53FB380-B584-473C-AC0F-A3202125D8B2}" type="VALUE">
                      <a:rPr lang="ru-RU" sz="1300" baseline="0" smtClean="0">
                        <a:solidFill>
                          <a:srgbClr val="D5A239"/>
                        </a:solidFill>
                      </a:rPr>
                      <a:pPr>
                        <a:defRPr sz="1300" b="1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300" baseline="0" dirty="0">
                        <a:solidFill>
                          <a:srgbClr val="D5A239"/>
                        </a:solidFill>
                      </a:rPr>
                      <a:t>; 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rgbClr val="D5A239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757840436039103"/>
                      <c:h val="0.1718279123144224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A605-4C76-B027-ED4C6D52B5FA}"/>
                </c:ext>
              </c:extLst>
            </c:dLbl>
            <c:dLbl>
              <c:idx val="5"/>
              <c:layout>
                <c:manualLayout>
                  <c:x val="-6.150285740948587E-2"/>
                  <c:y val="3.7538950862919182E-2"/>
                </c:manualLayout>
              </c:layout>
              <c:tx>
                <c:rich>
                  <a:bodyPr/>
                  <a:lstStyle/>
                  <a:p>
                    <a:fld id="{3D3B871A-58F7-4C47-AFB3-B7D6B1A8A354}" type="CATEGORYNAME">
                      <a:rPr lang="ru-RU" dirty="0"/>
                      <a:pPr/>
                      <a:t>[ИМЯ КАТЕГОРИИ]</a:t>
                    </a:fld>
                    <a:r>
                      <a:rPr lang="ru-RU" baseline="0" dirty="0"/>
                      <a:t>;   </a:t>
                    </a:r>
                    <a:fld id="{07FA6B8D-BA6F-4B79-9F07-54AA46CB14D5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;                24%</a:t>
                    </a:r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526742976114433"/>
                      <c:h val="0.127746124074003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A605-4C76-B027-ED4C6D52B5FA}"/>
                </c:ext>
              </c:extLst>
            </c:dLbl>
            <c:dLbl>
              <c:idx val="6"/>
              <c:layout>
                <c:manualLayout>
                  <c:x val="-1.5976002495277111E-2"/>
                  <c:y val="-5.867144531147585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00" b="1" i="0" u="none" strike="noStrike" kern="1200" baseline="0">
                        <a:solidFill>
                          <a:srgbClr val="D5A23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F94D81BA-3E29-453D-8109-9FC18EC14372}" type="CATEGORYNAME">
                      <a:rPr lang="ru-RU" sz="1300">
                        <a:solidFill>
                          <a:srgbClr val="D5A23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300" b="1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300" dirty="0">
                        <a:solidFill>
                          <a:srgbClr val="D5A23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                                             </a:t>
                    </a:r>
                    <a:fld id="{73CD22DF-A26B-4BEB-961E-4057D2DCEC8C}" type="VALUE">
                      <a:rPr lang="ru-RU" sz="1300" smtClean="0">
                        <a:solidFill>
                          <a:srgbClr val="D5A23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300" b="1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300" dirty="0">
                        <a:solidFill>
                          <a:srgbClr val="D5A23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                                                                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rgbClr val="D5A239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86894393648352"/>
                      <c:h val="0.2461771177672407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A605-4C76-B027-ED4C6D52B5FA}"/>
                </c:ext>
              </c:extLst>
            </c:dLbl>
            <c:dLbl>
              <c:idx val="7"/>
              <c:layout>
                <c:manualLayout>
                  <c:x val="-5.2060407955741468E-2"/>
                  <c:y val="-4.128156154387607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00" b="1" i="0" u="none" strike="noStrike" kern="1200" baseline="0">
                        <a:solidFill>
                          <a:srgbClr val="D5A23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D06F819E-A96C-4067-A9FE-6D177794E61F}" type="CATEGORYNAME">
                      <a:rPr lang="ru-RU" sz="1300">
                        <a:solidFill>
                          <a:srgbClr val="D5A23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300" b="1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sz="1300" baseline="0" dirty="0">
                        <a:solidFill>
                          <a:srgbClr val="D5A23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    </a:t>
                    </a:r>
                    <a:fld id="{90FFD7C4-4A6C-4ABD-AE3E-46673A0EE65F}" type="VALUE">
                      <a:rPr lang="ru-RU" sz="1300" baseline="0">
                        <a:solidFill>
                          <a:srgbClr val="D5A23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300" b="1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sz="1300" baseline="0" dirty="0">
                        <a:solidFill>
                          <a:srgbClr val="D5A23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t>; </a:t>
                    </a:r>
                    <a:fld id="{DD5C7521-83A6-4DA2-9B64-7A914BF1BE25}" type="PERCENTAGE">
                      <a:rPr lang="ru-RU" sz="1300" baseline="0">
                        <a:solidFill>
                          <a:srgbClr val="D5A23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rPr>
                      <a:pPr>
                        <a:defRPr sz="1300" b="1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sz="1300" baseline="0" dirty="0">
                      <a:solidFill>
                        <a:srgbClr val="D5A239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rgbClr val="D5A239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3692585710169544"/>
                      <c:h val="0.1455389790991434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A605-4C76-B027-ED4C6D52B5FA}"/>
                </c:ext>
              </c:extLst>
            </c:dLbl>
            <c:dLbl>
              <c:idx val="8"/>
              <c:layout>
                <c:manualLayout>
                  <c:x val="-0.13277501431405508"/>
                  <c:y val="-0.1899013143962389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00" b="1" i="0" u="none" strike="noStrike" kern="1200" baseline="0">
                        <a:solidFill>
                          <a:srgbClr val="D5A23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55A3BE8A-3720-47D0-B8CF-A6247B4B2339}" type="CATEGORYNAME">
                      <a:rPr lang="ru-RU"/>
                      <a:pPr>
                        <a:defRPr sz="1300" b="1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baseline="0" dirty="0"/>
                      <a:t>;              </a:t>
                    </a:r>
                    <a:fld id="{9DEE170F-B6E3-4165-AEF6-0CB6766B1143}" type="VALUE">
                      <a:rPr lang="ru-RU" baseline="0" smtClean="0"/>
                      <a:pPr>
                        <a:defRPr sz="1300" b="1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baseline="0" dirty="0"/>
                      <a:t>;                           </a:t>
                    </a:r>
                    <a:fld id="{60AE95B9-2E82-4745-9A18-26C44FB2C15C}" type="PERCENTAGE">
                      <a:rPr lang="ru-RU" baseline="0" smtClean="0"/>
                      <a:pPr>
                        <a:defRPr sz="1300" b="1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rgbClr val="D5A239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230161731008852"/>
                      <c:h val="0.1647025011244067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A605-4C76-B027-ED4C6D52B5F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1" i="0" u="none" strike="noStrike" kern="1200" baseline="0">
                    <a:solidFill>
                      <a:srgbClr val="D5A239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BY"/>
              </a:p>
            </c:txPr>
            <c:dLblPos val="outEnd"/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D5A239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Общегосударственная деятельность</c:v>
                </c:pt>
                <c:pt idx="1">
                  <c:v>Национальная оборона</c:v>
                </c:pt>
                <c:pt idx="2">
                  <c:v>Судебная власть, правоохранительная деятельность и обеспечение безопасности</c:v>
                </c:pt>
                <c:pt idx="3">
                  <c:v>Национальная экономика</c:v>
                </c:pt>
                <c:pt idx="4">
                  <c:v>Жилищно-коммунальные услуги и жилищное строительство </c:v>
                </c:pt>
                <c:pt idx="5">
                  <c:v>Здравоохранение</c:v>
                </c:pt>
                <c:pt idx="6">
                  <c:v>Физическая культура, спорт, культура и средства массовой информации</c:v>
                </c:pt>
                <c:pt idx="7">
                  <c:v>Образование</c:v>
                </c:pt>
                <c:pt idx="8">
                  <c:v>Социальная политика</c:v>
                </c:pt>
              </c:strCache>
            </c:strRef>
          </c:cat>
          <c:val>
            <c:numRef>
              <c:f>Лист1!$B$2:$B$10</c:f>
              <c:numCache>
                <c:formatCode>#,##0.00_ ;\-#,##0.00\ </c:formatCode>
                <c:ptCount val="9"/>
                <c:pt idx="0">
                  <c:v>1374597.07</c:v>
                </c:pt>
                <c:pt idx="1">
                  <c:v>7395.28</c:v>
                </c:pt>
                <c:pt idx="2">
                  <c:v>2772</c:v>
                </c:pt>
                <c:pt idx="3">
                  <c:v>1783780.71</c:v>
                </c:pt>
                <c:pt idx="4">
                  <c:v>1365895.79</c:v>
                </c:pt>
                <c:pt idx="5">
                  <c:v>4001909.75</c:v>
                </c:pt>
                <c:pt idx="6">
                  <c:v>839044.04</c:v>
                </c:pt>
                <c:pt idx="7">
                  <c:v>6229746.6100000003</c:v>
                </c:pt>
                <c:pt idx="8">
                  <c:v>1249216.69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A605-4C76-B027-ED4C6D52B5FA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94306764250144"/>
          <c:y val="0.25398754433603554"/>
          <c:w val="0.36732462140348682"/>
          <c:h val="0.63780688331943114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effectLst>
              <a:glow rad="88900">
                <a:schemeClr val="accent1">
                  <a:alpha val="91000"/>
                </a:schemeClr>
              </a:glow>
            </a:effectLst>
            <a:scene3d>
              <a:camera prst="orthographicFront"/>
              <a:lightRig rig="flat" dir="t">
                <a:rot lat="0" lon="0" rev="6000000"/>
              </a:lightRig>
            </a:scene3d>
            <a:sp3d prstMaterial="dkEdge">
              <a:bevelT w="222250" h="146050" prst="angle"/>
              <a:bevelB w="50800" h="57150"/>
              <a:contourClr>
                <a:srgbClr val="000000"/>
              </a:contourClr>
            </a:sp3d>
          </c:spPr>
          <c:explosion val="22"/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glow rad="88900">
                  <a:schemeClr val="accent1">
                    <a:alpha val="91000"/>
                  </a:schemeClr>
                </a:glow>
              </a:effectLst>
              <a:scene3d>
                <a:camera prst="orthographicFront"/>
                <a:lightRig rig="flat" dir="t">
                  <a:rot lat="0" lon="0" rev="6000000"/>
                </a:lightRig>
              </a:scene3d>
              <a:sp3d prstMaterial="dkEdge">
                <a:bevelT w="222250" h="146050" prst="angle"/>
                <a:bevelB w="50800" h="5715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CA6-4D83-9DC3-239473821BBB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glow rad="88900">
                  <a:schemeClr val="accent1">
                    <a:alpha val="91000"/>
                  </a:schemeClr>
                </a:glow>
              </a:effectLst>
              <a:scene3d>
                <a:camera prst="orthographicFront"/>
                <a:lightRig rig="flat" dir="t">
                  <a:rot lat="0" lon="0" rev="6000000"/>
                </a:lightRig>
              </a:scene3d>
              <a:sp3d prstMaterial="dkEdge">
                <a:bevelT w="222250" h="146050" prst="angle"/>
                <a:bevelB w="50800" h="5715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CA6-4D83-9DC3-239473821BBB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glow rad="88900">
                  <a:schemeClr val="accent1">
                    <a:alpha val="91000"/>
                  </a:schemeClr>
                </a:glow>
              </a:effectLst>
              <a:scene3d>
                <a:camera prst="orthographicFront"/>
                <a:lightRig rig="flat" dir="t">
                  <a:rot lat="0" lon="0" rev="6000000"/>
                </a:lightRig>
              </a:scene3d>
              <a:sp3d prstMaterial="dkEdge">
                <a:bevelT w="222250" h="146050" prst="angle"/>
                <a:bevelB w="50800" h="5715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5CA6-4D83-9DC3-239473821BBB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glow rad="88900">
                  <a:schemeClr val="accent1">
                    <a:alpha val="91000"/>
                  </a:schemeClr>
                </a:glow>
              </a:effectLst>
              <a:scene3d>
                <a:camera prst="orthographicFront"/>
                <a:lightRig rig="flat" dir="t">
                  <a:rot lat="0" lon="0" rev="6000000"/>
                </a:lightRig>
              </a:scene3d>
              <a:sp3d prstMaterial="dkEdge">
                <a:bevelT w="222250" h="146050" prst="angle"/>
                <a:bevelB w="50800" h="57150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5CA6-4D83-9DC3-239473821BBB}"/>
              </c:ext>
            </c:extLst>
          </c:dPt>
          <c:dLbls>
            <c:dLbl>
              <c:idx val="0"/>
              <c:layout>
                <c:manualLayout>
                  <c:x val="0.24451552205244759"/>
                  <c:y val="-7.552607195472715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rgbClr val="D5A23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55EDDDBB-77FD-4CC3-B99F-81F283536A85}" type="CATEGORYNAME">
                      <a:rPr lang="ru-RU">
                        <a:solidFill>
                          <a:srgbClr val="D5A239"/>
                        </a:solidFill>
                      </a:rPr>
                      <a:pPr>
                        <a:defRPr sz="1600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baseline="0" dirty="0">
                        <a:solidFill>
                          <a:srgbClr val="D5A239"/>
                        </a:solidFill>
                      </a:rPr>
                      <a:t>;                  </a:t>
                    </a:r>
                    <a:fld id="{61EA9850-6D88-4CB9-BCB2-45A4EBAC4CEF}" type="VALUE">
                      <a:rPr lang="ru-RU" baseline="0" smtClean="0">
                        <a:solidFill>
                          <a:srgbClr val="D5A239"/>
                        </a:solidFill>
                      </a:rPr>
                      <a:pPr>
                        <a:defRPr sz="1600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baseline="0" dirty="0">
                        <a:solidFill>
                          <a:srgbClr val="D5A239"/>
                        </a:solidFill>
                      </a:rPr>
                      <a:t>;                    </a:t>
                    </a:r>
                    <a:fld id="{69290B7B-3C79-4B69-B7A7-E18CE3AC10AF}" type="PERCENTAGE">
                      <a:rPr lang="ru-RU" baseline="0" smtClean="0">
                        <a:solidFill>
                          <a:srgbClr val="D5A239"/>
                        </a:solidFill>
                      </a:rPr>
                      <a:pPr>
                        <a:defRPr sz="1600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baseline="0" dirty="0">
                      <a:solidFill>
                        <a:srgbClr val="D5A239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D5A239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BY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175462049667177"/>
                      <c:h val="0.1910708946071610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CA6-4D83-9DC3-239473821BBB}"/>
                </c:ext>
              </c:extLst>
            </c:dLbl>
            <c:dLbl>
              <c:idx val="1"/>
              <c:layout>
                <c:manualLayout>
                  <c:x val="-0.17003906318697043"/>
                  <c:y val="4.0566352802064956E-2"/>
                </c:manualLayout>
              </c:layout>
              <c:tx>
                <c:rich>
                  <a:bodyPr/>
                  <a:lstStyle/>
                  <a:p>
                    <a:fld id="{EA1A81C9-5DA1-42A2-A5D0-D3B15BC7CBEE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                  </a:t>
                    </a:r>
                    <a:fld id="{DFC468CF-4999-4BFB-9646-6FB52A2F6302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;                         </a:t>
                    </a:r>
                    <a:fld id="{5678BB55-3005-4193-BECF-D420567FF121}" type="PERCENTAGE">
                      <a:rPr lang="ru-RU" baseline="0" smtClean="0"/>
                      <a:pPr/>
                      <a:t>[ПРОЦЕНТ]</a:t>
                    </a:fld>
                    <a:endParaRPr lang="ru-RU" baseline="0" dirty="0"/>
                  </a:p>
                </c:rich>
              </c:tx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CA6-4D83-9DC3-239473821BBB}"/>
                </c:ext>
              </c:extLst>
            </c:dLbl>
            <c:dLbl>
              <c:idx val="2"/>
              <c:layout>
                <c:manualLayout>
                  <c:x val="-0.17585491117109917"/>
                  <c:y val="-0.20772072925859078"/>
                </c:manualLayout>
              </c:layout>
              <c:tx>
                <c:rich>
                  <a:bodyPr/>
                  <a:lstStyle/>
                  <a:p>
                    <a:fld id="{F8A904AB-2BCF-4211-A321-6876197AA452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                            </a:t>
                    </a:r>
                    <a:fld id="{84AC6825-9F72-4CBD-8BE3-9B9C5FC40F72}" type="VALUE">
                      <a:rPr lang="ru-RU" baseline="0"/>
                      <a:pPr/>
                      <a:t>[ЗНАЧЕНИЕ]</a:t>
                    </a:fld>
                    <a:r>
                      <a:rPr lang="ru-RU" baseline="0" dirty="0"/>
                      <a:t>;                     </a:t>
                    </a:r>
                    <a:fld id="{E947BEE2-1B5A-46E3-95A6-457B178021D2}" type="PERCENTAGE">
                      <a:rPr lang="ru-RU" baseline="0" smtClean="0"/>
                      <a:pPr/>
                      <a:t>[ПРОЦЕНТ]</a:t>
                    </a:fld>
                    <a:endParaRPr lang="ru-RU" baseline="0" dirty="0"/>
                  </a:p>
                </c:rich>
              </c:tx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CA6-4D83-9DC3-239473821BBB}"/>
                </c:ext>
              </c:extLst>
            </c:dLbl>
            <c:dLbl>
              <c:idx val="3"/>
              <c:layout>
                <c:manualLayout>
                  <c:x val="1.7544381405819844E-2"/>
                  <c:y val="-0.2263843569649781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rgbClr val="D5A239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defRPr>
                    </a:pPr>
                    <a:fld id="{B3DEEDCC-21C6-4280-B835-BC62C37EB4FD}" type="CATEGORYNAME">
                      <a:rPr lang="ru-RU">
                        <a:solidFill>
                          <a:srgbClr val="D5A239"/>
                        </a:solidFill>
                      </a:rPr>
                      <a:pPr>
                        <a:defRPr sz="1600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[ИМЯ КАТЕГОРИИ]</a:t>
                    </a:fld>
                    <a:r>
                      <a:rPr lang="ru-RU" baseline="0" dirty="0">
                        <a:solidFill>
                          <a:srgbClr val="D5A239"/>
                        </a:solidFill>
                      </a:rPr>
                      <a:t>;                        </a:t>
                    </a:r>
                    <a:fld id="{EA8A02B1-44E8-48EB-ACC0-661CE30A9691}" type="VALUE">
                      <a:rPr lang="ru-RU" baseline="0" smtClean="0">
                        <a:solidFill>
                          <a:srgbClr val="D5A239"/>
                        </a:solidFill>
                      </a:rPr>
                      <a:pPr>
                        <a:defRPr sz="1600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[ЗНАЧЕНИЕ]</a:t>
                    </a:fld>
                    <a:r>
                      <a:rPr lang="ru-RU" baseline="0" dirty="0">
                        <a:solidFill>
                          <a:srgbClr val="D5A239"/>
                        </a:solidFill>
                      </a:rPr>
                      <a:t>;                     </a:t>
                    </a:r>
                    <a:fld id="{006B96B6-C09F-447F-B106-BDF8984BD982}" type="PERCENTAGE">
                      <a:rPr lang="ru-RU" baseline="0" smtClean="0">
                        <a:solidFill>
                          <a:srgbClr val="D5A239"/>
                        </a:solidFill>
                      </a:rPr>
                      <a:pPr>
                        <a:defRPr sz="1600">
                          <a:solidFill>
                            <a:srgbClr val="D5A239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defRPr>
                      </a:pPr>
                      <a:t>[ПРОЦЕНТ]</a:t>
                    </a:fld>
                    <a:endParaRPr lang="ru-RU" baseline="0" dirty="0">
                      <a:solidFill>
                        <a:srgbClr val="D5A239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D5A239"/>
                      </a:solidFill>
                      <a:latin typeface="Cambria" panose="02040503050406030204" pitchFamily="18" charset="0"/>
                      <a:ea typeface="Cambria" panose="02040503050406030204" pitchFamily="18" charset="0"/>
                      <a:cs typeface="+mn-cs"/>
                    </a:defRPr>
                  </a:pPr>
                  <a:endParaRPr lang="ru-BY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22888688679741"/>
                      <c:h val="0.1977013939006110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5CA6-4D83-9DC3-239473821B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D5A239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BY"/>
              </a:p>
            </c:txPr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B76D0D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Заработная плата</c:v>
                </c:pt>
                <c:pt idx="1">
                  <c:v>Питание, медикаменты, трансферты</c:v>
                </c:pt>
                <c:pt idx="2">
                  <c:v>Коммунальные услуги</c:v>
                </c:pt>
                <c:pt idx="3">
                  <c:v>Другие расходы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10104933.220000001</c:v>
                </c:pt>
                <c:pt idx="1">
                  <c:v>1449437.16</c:v>
                </c:pt>
                <c:pt idx="2">
                  <c:v>1770033.68</c:v>
                </c:pt>
                <c:pt idx="3">
                  <c:v>3529953.88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CA6-4D83-9DC3-239473821BB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42"/>
        <c:holeSize val="56"/>
      </c:doughnutChart>
      <c:spPr>
        <a:noFill/>
        <a:ln>
          <a:noFill/>
        </a:ln>
        <a:effectLst>
          <a:glow rad="127000">
            <a:schemeClr val="accent1">
              <a:alpha val="80000"/>
            </a:schemeClr>
          </a:glow>
        </a:effectLst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2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pattFill prst="ltDn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>
        <a:solidFill>
          <a:schemeClr val="phClr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image" Target="../media/image3.jpg"/><Relationship Id="rId5" Type="http://schemas.openxmlformats.org/officeDocument/2006/relationships/image" Target="../media/image7.png"/><Relationship Id="rId4" Type="http://schemas.openxmlformats.org/officeDocument/2006/relationships/image" Target="../media/image6.jp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0.78246</cdr:x>
      <cdr:y>0.01151</cdr:y>
    </cdr:from>
    <cdr:to>
      <cdr:x>0.95263</cdr:x>
      <cdr:y>0.17895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154779" y="62831"/>
          <a:ext cx="1556084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0.83333</cdr:x>
      <cdr:y>0</cdr:y>
    </cdr:from>
    <cdr:to>
      <cdr:x>0.99298</cdr:x>
      <cdr:y>0.0454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619970" y="0"/>
          <a:ext cx="1459839" cy="228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2400" b="1" dirty="0">
            <a:solidFill>
              <a:schemeClr val="accent4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0.16731</cdr:x>
      <cdr:y>0.74711</cdr:y>
    </cdr:from>
    <cdr:to>
      <cdr:x>0.30192</cdr:x>
      <cdr:y>0.9381</cdr:y>
    </cdr:to>
    <cdr:pic>
      <cdr:nvPicPr>
        <cdr:cNvPr id="9" name="Рисунок 8">
          <a:extLst xmlns:a="http://schemas.openxmlformats.org/drawingml/2006/main">
            <a:ext uri="{FF2B5EF4-FFF2-40B4-BE49-F238E27FC236}">
              <a16:creationId xmlns:a16="http://schemas.microsoft.com/office/drawing/2014/main" id="{FB183F13-6635-493E-AFEE-E3D8B5560949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1493622" y="3252665"/>
          <a:ext cx="1201708" cy="831510"/>
        </a:xfrm>
        <a:prstGeom xmlns:a="http://schemas.openxmlformats.org/drawingml/2006/main" prst="ellipse">
          <a:avLst/>
        </a:prstGeom>
        <a:ln xmlns:a="http://schemas.openxmlformats.org/drawingml/2006/main">
          <a:noFill/>
        </a:ln>
        <a:effectLst xmlns:a="http://schemas.openxmlformats.org/drawingml/2006/main">
          <a:softEdge rad="112500"/>
        </a:effectLst>
      </cdr:spPr>
    </cdr:pic>
  </cdr:relSizeAnchor>
  <cdr:relSizeAnchor xmlns:cdr="http://schemas.openxmlformats.org/drawingml/2006/chartDrawing">
    <cdr:from>
      <cdr:x>0.01205</cdr:x>
      <cdr:y>0.15155</cdr:y>
    </cdr:from>
    <cdr:to>
      <cdr:x>0.16257</cdr:x>
      <cdr:y>0.33218</cdr:y>
    </cdr:to>
    <cdr:pic>
      <cdr:nvPicPr>
        <cdr:cNvPr id="3" name="Рисунок 2">
          <a:extLst xmlns:a="http://schemas.openxmlformats.org/drawingml/2006/main">
            <a:ext uri="{FF2B5EF4-FFF2-40B4-BE49-F238E27FC236}">
              <a16:creationId xmlns:a16="http://schemas.microsoft.com/office/drawing/2014/main" id="{C0091B12-2847-406C-9BE9-8E856504EF20}"/>
            </a:ext>
          </a:extLst>
        </cdr:cNvPr>
        <cdr:cNvPicPr/>
      </cdr:nvPicPr>
      <cdr:blipFill>
        <a:blip xmlns:a="http://schemas.openxmlformats.org/drawingml/2006/main" xmlns:r="http://schemas.openxmlformats.org/officeDocument/2006/relationships" r:embed="rId2"/>
        <a:stretch xmlns:a="http://schemas.openxmlformats.org/drawingml/2006/main">
          <a:fillRect/>
        </a:stretch>
      </cdr:blipFill>
      <cdr:spPr>
        <a:xfrm xmlns:a="http://schemas.openxmlformats.org/drawingml/2006/main">
          <a:off x="107584" y="659787"/>
          <a:ext cx="1343754" cy="786409"/>
        </a:xfrm>
        <a:prstGeom xmlns:a="http://schemas.openxmlformats.org/drawingml/2006/main" prst="ellipse">
          <a:avLst/>
        </a:prstGeom>
        <a:ln xmlns:a="http://schemas.openxmlformats.org/drawingml/2006/main">
          <a:noFill/>
        </a:ln>
        <a:effectLst xmlns:a="http://schemas.openxmlformats.org/drawingml/2006/main">
          <a:softEdge rad="112500"/>
        </a:effectLst>
        <a:scene3d xmlns:a="http://schemas.openxmlformats.org/drawingml/2006/main">
          <a:camera prst="orthographicFront">
            <a:rot lat="0" lon="0" rev="0"/>
          </a:camera>
          <a:lightRig rig="threePt" dir="t"/>
        </a:scene3d>
      </cdr:spPr>
    </cdr:pic>
  </cdr:relSizeAnchor>
  <cdr:relSizeAnchor xmlns:cdr="http://schemas.openxmlformats.org/drawingml/2006/chartDrawing">
    <cdr:from>
      <cdr:x>0.62478</cdr:x>
      <cdr:y>0.15098</cdr:y>
    </cdr:from>
    <cdr:to>
      <cdr:x>0.75741</cdr:x>
      <cdr:y>0.31062</cdr:y>
    </cdr:to>
    <cdr:pic>
      <cdr:nvPicPr>
        <cdr:cNvPr id="4" name="Рисунок 3">
          <a:extLst xmlns:a="http://schemas.openxmlformats.org/drawingml/2006/main">
            <a:ext uri="{FF2B5EF4-FFF2-40B4-BE49-F238E27FC236}">
              <a16:creationId xmlns:a16="http://schemas.microsoft.com/office/drawing/2014/main" id="{4798B344-0B8A-4E10-9B06-FB68974F8514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3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5577578" y="657312"/>
          <a:ext cx="1184068" cy="695038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0.78866</cdr:x>
      <cdr:y>0.41274</cdr:y>
    </cdr:from>
    <cdr:to>
      <cdr:x>0.92129</cdr:x>
      <cdr:y>0.59337</cdr:y>
    </cdr:to>
    <cdr:pic>
      <cdr:nvPicPr>
        <cdr:cNvPr id="5" name="Рисунок 4">
          <a:extLst xmlns:a="http://schemas.openxmlformats.org/drawingml/2006/main">
            <a:ext uri="{FF2B5EF4-FFF2-40B4-BE49-F238E27FC236}">
              <a16:creationId xmlns:a16="http://schemas.microsoft.com/office/drawing/2014/main" id="{0D1B85B5-A881-47D0-B53B-9E2D420B8741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4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7040618" y="1796943"/>
          <a:ext cx="1184068" cy="786410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0.02701</cdr:x>
      <cdr:y>0.52754</cdr:y>
    </cdr:from>
    <cdr:to>
      <cdr:x>0.14797</cdr:x>
      <cdr:y>0.70817</cdr:y>
    </cdr:to>
    <cdr:pic>
      <cdr:nvPicPr>
        <cdr:cNvPr id="6" name="Рисунок 5">
          <a:extLst xmlns:a="http://schemas.openxmlformats.org/drawingml/2006/main">
            <a:ext uri="{FF2B5EF4-FFF2-40B4-BE49-F238E27FC236}">
              <a16:creationId xmlns:a16="http://schemas.microsoft.com/office/drawing/2014/main" id="{972ED813-7062-49BE-AF8A-FC1C7266C367}"/>
            </a:ext>
          </a:extLst>
        </cdr:cNvPr>
        <cdr:cNvPicPr/>
      </cdr:nvPicPr>
      <cdr:blipFill>
        <a:blip xmlns:a="http://schemas.openxmlformats.org/drawingml/2006/main" xmlns:r="http://schemas.openxmlformats.org/officeDocument/2006/relationships" r:embed="rId5"/>
        <a:stretch xmlns:a="http://schemas.openxmlformats.org/drawingml/2006/main">
          <a:fillRect/>
        </a:stretch>
      </cdr:blipFill>
      <cdr:spPr>
        <a:xfrm xmlns:a="http://schemas.openxmlformats.org/drawingml/2006/main">
          <a:off x="241133" y="2296738"/>
          <a:ext cx="1079820" cy="786409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6CC9DD-F694-4F75-95C6-431EB69527B2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DD58F5-6677-41DA-A9A0-45FD90382B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1879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DD58F5-6677-41DA-A9A0-45FD90382B4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8732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4EFA32-F481-EF9C-A5DF-5C6E541FF5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3418" y="1546945"/>
            <a:ext cx="8829964" cy="2387600"/>
          </a:xfrm>
        </p:spPr>
        <p:txBody>
          <a:bodyPr anchor="b">
            <a:normAutofit/>
          </a:bodyPr>
          <a:lstStyle>
            <a:lvl1pPr algn="l">
              <a:defRPr sz="7200" b="1">
                <a:solidFill>
                  <a:srgbClr val="D5A239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3C9A790-DE61-4561-17B6-A4EC6A2C7B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3414" y="3962253"/>
            <a:ext cx="8829965" cy="1655762"/>
          </a:xfrm>
        </p:spPr>
        <p:txBody>
          <a:bodyPr/>
          <a:lstStyle>
            <a:lvl1pPr marL="0" indent="0" algn="l">
              <a:buNone/>
              <a:defRPr sz="2400" b="1">
                <a:solidFill>
                  <a:srgbClr val="D5A239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ru-UA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839E98A-7C5D-39D0-6916-3EF1E6C58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2D9F7-80B6-4298-9A2F-BBEF44C4F6B6}" type="datetimeFigureOut">
              <a:rPr lang="ru-UA" smtClean="0"/>
              <a:t>04/15/2025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18DA1DF-2B2C-E6F4-74B7-C5E5D2DD8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B3AF312-D9BA-B61C-DBD5-73715EA68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170D-6774-4465-B100-6D330EC7313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27756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4520D0-A9FA-7591-EE77-679D77D17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F435BC4-8E7D-B9BE-C9FE-81BDEC5AE0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7BB800-2B32-9BC9-B376-A2F2DE398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2D9F7-80B6-4298-9A2F-BBEF44C4F6B6}" type="datetimeFigureOut">
              <a:rPr lang="ru-UA" smtClean="0"/>
              <a:t>04/15/2025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4703591-2343-9298-813E-9E36319DC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91EF3A7-30B2-FB56-43CB-3FBE2F453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170D-6774-4465-B100-6D330EC7313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12727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98FDD84-3BF7-CB83-E1B2-ECCFA01C49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DB89061-4AA1-10AB-2F2F-BAA04CAF3D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CF6C290-D954-ADF7-10F1-95D67F561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2D9F7-80B6-4298-9A2F-BBEF44C4F6B6}" type="datetimeFigureOut">
              <a:rPr lang="ru-UA" smtClean="0"/>
              <a:t>04/15/2025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C37AFF-4D45-177F-A71F-CBAF62CF4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5D4484B-CC2A-901B-747A-F7E926732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170D-6774-4465-B100-6D330EC7313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17020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0F69D6F-D6BA-C94D-DD5A-6ABD59AA49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795B79-E343-F53B-8A5F-AE6CFA03C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15636"/>
            <a:ext cx="10515600" cy="530802"/>
          </a:xfrm>
        </p:spPr>
        <p:txBody>
          <a:bodyPr/>
          <a:lstStyle>
            <a:lvl1pPr>
              <a:defRPr>
                <a:solidFill>
                  <a:srgbClr val="D5A239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4B5BC4-E3BA-CF00-4139-D4F14CD6F1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CDB8B5D-1829-114B-6E49-2741DF67E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2D9F7-80B6-4298-9A2F-BBEF44C4F6B6}" type="datetimeFigureOut">
              <a:rPr lang="ru-UA" smtClean="0"/>
              <a:t>04/15/2025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96B57C-3175-B11B-7C56-3E77DFE39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20894A-AFA6-E120-67C0-DBEC13D9E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170D-6774-4465-B100-6D330EC7313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16442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4F0E60-A9D6-3FCF-62EA-ADB827F0E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7D3750B-7904-BCE3-18CC-C90C2657BD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68293A5-DC45-1693-9A50-82120A504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2D9F7-80B6-4298-9A2F-BBEF44C4F6B6}" type="datetimeFigureOut">
              <a:rPr lang="ru-UA" smtClean="0"/>
              <a:t>04/15/2025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B15F1E-630F-5934-22D8-E2E7DFDDF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A699E2-F218-43ED-AABF-F73518FFB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170D-6774-4465-B100-6D330EC7313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916811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25B767-3209-A7F8-628E-844ED3FA8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C7ADD0-728F-73A5-BF90-C9168081C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FC43FC0-0387-9524-2813-6B3053D045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5954EDB-8FDA-8FA1-644F-9C776F258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2D9F7-80B6-4298-9A2F-BBEF44C4F6B6}" type="datetimeFigureOut">
              <a:rPr lang="ru-UA" smtClean="0"/>
              <a:t>04/15/2025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88C440E-92CB-8D9A-5E68-6AE32A8B3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E3D0F29-0B2E-A26D-7E03-442059096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170D-6774-4465-B100-6D330EC7313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92300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196E8C-BE7D-FB68-3D2C-F30E86399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9CF06CD-7FC8-782A-FCF3-8063790CF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32C394F-9F15-73F3-4074-B44DCC14C0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30D0E98-0BE8-2DE0-D55F-F919AC45FE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5CFA663-D545-9DD7-DEB6-0BB5093049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8F70AE1-46B4-3BF1-BD07-5C46D8392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2D9F7-80B6-4298-9A2F-BBEF44C4F6B6}" type="datetimeFigureOut">
              <a:rPr lang="ru-UA" smtClean="0"/>
              <a:t>04/15/2025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5E20318-4402-7C75-8451-C55499E9F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F702753-DD93-B03E-4267-354EE88B6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170D-6774-4465-B100-6D330EC7313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3740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127453-A9CF-1724-743C-772419C78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E89978-6BE1-6455-7DBB-64E60D804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2D9F7-80B6-4298-9A2F-BBEF44C4F6B6}" type="datetimeFigureOut">
              <a:rPr lang="ru-UA" smtClean="0"/>
              <a:t>04/15/2025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D18CB5E-0F37-F8DD-DCDD-F4C6B74A4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2FA42A8-66F2-A5C5-AB5B-A2F1CB054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170D-6774-4465-B100-6D330EC7313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4241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579EDDF-DE4F-E4B0-8CF9-8464AEC2D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2D9F7-80B6-4298-9A2F-BBEF44C4F6B6}" type="datetimeFigureOut">
              <a:rPr lang="ru-UA" smtClean="0"/>
              <a:t>04/15/2025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16A559C-16D2-7F9C-61EA-870562323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FD6FC73-EDAF-A7E5-9C20-C534C97B3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170D-6774-4465-B100-6D330EC7313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0057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74D067-05E0-2A57-6883-913777957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4D3657-110E-CC4B-71B6-4241C0E67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B1F733E-F996-E352-99FB-CA9E6BD070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1E8D342-0176-AD24-2B32-FFC2E755D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2D9F7-80B6-4298-9A2F-BBEF44C4F6B6}" type="datetimeFigureOut">
              <a:rPr lang="ru-UA" smtClean="0"/>
              <a:t>04/15/2025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2AB43D6-7A95-A70A-D653-E6F51798D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13BACCF-7FAA-AD35-BD1F-CED1F6165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170D-6774-4465-B100-6D330EC7313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42474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D31260-AE7C-DB54-03F1-18CA9DCDF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D1E67A8-3C64-2D8B-99BE-0867A1C41D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B337F60-DF22-6845-AB6E-E8C0313B42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8FA907B-69D0-61A8-C668-A41571A57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2D9F7-80B6-4298-9A2F-BBEF44C4F6B6}" type="datetimeFigureOut">
              <a:rPr lang="ru-UA" smtClean="0"/>
              <a:t>04/15/2025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D3C1BD0-F143-F3CF-AB65-DB07AA185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ECCDC6C-D252-9027-7750-37C916CBD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7170D-6774-4465-B100-6D330EC7313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82539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7FD840C-2998-AF37-B0E9-21711EE717E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D86CD3-0A77-FF9C-95E1-4987BC3CE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1A423FF-986C-08F0-D8E3-CF6D043917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B76A666-E80F-63F4-07BA-F7C87F4CA2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2D9F7-80B6-4298-9A2F-BBEF44C4F6B6}" type="datetimeFigureOut">
              <a:rPr lang="ru-UA" smtClean="0"/>
              <a:t>04/15/2025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49E7FCD-091E-8EF6-076C-828E704C1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C1B09C3-45C2-388E-70D6-BE3EB283FA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7170D-6774-4465-B100-6D330EC7313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084837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459195-6DC5-7DA4-1F9B-B0593D8AFE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365" y="1497161"/>
            <a:ext cx="6608910" cy="3551089"/>
          </a:xfrm>
        </p:spPr>
        <p:txBody>
          <a:bodyPr>
            <a:noAutofit/>
          </a:bodyPr>
          <a:lstStyle/>
          <a:p>
            <a:r>
              <a:rPr lang="ru-RU" sz="6300" dirty="0"/>
              <a:t>Информация об исполнении бюджета за</a:t>
            </a:r>
            <a:r>
              <a:rPr lang="en-US" sz="6300" dirty="0"/>
              <a:t>             </a:t>
            </a:r>
            <a:r>
              <a:rPr lang="ru-RU" sz="6300" dirty="0"/>
              <a:t> </a:t>
            </a:r>
            <a:r>
              <a:rPr lang="en-US" sz="6300" dirty="0"/>
              <a:t>I</a:t>
            </a:r>
            <a:r>
              <a:rPr lang="ru-RU" sz="6300" dirty="0"/>
              <a:t> квартал 2025 года</a:t>
            </a:r>
            <a:endParaRPr lang="ru-UA" sz="63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ECB4467-FAAB-6B14-AD30-89421EB6B9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15425" y="3095625"/>
            <a:ext cx="2800651" cy="865039"/>
          </a:xfrm>
        </p:spPr>
        <p:txBody>
          <a:bodyPr>
            <a:noAutofit/>
          </a:bodyPr>
          <a:lstStyle/>
          <a:p>
            <a:r>
              <a:rPr lang="ru-RU" sz="3600" dirty="0"/>
              <a:t>Чечерский район</a:t>
            </a:r>
            <a:endParaRPr lang="ru-UA" sz="3600" dirty="0"/>
          </a:p>
        </p:txBody>
      </p:sp>
    </p:spTree>
    <p:extLst>
      <p:ext uri="{BB962C8B-B14F-4D97-AF65-F5344CB8AC3E}">
        <p14:creationId xmlns:p14="http://schemas.microsoft.com/office/powerpoint/2010/main" val="18830307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030ED3-49BB-A7C7-A441-7132E11A7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4511"/>
            <a:ext cx="10515600" cy="53080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Расходы бюджета</a:t>
            </a:r>
            <a:endParaRPr lang="ru-UA" b="1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74B37F6-6344-465C-A1CC-2544C0A68089}"/>
              </a:ext>
            </a:extLst>
          </p:cNvPr>
          <p:cNvSpPr/>
          <p:nvPr/>
        </p:nvSpPr>
        <p:spPr>
          <a:xfrm>
            <a:off x="838200" y="2232943"/>
            <a:ext cx="1051560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75" algn="just">
              <a:spcBef>
                <a:spcPct val="0"/>
              </a:spcBef>
              <a:tabLst>
                <a:tab pos="0" algn="l"/>
              </a:tabLst>
              <a:defRPr/>
            </a:pPr>
            <a:r>
              <a:rPr lang="ru-RU" altLang="ru-RU" sz="2000" dirty="0">
                <a:solidFill>
                  <a:srgbClr val="D5A239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На оплату лекарственных средств и изделий медицинского назначения в </a:t>
            </a:r>
            <a:r>
              <a:rPr lang="en-US" altLang="ru-RU" sz="2000" dirty="0">
                <a:solidFill>
                  <a:srgbClr val="D5A239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I </a:t>
            </a:r>
            <a:r>
              <a:rPr lang="ru-RU" altLang="ru-RU" sz="2000" dirty="0">
                <a:solidFill>
                  <a:srgbClr val="D5A239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квартале 2025 года направлено 267 747,92 рублей, что составляет 2 % в общих расходах бюджета. </a:t>
            </a:r>
            <a:r>
              <a:rPr lang="ru-RU" sz="2000" dirty="0">
                <a:solidFill>
                  <a:srgbClr val="D5A239"/>
                </a:solidFill>
              </a:rPr>
              <a:t>Исполнено 22,8 % от годового уточненного плана. </a:t>
            </a:r>
            <a:endParaRPr lang="ru-RU" altLang="ru-RU" sz="2000" dirty="0">
              <a:solidFill>
                <a:srgbClr val="D5A239"/>
              </a:solidFill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indent="269875" algn="just">
              <a:spcBef>
                <a:spcPct val="0"/>
              </a:spcBef>
              <a:tabLst>
                <a:tab pos="0" algn="l"/>
              </a:tabLst>
              <a:defRPr/>
            </a:pPr>
            <a:r>
              <a:rPr lang="ru-RU" altLang="ru-RU" sz="2000" dirty="0">
                <a:solidFill>
                  <a:srgbClr val="D5A239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На выплату всех видов текущих трансфертов населению из бюджета района направлено             1 021 116,98 рублей или 6 % от общих расходов бюджета за </a:t>
            </a:r>
            <a:r>
              <a:rPr lang="en-US" altLang="ru-RU" sz="2000" dirty="0">
                <a:solidFill>
                  <a:srgbClr val="D5A239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I</a:t>
            </a:r>
            <a:r>
              <a:rPr lang="ru-RU" altLang="ru-RU" sz="2000" dirty="0">
                <a:solidFill>
                  <a:srgbClr val="D5A239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 квартал 2025 года, </a:t>
            </a:r>
            <a:r>
              <a:rPr lang="ru-RU" sz="2000" dirty="0">
                <a:solidFill>
                  <a:srgbClr val="D5A239"/>
                </a:solidFill>
              </a:rPr>
              <a:t>исполнение составило 18,9 % от годовых назначений, из них на</a:t>
            </a:r>
            <a:r>
              <a:rPr lang="ru-RU" altLang="ru-RU" sz="2000" dirty="0">
                <a:solidFill>
                  <a:srgbClr val="D5A239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</a:p>
          <a:p>
            <a:pPr indent="269875" algn="just">
              <a:spcBef>
                <a:spcPct val="0"/>
              </a:spcBef>
              <a:tabLst>
                <a:tab pos="0" algn="l"/>
              </a:tabLst>
              <a:defRPr/>
            </a:pPr>
            <a:r>
              <a:rPr lang="ru-RU" sz="2000" i="1" dirty="0">
                <a:solidFill>
                  <a:srgbClr val="D5A239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ru-RU" sz="2000" i="1" dirty="0">
                <a:solidFill>
                  <a:srgbClr val="D5A239"/>
                </a:solidFill>
              </a:rPr>
              <a:t>выплату льгот и компенсаций и бесплатное питание учащихся, за счёт субвенций, передаваемых из республиканского бюджета</a:t>
            </a:r>
            <a:r>
              <a:rPr lang="ru-RU" altLang="ru-RU" sz="2000" i="1" dirty="0">
                <a:solidFill>
                  <a:srgbClr val="D5A239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 – 611 215,95 рублей;</a:t>
            </a:r>
          </a:p>
          <a:p>
            <a:pPr indent="269875" algn="just">
              <a:spcBef>
                <a:spcPct val="0"/>
              </a:spcBef>
              <a:tabLst>
                <a:tab pos="0" algn="l"/>
              </a:tabLst>
              <a:defRPr/>
            </a:pPr>
            <a:r>
              <a:rPr lang="ru-RU" altLang="ru-RU" sz="2000" i="1" dirty="0">
                <a:solidFill>
                  <a:srgbClr val="D5A239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- выплату  государственной  адресной социальной  помощи  населению – 104 748,91 рублей; </a:t>
            </a:r>
          </a:p>
          <a:p>
            <a:pPr indent="269875" algn="just">
              <a:spcBef>
                <a:spcPct val="0"/>
              </a:spcBef>
              <a:defRPr/>
            </a:pPr>
            <a:r>
              <a:rPr lang="ru-RU" altLang="ru-RU" sz="2000" i="1" dirty="0">
                <a:solidFill>
                  <a:srgbClr val="D5A239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- бесплатное обеспечение продуктами питания детей первых двух лет жизни – 6 278,44 рублей; </a:t>
            </a:r>
          </a:p>
          <a:p>
            <a:pPr indent="269875" algn="just">
              <a:spcBef>
                <a:spcPct val="0"/>
              </a:spcBef>
              <a:defRPr/>
            </a:pPr>
            <a:endParaRPr lang="ru-RU" i="1" dirty="0">
              <a:solidFill>
                <a:srgbClr val="D5A2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54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030ED3-49BB-A7C7-A441-7132E11A7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Расходы бюджета</a:t>
            </a:r>
            <a:endParaRPr lang="ru-UA" b="1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D0780E6-4A8F-4706-A653-7896188FE24A}"/>
              </a:ext>
            </a:extLst>
          </p:cNvPr>
          <p:cNvSpPr/>
          <p:nvPr/>
        </p:nvSpPr>
        <p:spPr>
          <a:xfrm>
            <a:off x="838200" y="2346482"/>
            <a:ext cx="10515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75" algn="just">
              <a:spcBef>
                <a:spcPct val="0"/>
              </a:spcBef>
              <a:defRPr/>
            </a:pPr>
            <a:r>
              <a:rPr lang="ru-RU" altLang="ru-RU" sz="2000" i="1" dirty="0">
                <a:solidFill>
                  <a:srgbClr val="D5A239"/>
                </a:solidFill>
                <a:ea typeface="Cambria" panose="02040503050406030204" pitchFamily="18" charset="0"/>
              </a:rPr>
              <a:t>- выплаты педагогическим работникам на приобретение методической литературы, выплаты  на  детей-сирот   и   детей,   оставшихся   без  попечения родителей и возмещение расходов по содержанию детей в детских домах семейного типа, опекунских и </a:t>
            </a:r>
            <a:r>
              <a:rPr lang="ru-RU" altLang="ru-RU" sz="2000" i="1" dirty="0">
                <a:solidFill>
                  <a:srgbClr val="D5A239"/>
                </a:solidFill>
              </a:rPr>
              <a:t>приёмных семьях – 95 012,58 рублей; </a:t>
            </a:r>
          </a:p>
          <a:p>
            <a:pPr indent="269875" algn="just">
              <a:spcBef>
                <a:spcPct val="0"/>
              </a:spcBef>
              <a:defRPr/>
            </a:pPr>
            <a:r>
              <a:rPr lang="ru-RU" altLang="ru-RU" sz="2000" i="1" dirty="0">
                <a:solidFill>
                  <a:srgbClr val="D5A239"/>
                </a:solidFill>
              </a:rPr>
              <a:t>- оплату медикаментов, отпускаемых бесплатно и  на  льготных  условиях  по  рецептам врачей, бесплатное зубопротезирование – 163 139,80 рублей;</a:t>
            </a:r>
          </a:p>
          <a:p>
            <a:pPr indent="269875" algn="just">
              <a:spcBef>
                <a:spcPct val="0"/>
              </a:spcBef>
              <a:tabLst>
                <a:tab pos="722313" algn="l"/>
              </a:tabLst>
              <a:defRPr/>
            </a:pPr>
            <a:r>
              <a:rPr lang="ru-RU" sz="2000" i="1" dirty="0">
                <a:solidFill>
                  <a:srgbClr val="D5A239"/>
                </a:solidFill>
              </a:rPr>
              <a:t>- оплату расходов по индексированным жилищным квотам (именным приватизационным чекам «Жилье» - 31 032,00 рублей;</a:t>
            </a:r>
            <a:endParaRPr lang="ru-RU" altLang="ru-RU" sz="2000" i="1" dirty="0">
              <a:solidFill>
                <a:srgbClr val="D5A239"/>
              </a:solidFill>
            </a:endParaRPr>
          </a:p>
          <a:p>
            <a:pPr indent="269875" algn="just">
              <a:spcBef>
                <a:spcPct val="0"/>
              </a:spcBef>
              <a:tabLst>
                <a:tab pos="722313" algn="l"/>
              </a:tabLst>
              <a:defRPr/>
            </a:pPr>
            <a:r>
              <a:rPr lang="ru-RU" altLang="ru-RU" sz="2000" i="1" dirty="0">
                <a:solidFill>
                  <a:srgbClr val="D5A239"/>
                </a:solidFill>
              </a:rPr>
              <a:t>- выплату других трансфертов населению – 9 689,30 рублей.</a:t>
            </a:r>
          </a:p>
          <a:p>
            <a:pPr indent="269875" algn="just">
              <a:spcBef>
                <a:spcPct val="0"/>
              </a:spcBef>
              <a:defRPr/>
            </a:pPr>
            <a:r>
              <a:rPr lang="ru-RU" altLang="ru-RU" sz="2000" dirty="0">
                <a:solidFill>
                  <a:srgbClr val="D5A239"/>
                </a:solidFill>
              </a:rPr>
              <a:t>Расходы на оплату коммунальных услуг составили 1 770 033,68 рублей или 10 % от общих расходов бюджета за </a:t>
            </a:r>
            <a:r>
              <a:rPr lang="en-US" altLang="ru-RU" sz="2000" dirty="0">
                <a:solidFill>
                  <a:srgbClr val="D5A239"/>
                </a:solidFill>
              </a:rPr>
              <a:t>I </a:t>
            </a:r>
            <a:r>
              <a:rPr lang="ru-RU" altLang="ru-RU" sz="2000" dirty="0">
                <a:solidFill>
                  <a:srgbClr val="D5A239"/>
                </a:solidFill>
              </a:rPr>
              <a:t>квартал 2025 года.</a:t>
            </a:r>
            <a:r>
              <a:rPr lang="ru-RU" sz="2000" dirty="0">
                <a:solidFill>
                  <a:srgbClr val="D5A239"/>
                </a:solidFill>
              </a:rPr>
              <a:t> Расходы профинансированы на 39,9 % к годовому плану</a:t>
            </a:r>
            <a:r>
              <a:rPr lang="ru-RU" altLang="ru-RU" sz="2000" dirty="0">
                <a:solidFill>
                  <a:srgbClr val="D5A239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110039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030ED3-49BB-A7C7-A441-7132E11A7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Структура расходов</a:t>
            </a:r>
            <a:endParaRPr lang="ru-UA" b="1" dirty="0"/>
          </a:p>
        </p:txBody>
      </p:sp>
      <p:graphicFrame>
        <p:nvGraphicFramePr>
          <p:cNvPr id="6" name="Объект 10">
            <a:extLst>
              <a:ext uri="{FF2B5EF4-FFF2-40B4-BE49-F238E27FC236}">
                <a16:creationId xmlns:a16="http://schemas.microsoft.com/office/drawing/2014/main" id="{CED69840-4C61-4645-B04B-53E282A30A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5026997"/>
              </p:ext>
            </p:extLst>
          </p:nvPr>
        </p:nvGraphicFramePr>
        <p:xfrm>
          <a:off x="1172780" y="2088682"/>
          <a:ext cx="8927331" cy="4353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83AD2A1-DE1D-4B17-9A5B-E610DBA07E2E}"/>
              </a:ext>
            </a:extLst>
          </p:cNvPr>
          <p:cNvSpPr/>
          <p:nvPr/>
        </p:nvSpPr>
        <p:spPr>
          <a:xfrm>
            <a:off x="6854940" y="5814279"/>
            <a:ext cx="44988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D5A239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ВСЕГО РАСХОДОВ 16 854 357,94 рублей</a:t>
            </a:r>
            <a:endParaRPr lang="ru-RU" dirty="0">
              <a:solidFill>
                <a:srgbClr val="D5A2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435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030ED3-49BB-A7C7-A441-7132E11A7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Доходы бюджета</a:t>
            </a:r>
            <a:endParaRPr lang="ru-UA" b="1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74B37F6-6344-465C-A1CC-2544C0A68089}"/>
              </a:ext>
            </a:extLst>
          </p:cNvPr>
          <p:cNvSpPr/>
          <p:nvPr/>
        </p:nvSpPr>
        <p:spPr>
          <a:xfrm>
            <a:off x="838200" y="2059688"/>
            <a:ext cx="10515599" cy="41303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just">
              <a:lnSpc>
                <a:spcPct val="120000"/>
              </a:lnSpc>
              <a:spcBef>
                <a:spcPct val="0"/>
              </a:spcBef>
              <a:defRPr/>
            </a:pPr>
            <a:r>
              <a:rPr lang="ru-RU" altLang="ru-RU" sz="2000" b="1" dirty="0">
                <a:solidFill>
                  <a:srgbClr val="D5A239"/>
                </a:solidFill>
                <a:cs typeface="Calibri" panose="020F0502020204030204" pitchFamily="34" charset="0"/>
              </a:rPr>
              <a:t>Доходы </a:t>
            </a:r>
            <a:r>
              <a:rPr lang="ru-RU" altLang="ru-RU" sz="2000" dirty="0">
                <a:solidFill>
                  <a:srgbClr val="D5A239"/>
                </a:solidFill>
                <a:cs typeface="Calibri" panose="020F0502020204030204" pitchFamily="34" charset="0"/>
              </a:rPr>
              <a:t>консолидированного бюджета района за первый квартал 2025 года с учетом безвозмездных поступлений из республиканского и областного бюджетов сформированы в объеме  </a:t>
            </a:r>
            <a:r>
              <a:rPr lang="ru-RU" altLang="ru-RU" sz="2000" b="1" dirty="0">
                <a:solidFill>
                  <a:srgbClr val="D5A239"/>
                </a:solidFill>
                <a:cs typeface="Calibri" panose="020F0502020204030204" pitchFamily="34" charset="0"/>
              </a:rPr>
              <a:t>16 394 472,34 </a:t>
            </a:r>
            <a:r>
              <a:rPr lang="ru-RU" altLang="ru-RU" sz="2000" dirty="0">
                <a:solidFill>
                  <a:srgbClr val="D5A239"/>
                </a:solidFill>
                <a:cs typeface="Calibri" panose="020F0502020204030204" pitchFamily="34" charset="0"/>
              </a:rPr>
              <a:t>рублей или 23,2 % годового плана. </a:t>
            </a:r>
          </a:p>
          <a:p>
            <a:pPr indent="361950" algn="just">
              <a:lnSpc>
                <a:spcPct val="120000"/>
              </a:lnSpc>
              <a:spcBef>
                <a:spcPct val="0"/>
              </a:spcBef>
              <a:defRPr/>
            </a:pPr>
            <a:r>
              <a:rPr lang="ru-RU" altLang="ru-RU" sz="2000" dirty="0">
                <a:solidFill>
                  <a:srgbClr val="D5A239"/>
                </a:solidFill>
                <a:cs typeface="Calibri" panose="020F0502020204030204" pitchFamily="34" charset="0"/>
              </a:rPr>
              <a:t>В их структуре удельный вес собственных доходов составляет 25 %, безвозмездных поступлений – 75 %.</a:t>
            </a:r>
          </a:p>
          <a:p>
            <a:pPr indent="361950" algn="just">
              <a:lnSpc>
                <a:spcPct val="120000"/>
              </a:lnSpc>
              <a:spcBef>
                <a:spcPct val="0"/>
              </a:spcBef>
              <a:defRPr/>
            </a:pPr>
            <a:r>
              <a:rPr lang="ru-RU" altLang="ru-RU" sz="2000" dirty="0">
                <a:solidFill>
                  <a:srgbClr val="D5A239"/>
                </a:solidFill>
                <a:cs typeface="Calibri" panose="020F0502020204030204" pitchFamily="34" charset="0"/>
              </a:rPr>
              <a:t>За первый квартал 2025 года в бюджет района поступило 4 059 907,12 рублей собственных доходов. Годовые плановые назначения исполнены на 22,6 %. План отчетного периода выполнен на 100,5 %.</a:t>
            </a:r>
          </a:p>
          <a:p>
            <a:pPr indent="361950" algn="just">
              <a:lnSpc>
                <a:spcPct val="120000"/>
              </a:lnSpc>
              <a:spcBef>
                <a:spcPct val="0"/>
              </a:spcBef>
              <a:defRPr/>
            </a:pPr>
            <a:r>
              <a:rPr lang="ru-RU" sz="2000" dirty="0">
                <a:solidFill>
                  <a:srgbClr val="D5A239"/>
                </a:solidFill>
              </a:rPr>
              <a:t>В структуре доходов 85,7 % занимают три основных доходных источника: подоходный налог (56,5 %), налог на добавленную стоимость (22,6 %), другие налоги от выручки от реализации товаров (работ, услуг) (6,7 %).</a:t>
            </a:r>
          </a:p>
        </p:txBody>
      </p:sp>
    </p:spTree>
    <p:extLst>
      <p:ext uri="{BB962C8B-B14F-4D97-AF65-F5344CB8AC3E}">
        <p14:creationId xmlns:p14="http://schemas.microsoft.com/office/powerpoint/2010/main" val="1209724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030ED3-49BB-A7C7-A441-7132E11A7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Динамика доходов</a:t>
            </a:r>
            <a:endParaRPr lang="ru-UA" b="1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74B37F6-6344-465C-A1CC-2544C0A68089}"/>
              </a:ext>
            </a:extLst>
          </p:cNvPr>
          <p:cNvSpPr/>
          <p:nvPr/>
        </p:nvSpPr>
        <p:spPr>
          <a:xfrm>
            <a:off x="838200" y="2059688"/>
            <a:ext cx="10515599" cy="806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just">
              <a:lnSpc>
                <a:spcPct val="120000"/>
              </a:lnSpc>
              <a:spcBef>
                <a:spcPct val="0"/>
              </a:spcBef>
              <a:defRPr/>
            </a:pPr>
            <a:r>
              <a:rPr lang="ru-RU" altLang="ru-RU" sz="2000" dirty="0">
                <a:solidFill>
                  <a:srgbClr val="D5A239"/>
                </a:solidFill>
                <a:cs typeface="Calibri" panose="020F0502020204030204" pitchFamily="34" charset="0"/>
              </a:rPr>
              <a:t>По сравнению с аналогичным периодом прошлого года объем собственных бюджетных ресурсов увеличился на 5,4 %, что составляет 205 991,91 рублей.</a:t>
            </a:r>
          </a:p>
        </p:txBody>
      </p:sp>
      <p:graphicFrame>
        <p:nvGraphicFramePr>
          <p:cNvPr id="4" name="Диаграмма 7">
            <a:extLst>
              <a:ext uri="{FF2B5EF4-FFF2-40B4-BE49-F238E27FC236}">
                <a16:creationId xmlns:a16="http://schemas.microsoft.com/office/drawing/2014/main" id="{E8A54A89-A6ED-4BC7-8CF3-1D3F23E3609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2127300"/>
              </p:ext>
            </p:extLst>
          </p:nvPr>
        </p:nvGraphicFramePr>
        <p:xfrm>
          <a:off x="1676400" y="2866063"/>
          <a:ext cx="8315325" cy="3855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89698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030ED3-49BB-A7C7-A441-7132E11A7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Доходы бюджета</a:t>
            </a:r>
            <a:endParaRPr lang="ru-UA" b="1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74B37F6-6344-465C-A1CC-2544C0A68089}"/>
              </a:ext>
            </a:extLst>
          </p:cNvPr>
          <p:cNvSpPr/>
          <p:nvPr/>
        </p:nvSpPr>
        <p:spPr>
          <a:xfrm>
            <a:off x="838200" y="2037800"/>
            <a:ext cx="10515600" cy="457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3600" algn="just">
              <a:tabLst>
                <a:tab pos="717550" algn="l"/>
              </a:tabLst>
            </a:pPr>
            <a:r>
              <a:rPr lang="ru-RU" sz="2000" dirty="0">
                <a:solidFill>
                  <a:srgbClr val="D5A239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Дотация, причитающаяся району, получена в сумме 9 503 882,00 рублей, что составляет 100 % от уточненного плана </a:t>
            </a:r>
            <a:r>
              <a:rPr lang="en-US" sz="2000" dirty="0">
                <a:solidFill>
                  <a:srgbClr val="D5A239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I</a:t>
            </a:r>
            <a:r>
              <a:rPr lang="ru-RU" sz="2000" dirty="0">
                <a:solidFill>
                  <a:srgbClr val="D5A239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 квартала 2025 года.</a:t>
            </a:r>
          </a:p>
          <a:p>
            <a:pPr indent="363600" algn="just">
              <a:tabLst>
                <a:tab pos="717550" algn="l"/>
              </a:tabLst>
            </a:pPr>
            <a:r>
              <a:rPr lang="ru-RU" sz="2000" dirty="0">
                <a:solidFill>
                  <a:srgbClr val="D5A239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В январе-марте 2025 года из областного бюджета в бюджет Чечерского района поступило межбюджетных трансфертов в сумме 734 687,88 рублей. </a:t>
            </a:r>
          </a:p>
          <a:p>
            <a:pPr indent="363600" algn="just">
              <a:tabLst>
                <a:tab pos="717550" algn="l"/>
              </a:tabLst>
            </a:pPr>
            <a:r>
              <a:rPr lang="ru-RU" sz="2000" dirty="0">
                <a:solidFill>
                  <a:srgbClr val="D5A239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Общая сумма полученных за январь-март 2025 года субвенций составила 2 095 995,34 рублей или 97,6 % от уточненного плана </a:t>
            </a:r>
            <a:r>
              <a:rPr lang="en-US" sz="2000" dirty="0">
                <a:solidFill>
                  <a:srgbClr val="D5A239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I</a:t>
            </a:r>
            <a:r>
              <a:rPr lang="ru-RU" sz="2000" dirty="0">
                <a:solidFill>
                  <a:srgbClr val="D5A239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 квартала 2025 года, из них:</a:t>
            </a:r>
          </a:p>
          <a:p>
            <a:pPr algn="just">
              <a:tabLst>
                <a:tab pos="612000" algn="l"/>
                <a:tab pos="716400" algn="l"/>
              </a:tabLst>
            </a:pPr>
            <a:r>
              <a:rPr lang="ru-RU" sz="1900" i="1" dirty="0">
                <a:solidFill>
                  <a:srgbClr val="D5A239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- </a:t>
            </a:r>
            <a:r>
              <a:rPr lang="ru-RU" sz="1900" i="1" dirty="0">
                <a:solidFill>
                  <a:srgbClr val="D5A239"/>
                </a:solidFill>
              </a:rPr>
              <a:t>   на бесплатное питание учащихся, пособия, льготы и компенсации населению – 611 215,95 рублей;</a:t>
            </a:r>
          </a:p>
          <a:p>
            <a:pPr indent="273050" algn="just">
              <a:buFontTx/>
              <a:buChar char="-"/>
              <a:tabLst>
                <a:tab pos="612000" algn="l"/>
                <a:tab pos="716400" algn="l"/>
              </a:tabLst>
            </a:pPr>
            <a:r>
              <a:rPr lang="ru-RU" sz="1900" i="1" dirty="0">
                <a:solidFill>
                  <a:srgbClr val="D5A239"/>
                </a:solidFill>
              </a:rPr>
              <a:t>на проведение мероприятий по радиационной защите и адресному применению защитных мероприятий в сельском хозяйстве – 1 346 085,56 рублей;</a:t>
            </a:r>
          </a:p>
          <a:p>
            <a:pPr indent="273050" algn="just">
              <a:buFontTx/>
              <a:buChar char="-"/>
              <a:tabLst>
                <a:tab pos="612000" algn="l"/>
                <a:tab pos="716400" algn="l"/>
              </a:tabLst>
            </a:pPr>
            <a:r>
              <a:rPr lang="ru-RU" sz="1900" i="1" dirty="0">
                <a:solidFill>
                  <a:srgbClr val="D5A239"/>
                </a:solidFill>
              </a:rPr>
              <a:t>на финансирование расходов по индексированным жилищным квотам (именным приватизационным чекам «Жилье» – 31 032,00 рублей; </a:t>
            </a:r>
          </a:p>
          <a:p>
            <a:pPr indent="273050" algn="just">
              <a:buFontTx/>
              <a:buChar char="-"/>
              <a:tabLst>
                <a:tab pos="612000" algn="l"/>
                <a:tab pos="716400" algn="l"/>
              </a:tabLst>
            </a:pPr>
            <a:r>
              <a:rPr lang="ru-RU" sz="1900" i="1" dirty="0">
                <a:solidFill>
                  <a:srgbClr val="D5A239"/>
                </a:solidFill>
              </a:rPr>
              <a:t>на финансирование расходов по развитию сельского хозяйства и рыбохозяйственной деятельности – 95 242,11 рублей;</a:t>
            </a:r>
          </a:p>
          <a:p>
            <a:pPr indent="273050" algn="just">
              <a:buFontTx/>
              <a:buChar char="-"/>
              <a:tabLst>
                <a:tab pos="612000" algn="l"/>
                <a:tab pos="716400" algn="l"/>
              </a:tabLst>
            </a:pPr>
            <a:r>
              <a:rPr lang="ru-RU" sz="1900" i="1" dirty="0">
                <a:solidFill>
                  <a:srgbClr val="D5A239"/>
                </a:solidFill>
              </a:rPr>
              <a:t>на финансирование расходов по текущему ремонту кровель жилых домов – 12 419,72 рублей.</a:t>
            </a:r>
          </a:p>
        </p:txBody>
      </p:sp>
    </p:spTree>
    <p:extLst>
      <p:ext uri="{BB962C8B-B14F-4D97-AF65-F5344CB8AC3E}">
        <p14:creationId xmlns:p14="http://schemas.microsoft.com/office/powerpoint/2010/main" val="4044998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030ED3-49BB-A7C7-A441-7132E11A7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15636"/>
            <a:ext cx="10515600" cy="53080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Структура доходов</a:t>
            </a:r>
            <a:endParaRPr lang="ru-UA" b="1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115C3B75-FD53-456D-9F29-69D88EDC4F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176061"/>
              </p:ext>
            </p:extLst>
          </p:nvPr>
        </p:nvGraphicFramePr>
        <p:xfrm>
          <a:off x="953310" y="2159761"/>
          <a:ext cx="9685431" cy="4282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1FAC961-7A0C-452C-9663-8E1309F7A8A1}"/>
              </a:ext>
            </a:extLst>
          </p:cNvPr>
          <p:cNvSpPr/>
          <p:nvPr/>
        </p:nvSpPr>
        <p:spPr>
          <a:xfrm>
            <a:off x="4405543" y="2237583"/>
            <a:ext cx="542101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D5A239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ВСЕГО ДОХОДОВ 16 394 472,34 рублей</a:t>
            </a:r>
            <a:endParaRPr lang="ru-RU" sz="2000" dirty="0">
              <a:solidFill>
                <a:srgbClr val="D5A2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932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030ED3-49BB-A7C7-A441-7132E11A7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Расходы бюджета</a:t>
            </a:r>
            <a:endParaRPr lang="ru-UA" b="1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74B37F6-6344-465C-A1CC-2544C0A68089}"/>
              </a:ext>
            </a:extLst>
          </p:cNvPr>
          <p:cNvSpPr/>
          <p:nvPr/>
        </p:nvSpPr>
        <p:spPr>
          <a:xfrm>
            <a:off x="838200" y="2261818"/>
            <a:ext cx="1051559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3050" algn="just">
              <a:spcBef>
                <a:spcPct val="0"/>
              </a:spcBef>
              <a:tabLst>
                <a:tab pos="719138" algn="l"/>
              </a:tabLst>
              <a:defRPr/>
            </a:pPr>
            <a:r>
              <a:rPr lang="ru-RU" sz="2000" b="1" dirty="0">
                <a:solidFill>
                  <a:srgbClr val="D5A239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Расходы</a:t>
            </a:r>
            <a:r>
              <a:rPr lang="ru-RU" sz="2000" dirty="0">
                <a:solidFill>
                  <a:srgbClr val="D5A239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 бюджета района за </a:t>
            </a:r>
            <a:r>
              <a:rPr lang="en-US" sz="2000" dirty="0">
                <a:solidFill>
                  <a:srgbClr val="D5A239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I</a:t>
            </a:r>
            <a:r>
              <a:rPr lang="ru-RU" sz="2000" dirty="0">
                <a:solidFill>
                  <a:srgbClr val="D5A239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 квартал 2025 года произведены в пределах поступивших в бюджет доходов и средств из республиканского и областного бюджетов, и составили               </a:t>
            </a:r>
            <a:r>
              <a:rPr lang="ru-RU" sz="2000" b="1" dirty="0">
                <a:solidFill>
                  <a:srgbClr val="D5A239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16 854 357,94 </a:t>
            </a:r>
            <a:r>
              <a:rPr lang="ru-RU" sz="2000" dirty="0">
                <a:solidFill>
                  <a:srgbClr val="D5A239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рублей или 98,2 % к уточненным плановым назначениям отчетного периода.</a:t>
            </a:r>
          </a:p>
          <a:p>
            <a:pPr indent="273050" algn="just">
              <a:spcBef>
                <a:spcPct val="0"/>
              </a:spcBef>
              <a:tabLst>
                <a:tab pos="719138" algn="l"/>
              </a:tabLst>
              <a:defRPr/>
            </a:pPr>
            <a:r>
              <a:rPr lang="ru-RU" sz="2000" dirty="0">
                <a:solidFill>
                  <a:srgbClr val="D5A239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В отчетном периоде были обеспечены в полном объеме расчеты бюджетных организаций по выплате заработной платы работникам бюджетной сферы, другим первоочередным статьям расходов (питание, медикаменты, трансферты, коммунальные услуги).</a:t>
            </a:r>
          </a:p>
          <a:p>
            <a:pPr indent="273050" algn="just">
              <a:spcBef>
                <a:spcPct val="0"/>
              </a:spcBef>
              <a:tabLst>
                <a:tab pos="719138" algn="l"/>
              </a:tabLst>
              <a:defRPr/>
            </a:pPr>
            <a:r>
              <a:rPr lang="ru-RU" sz="2000" dirty="0">
                <a:solidFill>
                  <a:srgbClr val="D5A239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Бюджет Чечерского района сохраняет социальную направленность. </a:t>
            </a:r>
            <a:br>
              <a:rPr lang="ru-RU" sz="2000" dirty="0">
                <a:solidFill>
                  <a:srgbClr val="D5A239"/>
                </a:solidFill>
                <a:ea typeface="Cambria" panose="02040503050406030204" pitchFamily="18" charset="0"/>
                <a:cs typeface="Calibri" panose="020F0502020204030204" pitchFamily="34" charset="0"/>
              </a:rPr>
            </a:br>
            <a:r>
              <a:rPr lang="ru-RU" sz="2000" dirty="0">
                <a:solidFill>
                  <a:srgbClr val="D5A239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     На финансирование социальной сферы направлено 12 750 663,43 рублей. Удельный вес расходов на социальную сферу составил 75,7 %.</a:t>
            </a:r>
          </a:p>
          <a:p>
            <a:pPr indent="273050" algn="just">
              <a:spcBef>
                <a:spcPct val="0"/>
              </a:spcBef>
              <a:tabLst>
                <a:tab pos="719138" algn="l"/>
              </a:tabLst>
              <a:defRPr/>
            </a:pPr>
            <a:r>
              <a:rPr lang="ru-RU" sz="2000" dirty="0">
                <a:solidFill>
                  <a:srgbClr val="D5A239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Наибольший удельный вес в структуре расходов бюджета района занимают расходы на финансирование отрасли «Образование» - 37 % бюджетных средств, что составляет                     6 229 746,61 рублей.</a:t>
            </a:r>
            <a:endParaRPr lang="ru-RU" sz="2000" dirty="0">
              <a:solidFill>
                <a:srgbClr val="D5A2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360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030ED3-49BB-A7C7-A441-7132E11A7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Расходы бюджета</a:t>
            </a:r>
            <a:endParaRPr lang="ru-UA" b="1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74B37F6-6344-465C-A1CC-2544C0A68089}"/>
              </a:ext>
            </a:extLst>
          </p:cNvPr>
          <p:cNvSpPr/>
          <p:nvPr/>
        </p:nvSpPr>
        <p:spPr>
          <a:xfrm>
            <a:off x="750772" y="2059688"/>
            <a:ext cx="1072254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just">
              <a:spcBef>
                <a:spcPct val="0"/>
              </a:spcBef>
              <a:defRPr/>
            </a:pPr>
            <a:r>
              <a:rPr lang="ru-RU" sz="2000" dirty="0">
                <a:solidFill>
                  <a:srgbClr val="D5A239"/>
                </a:solidFill>
                <a:ea typeface="Cambria" panose="02040503050406030204" pitchFamily="18" charset="0"/>
                <a:cs typeface="Calibri" panose="020F0502020204030204" pitchFamily="34" charset="0"/>
              </a:rPr>
              <a:t>4 001 909,75 рублей – 24 % направлено на финансирование отрасли «З</a:t>
            </a:r>
            <a:r>
              <a:rPr lang="ru-RU" sz="2000" dirty="0">
                <a:solidFill>
                  <a:srgbClr val="D5A239"/>
                </a:solidFill>
                <a:ea typeface="Cambria" panose="02040503050406030204" pitchFamily="18" charset="0"/>
              </a:rPr>
              <a:t>дравоохранение».</a:t>
            </a:r>
            <a:r>
              <a:rPr lang="ru-RU" sz="2000" dirty="0">
                <a:solidFill>
                  <a:srgbClr val="D5A239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  <a:p>
            <a:pPr indent="361950" algn="just">
              <a:spcBef>
                <a:spcPct val="0"/>
              </a:spcBef>
              <a:defRPr/>
            </a:pPr>
            <a:r>
              <a:rPr lang="ru-RU" sz="2000" dirty="0">
                <a:solidFill>
                  <a:srgbClr val="D5A239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1 249 216,69 рублей – </a:t>
            </a:r>
            <a:r>
              <a:rPr lang="ru-RU" altLang="ru-RU" sz="2000" dirty="0">
                <a:solidFill>
                  <a:srgbClr val="D5A239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7 % </a:t>
            </a:r>
            <a:r>
              <a:rPr lang="ru-RU" altLang="ru-RU" sz="2000" dirty="0">
                <a:solidFill>
                  <a:srgbClr val="D5A239"/>
                </a:solidFill>
              </a:rPr>
              <a:t>расходов бюджета района составляет финансирование социальной политики</a:t>
            </a:r>
            <a:r>
              <a:rPr lang="ru-RU" sz="2000" dirty="0">
                <a:solidFill>
                  <a:srgbClr val="D5A239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pPr indent="361950" algn="just">
              <a:spcBef>
                <a:spcPct val="0"/>
              </a:spcBef>
              <a:defRPr/>
            </a:pPr>
            <a:r>
              <a:rPr lang="ru-RU" sz="2000" dirty="0">
                <a:solidFill>
                  <a:srgbClr val="D5A239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839 044,04 рублей – 5 % направлено на физическую культуру, спорт, культуру и средства массовой информации.</a:t>
            </a:r>
          </a:p>
          <a:p>
            <a:pPr indent="361950" algn="just">
              <a:spcBef>
                <a:spcPct val="0"/>
              </a:spcBef>
              <a:defRPr/>
            </a:pPr>
            <a:r>
              <a:rPr lang="ru-RU" sz="2000" dirty="0">
                <a:solidFill>
                  <a:srgbClr val="D5A239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Расходы бюджета района на общегосударственную деятельность составили 1 374 597,07 рублей или 8 % от общей суммы расходов бюджета.</a:t>
            </a:r>
          </a:p>
          <a:p>
            <a:pPr indent="361950" algn="just">
              <a:spcBef>
                <a:spcPct val="0"/>
              </a:spcBef>
              <a:defRPr/>
            </a:pPr>
            <a:r>
              <a:rPr lang="ru-RU" sz="2000" dirty="0">
                <a:solidFill>
                  <a:srgbClr val="D5A239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Расходы на национальную экономику </a:t>
            </a:r>
            <a:r>
              <a:rPr lang="ru-RU" altLang="ru-RU" sz="2000" dirty="0">
                <a:solidFill>
                  <a:srgbClr val="D5A239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(сельское хозяйство, транспорт, топливо</a:t>
            </a:r>
            <a:r>
              <a:rPr lang="en-US" altLang="ru-RU" sz="2000" dirty="0">
                <a:solidFill>
                  <a:srgbClr val="D5A239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>
                <a:solidFill>
                  <a:srgbClr val="D5A239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и энергетика) </a:t>
            </a:r>
            <a:r>
              <a:rPr lang="ru-RU" sz="2000" dirty="0">
                <a:solidFill>
                  <a:srgbClr val="D5A239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составили 1 783 780,71 рублей или 11 % от общей суммы расходов бюджета района.</a:t>
            </a:r>
          </a:p>
          <a:p>
            <a:pPr indent="361950" algn="just">
              <a:spcBef>
                <a:spcPct val="0"/>
              </a:spcBef>
              <a:defRPr/>
            </a:pPr>
            <a:r>
              <a:rPr lang="ru-RU" sz="2000" dirty="0">
                <a:solidFill>
                  <a:srgbClr val="D5A239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На финансирование жилищно-коммунального хозяйства направлено 1 365 895,79 рублей бюджетных средств или 8 % от общего объема расходов.</a:t>
            </a:r>
          </a:p>
          <a:p>
            <a:pPr indent="361950" algn="just">
              <a:spcBef>
                <a:spcPct val="0"/>
              </a:spcBef>
              <a:defRPr/>
            </a:pPr>
            <a:r>
              <a:rPr lang="ru-RU" altLang="ru-RU" sz="2000" dirty="0">
                <a:solidFill>
                  <a:srgbClr val="D5A239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 0,1 % или 10 167,28 рублей в общем объеме расходов занимают отрасли «Национальная оборона», «Судебная власть, правоохранительная деятельность и обеспечение безопасности».</a:t>
            </a:r>
            <a:endParaRPr lang="ru-RU" sz="2000" dirty="0">
              <a:solidFill>
                <a:srgbClr val="D5A2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577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030ED3-49BB-A7C7-A441-7132E11A7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Структура расходов</a:t>
            </a:r>
            <a:endParaRPr lang="ru-UA" b="1" dirty="0"/>
          </a:p>
        </p:txBody>
      </p:sp>
      <p:graphicFrame>
        <p:nvGraphicFramePr>
          <p:cNvPr id="4" name="Объект 5">
            <a:extLst>
              <a:ext uri="{FF2B5EF4-FFF2-40B4-BE49-F238E27FC236}">
                <a16:creationId xmlns:a16="http://schemas.microsoft.com/office/drawing/2014/main" id="{689B006B-E017-4CBE-9931-29AE5243884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9898064"/>
              </p:ext>
            </p:extLst>
          </p:nvPr>
        </p:nvGraphicFramePr>
        <p:xfrm>
          <a:off x="1745381" y="1644762"/>
          <a:ext cx="8701238" cy="49581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52853E9-700E-4F67-84A9-B3B0C3B4FFDC}"/>
              </a:ext>
            </a:extLst>
          </p:cNvPr>
          <p:cNvSpPr/>
          <p:nvPr/>
        </p:nvSpPr>
        <p:spPr>
          <a:xfrm>
            <a:off x="634962" y="5947903"/>
            <a:ext cx="4550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D5A239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ВСЕГО РАСХОДОВ  16 854 357,94 рублей</a:t>
            </a:r>
            <a:endParaRPr lang="ru-RU" dirty="0">
              <a:solidFill>
                <a:srgbClr val="D5A2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731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030ED3-49BB-A7C7-A441-7132E11A7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Расходы бюджета</a:t>
            </a:r>
            <a:endParaRPr lang="ru-UA" b="1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74B37F6-6344-465C-A1CC-2544C0A68089}"/>
              </a:ext>
            </a:extLst>
          </p:cNvPr>
          <p:cNvSpPr/>
          <p:nvPr/>
        </p:nvSpPr>
        <p:spPr>
          <a:xfrm>
            <a:off x="734729" y="2149019"/>
            <a:ext cx="1072254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75" algn="just">
              <a:spcBef>
                <a:spcPct val="0"/>
              </a:spcBef>
            </a:pPr>
            <a:r>
              <a:rPr lang="ru-RU" altLang="ru-RU" sz="2000" dirty="0">
                <a:solidFill>
                  <a:srgbClr val="D5A239"/>
                </a:solidFill>
              </a:rPr>
              <a:t>В сложившейся структуре расходов бюджета района за </a:t>
            </a:r>
            <a:r>
              <a:rPr lang="en-US" altLang="ru-RU" sz="2000" dirty="0">
                <a:solidFill>
                  <a:srgbClr val="D5A239"/>
                </a:solidFill>
              </a:rPr>
              <a:t>I</a:t>
            </a:r>
            <a:r>
              <a:rPr lang="ru-RU" altLang="ru-RU" sz="2000" dirty="0">
                <a:solidFill>
                  <a:srgbClr val="D5A239"/>
                </a:solidFill>
              </a:rPr>
              <a:t> квартал 2025 года 13 324 404,06 рублей или 79 % составили первоочередные статьи расходов.</a:t>
            </a:r>
          </a:p>
          <a:p>
            <a:pPr indent="269875" algn="just">
              <a:spcBef>
                <a:spcPct val="0"/>
              </a:spcBef>
            </a:pPr>
            <a:r>
              <a:rPr lang="ru-RU" altLang="ru-RU" sz="2000" dirty="0">
                <a:solidFill>
                  <a:srgbClr val="D5A239"/>
                </a:solidFill>
              </a:rPr>
              <a:t>На выплату заработной платы с учетом взносов (отчислений) на социальное страхование в отчетном периоде направлено 10 104 933,22 рублей, что составляет 60 % в общих расходах бюджета района. </a:t>
            </a:r>
            <a:r>
              <a:rPr lang="ru-RU" sz="2000" dirty="0">
                <a:solidFill>
                  <a:srgbClr val="D5A239"/>
                </a:solidFill>
              </a:rPr>
              <a:t>К уточнённым годовым назначениям исполнено 24,1 %. </a:t>
            </a:r>
            <a:endParaRPr lang="ru-RU" altLang="ru-RU" sz="2000" dirty="0">
              <a:solidFill>
                <a:srgbClr val="D5A239"/>
              </a:solidFill>
            </a:endParaRPr>
          </a:p>
          <a:p>
            <a:pPr indent="269875" algn="just">
              <a:spcBef>
                <a:spcPct val="0"/>
              </a:spcBef>
              <a:defRPr/>
            </a:pPr>
            <a:r>
              <a:rPr lang="ru-RU" altLang="ru-RU" sz="2000" dirty="0">
                <a:solidFill>
                  <a:srgbClr val="D5A239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В указанной сумме учтены произведенные дополнительные стимулирующие выплаты отдельным категориям работников в сферах здравоохранения, культуры, образования, физической культуры и спорта, социального обслуживания  в  рамках  выполнения  задачи по поэтапному повышению уровня оплаты труда работников бюджетных организаций, установленной Программой социально-экономического развития Республики  Беларусь  на 2021-2025 годы, в  сумме  952 820,62 рублей.</a:t>
            </a:r>
          </a:p>
          <a:p>
            <a:pPr indent="269875" algn="just">
              <a:spcBef>
                <a:spcPct val="0"/>
              </a:spcBef>
              <a:defRPr/>
            </a:pPr>
            <a:r>
              <a:rPr lang="ru-RU" altLang="ru-RU" sz="2000" dirty="0">
                <a:solidFill>
                  <a:srgbClr val="D5A239"/>
                </a:solidFill>
                <a:ea typeface="Cambria" panose="02040503050406030204" pitchFamily="18" charset="0"/>
                <a:cs typeface="Times New Roman" panose="02020603050405020304" pitchFamily="18" charset="0"/>
              </a:rPr>
              <a:t>Расходы на питание в январе-марте 2025 года составили 160 572,26 рублей или 1 % в общих расходах бюджета района. </a:t>
            </a:r>
            <a:r>
              <a:rPr lang="ru-RU" sz="2000" dirty="0">
                <a:solidFill>
                  <a:srgbClr val="D5A239"/>
                </a:solidFill>
              </a:rPr>
              <a:t>Исполнено 19,8 % от годового плана. </a:t>
            </a:r>
          </a:p>
        </p:txBody>
      </p:sp>
    </p:spTree>
    <p:extLst>
      <p:ext uri="{BB962C8B-B14F-4D97-AF65-F5344CB8AC3E}">
        <p14:creationId xmlns:p14="http://schemas.microsoft.com/office/powerpoint/2010/main" val="37849078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980</Words>
  <Application>Microsoft Office PowerPoint</Application>
  <PresentationFormat>Широкоэкранный</PresentationFormat>
  <Paragraphs>74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Cambria</vt:lpstr>
      <vt:lpstr>Times New Roman</vt:lpstr>
      <vt:lpstr>Тема Office</vt:lpstr>
      <vt:lpstr>Информация об исполнении бюджета за              I квартал 2025 года</vt:lpstr>
      <vt:lpstr>Доходы бюджета</vt:lpstr>
      <vt:lpstr>Динамика доходов</vt:lpstr>
      <vt:lpstr>Доходы бюджета</vt:lpstr>
      <vt:lpstr>Структура доходов</vt:lpstr>
      <vt:lpstr>Расходы бюджета</vt:lpstr>
      <vt:lpstr>Расходы бюджета</vt:lpstr>
      <vt:lpstr>Структура расходов</vt:lpstr>
      <vt:lpstr>Расходы бюджета</vt:lpstr>
      <vt:lpstr>Расходы бюджета</vt:lpstr>
      <vt:lpstr>Расходы бюджета</vt:lpstr>
      <vt:lpstr>Структура расходов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Марина Маркасьян</dc:creator>
  <cp:lastModifiedBy>Житникова Светлана Викторовна</cp:lastModifiedBy>
  <cp:revision>52</cp:revision>
  <dcterms:created xsi:type="dcterms:W3CDTF">2023-02-03T10:40:22Z</dcterms:created>
  <dcterms:modified xsi:type="dcterms:W3CDTF">2025-04-15T11:22:48Z</dcterms:modified>
</cp:coreProperties>
</file>