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3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8562"/>
    <a:srgbClr val="B7A4FE"/>
    <a:srgbClr val="D7D7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5781277340332459E-2"/>
          <c:y val="4.6890144166761766E-2"/>
          <c:w val="0.93199650043744531"/>
          <c:h val="0.74438586481037694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6AAC90"/>
            </a:solidFill>
            <a:ln>
              <a:noFill/>
            </a:ln>
            <a:effectLst/>
            <a:sp3d/>
          </c:spPr>
          <c:invertIfNegative val="1"/>
          <c:dPt>
            <c:idx val="0"/>
            <c:invertIfNegative val="1"/>
            <c:bubble3D val="0"/>
            <c:spPr>
              <a:solidFill>
                <a:schemeClr val="accent4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8F64-407F-9F5C-56C5CB586FAA}"/>
              </c:ext>
            </c:extLst>
          </c:dPt>
          <c:dLbls>
            <c:dLbl>
              <c:idx val="0"/>
              <c:layout>
                <c:manualLayout>
                  <c:x val="1.069110347460862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F64-407F-9F5C-56C5CB586FAA}"/>
                </c:ext>
              </c:extLst>
            </c:dLbl>
            <c:dLbl>
              <c:idx val="1"/>
              <c:layout>
                <c:manualLayout>
                  <c:x val="1.0691103474608629E-2"/>
                  <c:y val="3.2940716307547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F64-407F-9F5C-56C5CB586FAA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2"/>
                <c:pt idx="0">
                  <c:v>2025 год</c:v>
                </c:pt>
                <c:pt idx="1">
                  <c:v>2026 год</c:v>
                </c:pt>
              </c:strCache>
            </c:strRef>
          </c:cat>
          <c:val>
            <c:numRef>
              <c:f>Лист1!$B$2:$B$4</c:f>
              <c:numCache>
                <c:formatCode>_-* #,##0.0_р_._-;\-* #,##0.0_р_._-;_-* "-"??_р_._-;_-@_-</c:formatCode>
                <c:ptCount val="2"/>
                <c:pt idx="0">
                  <c:v>4059907.12</c:v>
                </c:pt>
                <c:pt idx="1">
                  <c:v>4721915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  <a:sp3d/>
                </c14:spPr>
              </c14:invertSolidFillFmt>
            </c:ext>
            <c:ext xmlns:c16="http://schemas.microsoft.com/office/drawing/2014/chart" uri="{C3380CC4-5D6E-409C-BE32-E72D297353CC}">
              <c16:uniqueId val="{00000003-8F64-407F-9F5C-56C5CB586FA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40150528"/>
        <c:axId val="129515520"/>
        <c:axId val="0"/>
      </c:bar3DChart>
      <c:catAx>
        <c:axId val="40150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9515520"/>
        <c:crosses val="autoZero"/>
        <c:auto val="1"/>
        <c:lblAlgn val="ctr"/>
        <c:lblOffset val="100"/>
        <c:noMultiLvlLbl val="0"/>
      </c:catAx>
      <c:valAx>
        <c:axId val="129515520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0150528"/>
        <c:crosses val="autoZero"/>
        <c:crossBetween val="between"/>
        <c:minorUnit val="10000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1"/>
    <c:view3D>
      <c:rotX val="30"/>
      <c:rotY val="14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5380324324235034E-2"/>
          <c:y val="0.17024622641883919"/>
          <c:w val="0.75242875699600686"/>
          <c:h val="0.6714717702540703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Структура доходов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222250" h="146050"/>
              <a:bevelB w="50800" h="57150"/>
            </a:sp3d>
          </c:spPr>
          <c:explosion val="14"/>
          <c:dPt>
            <c:idx val="0"/>
            <c:bubble3D val="0"/>
            <c:explosion val="4"/>
            <c:spPr>
              <a:solidFill>
                <a:schemeClr val="accent4">
                  <a:shade val="58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4605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1-6DA2-46A4-AE84-7AC0109F90BA}"/>
              </c:ext>
            </c:extLst>
          </c:dPt>
          <c:dPt>
            <c:idx val="1"/>
            <c:bubble3D val="0"/>
            <c:explosion val="15"/>
            <c:spPr>
              <a:solidFill>
                <a:schemeClr val="bg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46050"/>
                <a:bevelB w="50800" h="57150"/>
                <a:contourClr>
                  <a:schemeClr val="tx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6DA2-46A4-AE84-7AC0109F90BA}"/>
              </c:ext>
            </c:extLst>
          </c:dPt>
          <c:dPt>
            <c:idx val="2"/>
            <c:bubble3D val="0"/>
            <c:spPr>
              <a:solidFill>
                <a:schemeClr val="accent4">
                  <a:tint val="86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4605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5-6DA2-46A4-AE84-7AC0109F90BA}"/>
              </c:ext>
            </c:extLst>
          </c:dPt>
          <c:dPt>
            <c:idx val="3"/>
            <c:bubble3D val="0"/>
            <c:explosion val="15"/>
            <c:spPr>
              <a:solidFill>
                <a:schemeClr val="accent4">
                  <a:tint val="58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4605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7-6DA2-46A4-AE84-7AC0109F90BA}"/>
              </c:ext>
            </c:extLst>
          </c:dPt>
          <c:dLbls>
            <c:dLbl>
              <c:idx val="0"/>
              <c:layout>
                <c:manualLayout>
                  <c:x val="-0.12858129552508493"/>
                  <c:y val="3.2428382068508312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Cambria" panose="02040503050406030204" pitchFamily="18" charset="0"/>
                        <a:cs typeface="+mn-cs"/>
                      </a:defRPr>
                    </a:pPr>
                    <a:fld id="{7C495FEB-B05C-4E4E-9CDB-30C0EF95C41E}" type="CATEGORYNAME">
                      <a:rPr lang="ru-RU" sz="1800">
                        <a:solidFill>
                          <a:schemeClr val="tx1"/>
                        </a:solidFill>
                        <a:latin typeface="+mn-lt"/>
                        <a:ea typeface="Cambria" panose="02040503050406030204" pitchFamily="18" charset="0"/>
                      </a:rPr>
                      <a:pPr>
                        <a:defRPr sz="1800">
                          <a:solidFill>
                            <a:schemeClr val="tx1"/>
                          </a:solidFill>
                          <a:latin typeface="+mn-lt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sz="1800" baseline="0" dirty="0">
                        <a:solidFill>
                          <a:schemeClr val="tx1"/>
                        </a:solidFill>
                        <a:latin typeface="+mn-lt"/>
                        <a:ea typeface="Cambria" panose="02040503050406030204" pitchFamily="18" charset="0"/>
                      </a:rPr>
                      <a:t>;            </a:t>
                    </a:r>
                    <a:fld id="{C8C8AC04-173C-4D21-9B23-3FF90E5B4648}" type="VALUE">
                      <a:rPr lang="ru-RU" sz="1800" baseline="0" smtClean="0">
                        <a:solidFill>
                          <a:schemeClr val="tx1"/>
                        </a:solidFill>
                        <a:latin typeface="+mn-lt"/>
                        <a:ea typeface="Cambria" panose="02040503050406030204" pitchFamily="18" charset="0"/>
                      </a:rPr>
                      <a:pPr>
                        <a:defRPr sz="1800">
                          <a:solidFill>
                            <a:schemeClr val="tx1"/>
                          </a:solidFill>
                          <a:latin typeface="+mn-lt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sz="1800" baseline="0" dirty="0">
                        <a:solidFill>
                          <a:schemeClr val="tx1"/>
                        </a:solidFill>
                        <a:latin typeface="+mn-lt"/>
                        <a:ea typeface="Cambria" panose="02040503050406030204" pitchFamily="18" charset="0"/>
                      </a:rPr>
                      <a:t>;            </a:t>
                    </a:r>
                    <a:fld id="{46E95F2D-39AB-4102-A4F6-3CE250715418}" type="PERCENTAGE">
                      <a:rPr lang="ru-RU" sz="1800" baseline="0" smtClean="0">
                        <a:solidFill>
                          <a:schemeClr val="tx1"/>
                        </a:solidFill>
                        <a:latin typeface="+mn-lt"/>
                        <a:ea typeface="Cambria" panose="02040503050406030204" pitchFamily="18" charset="0"/>
                      </a:rPr>
                      <a:pPr>
                        <a:defRPr sz="1800">
                          <a:solidFill>
                            <a:schemeClr val="tx1"/>
                          </a:solidFill>
                          <a:latin typeface="+mn-lt"/>
                          <a:ea typeface="Cambria" panose="02040503050406030204" pitchFamily="18" charset="0"/>
                        </a:defRPr>
                      </a:pPr>
                      <a:t>[ПРОЦЕНТ]</a:t>
                    </a:fld>
                    <a:endParaRPr lang="ru-RU" sz="1800" baseline="0" dirty="0">
                      <a:solidFill>
                        <a:schemeClr val="tx1"/>
                      </a:solidFill>
                      <a:latin typeface="+mn-lt"/>
                      <a:ea typeface="Cambria" panose="020405030504060302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Cambria" panose="02040503050406030204" pitchFamily="18" charset="0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479663630869911"/>
                      <c:h val="0.2235278404278893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6DA2-46A4-AE84-7AC0109F90BA}"/>
                </c:ext>
              </c:extLst>
            </c:dLbl>
            <c:dLbl>
              <c:idx val="1"/>
              <c:layout>
                <c:manualLayout>
                  <c:x val="-6.6499776829755955E-2"/>
                  <c:y val="2.072816462324432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Cambria" panose="02040503050406030204" pitchFamily="18" charset="0"/>
                        <a:cs typeface="+mn-cs"/>
                      </a:defRPr>
                    </a:pPr>
                    <a:fld id="{C726B1F4-B4E8-4FA9-8C76-4C398F6C7E37}" type="CATEGORYNAME">
                      <a:rPr lang="ru-RU" sz="1800">
                        <a:solidFill>
                          <a:schemeClr val="tx1"/>
                        </a:solidFill>
                        <a:latin typeface="+mn-lt"/>
                        <a:ea typeface="Cambria" panose="02040503050406030204" pitchFamily="18" charset="0"/>
                      </a:rPr>
                      <a:pPr>
                        <a:defRPr sz="1800">
                          <a:solidFill>
                            <a:schemeClr val="tx1"/>
                          </a:solidFill>
                          <a:latin typeface="+mn-lt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sz="1800" baseline="0" dirty="0">
                        <a:solidFill>
                          <a:schemeClr val="tx1"/>
                        </a:solidFill>
                        <a:latin typeface="+mn-lt"/>
                        <a:ea typeface="Cambria" panose="02040503050406030204" pitchFamily="18" charset="0"/>
                      </a:rPr>
                      <a:t>;                        </a:t>
                    </a:r>
                    <a:fld id="{62612465-C957-4D96-AA17-0FFD7C341952}" type="VALUE">
                      <a:rPr lang="ru-RU" sz="1800" baseline="0" smtClean="0">
                        <a:solidFill>
                          <a:schemeClr val="tx1"/>
                        </a:solidFill>
                        <a:latin typeface="+mn-lt"/>
                        <a:ea typeface="Cambria" panose="02040503050406030204" pitchFamily="18" charset="0"/>
                      </a:rPr>
                      <a:pPr>
                        <a:defRPr sz="1800">
                          <a:solidFill>
                            <a:schemeClr val="tx1"/>
                          </a:solidFill>
                          <a:latin typeface="+mn-lt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sz="1800" baseline="0" dirty="0">
                        <a:solidFill>
                          <a:schemeClr val="tx1"/>
                        </a:solidFill>
                        <a:latin typeface="+mn-lt"/>
                        <a:ea typeface="Cambria" panose="02040503050406030204" pitchFamily="18" charset="0"/>
                      </a:rPr>
                      <a:t>;                  </a:t>
                    </a:r>
                    <a:fld id="{0604AA88-0314-4A43-8909-130CD83C180B}" type="PERCENTAGE">
                      <a:rPr lang="ru-RU" sz="1800" baseline="0">
                        <a:solidFill>
                          <a:schemeClr val="tx1"/>
                        </a:solidFill>
                        <a:latin typeface="+mn-lt"/>
                        <a:ea typeface="Cambria" panose="02040503050406030204" pitchFamily="18" charset="0"/>
                      </a:rPr>
                      <a:pPr>
                        <a:defRPr sz="1800">
                          <a:solidFill>
                            <a:schemeClr val="tx1"/>
                          </a:solidFill>
                          <a:latin typeface="+mn-lt"/>
                          <a:ea typeface="Cambria" panose="02040503050406030204" pitchFamily="18" charset="0"/>
                        </a:defRPr>
                      </a:pPr>
                      <a:t>[ПРОЦЕНТ]</a:t>
                    </a:fld>
                    <a:endParaRPr lang="ru-RU" sz="1800" baseline="0" dirty="0">
                      <a:solidFill>
                        <a:schemeClr val="tx1"/>
                      </a:solidFill>
                      <a:latin typeface="+mn-lt"/>
                      <a:ea typeface="Cambria" panose="020405030504060302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Cambria" panose="02040503050406030204" pitchFamily="18" charset="0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454456905428369"/>
                      <c:h val="0.2143072799416616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6DA2-46A4-AE84-7AC0109F90BA}"/>
                </c:ext>
              </c:extLst>
            </c:dLbl>
            <c:dLbl>
              <c:idx val="2"/>
              <c:layout>
                <c:manualLayout>
                  <c:x val="3.477171769007479E-2"/>
                  <c:y val="-0.1948085362569115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Cambria" panose="02040503050406030204" pitchFamily="18" charset="0"/>
                        <a:cs typeface="+mn-cs"/>
                      </a:defRPr>
                    </a:pPr>
                    <a:fld id="{AA155001-CE01-44E0-AB73-2DF4EFF0A443}" type="CATEGORYNAME">
                      <a:rPr lang="ru-RU" sz="1800">
                        <a:solidFill>
                          <a:schemeClr val="tx1"/>
                        </a:solidFill>
                        <a:latin typeface="+mn-lt"/>
                      </a:rPr>
                      <a:pPr>
                        <a:defRPr sz="1800">
                          <a:solidFill>
                            <a:schemeClr val="tx1"/>
                          </a:solidFill>
                          <a:latin typeface="+mn-lt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sz="1800" baseline="0" dirty="0">
                        <a:solidFill>
                          <a:schemeClr val="tx1"/>
                        </a:solidFill>
                        <a:latin typeface="+mn-lt"/>
                      </a:rPr>
                      <a:t>;                 </a:t>
                    </a:r>
                    <a:fld id="{16504AF2-6B79-404D-87F4-88C9460EB229}" type="VALUE">
                      <a:rPr lang="ru-RU" sz="1800" baseline="0">
                        <a:solidFill>
                          <a:schemeClr val="tx1"/>
                        </a:solidFill>
                        <a:latin typeface="+mn-lt"/>
                      </a:rPr>
                      <a:pPr>
                        <a:defRPr sz="1800">
                          <a:solidFill>
                            <a:schemeClr val="tx1"/>
                          </a:solidFill>
                          <a:latin typeface="+mn-lt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sz="1800" baseline="0" dirty="0">
                        <a:solidFill>
                          <a:schemeClr val="tx1"/>
                        </a:solidFill>
                        <a:latin typeface="+mn-lt"/>
                      </a:rPr>
                      <a:t>;         </a:t>
                    </a:r>
                    <a:fld id="{544B22E9-2DA4-404F-9B78-1328CE3C3984}" type="PERCENTAGE">
                      <a:rPr lang="ru-RU" sz="1800" baseline="0" smtClean="0">
                        <a:solidFill>
                          <a:schemeClr val="tx1"/>
                        </a:solidFill>
                        <a:latin typeface="+mn-lt"/>
                      </a:rPr>
                      <a:pPr>
                        <a:defRPr sz="1800">
                          <a:solidFill>
                            <a:schemeClr val="tx1"/>
                          </a:solidFill>
                          <a:latin typeface="+mn-lt"/>
                          <a:ea typeface="Cambria" panose="02040503050406030204" pitchFamily="18" charset="0"/>
                        </a:defRPr>
                      </a:pPr>
                      <a:t>[ПРОЦЕНТ]</a:t>
                    </a:fld>
                    <a:endParaRPr lang="ru-RU" sz="1800" baseline="0" dirty="0">
                      <a:solidFill>
                        <a:schemeClr val="tx1"/>
                      </a:solidFill>
                      <a:latin typeface="+mn-lt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Cambria" panose="02040503050406030204" pitchFamily="18" charset="0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6DA2-46A4-AE84-7AC0109F90BA}"/>
                </c:ext>
              </c:extLst>
            </c:dLbl>
            <c:dLbl>
              <c:idx val="3"/>
              <c:layout>
                <c:manualLayout>
                  <c:x val="4.2053879195163228E-2"/>
                  <c:y val="0.1006173068554609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Cambria" panose="02040503050406030204" pitchFamily="18" charset="0"/>
                        <a:cs typeface="+mn-cs"/>
                      </a:defRPr>
                    </a:pPr>
                    <a:fld id="{1DBF7B38-5A15-43BF-A321-628151A1731E}" type="CATEGORYNAME">
                      <a:rPr lang="ru-RU" sz="1800">
                        <a:solidFill>
                          <a:schemeClr val="tx1"/>
                        </a:solidFill>
                        <a:latin typeface="+mn-lt"/>
                      </a:rPr>
                      <a:pPr>
                        <a:defRPr sz="1800">
                          <a:solidFill>
                            <a:schemeClr val="tx1"/>
                          </a:solidFill>
                          <a:latin typeface="+mn-lt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sz="1800" baseline="0" dirty="0">
                        <a:solidFill>
                          <a:schemeClr val="tx1"/>
                        </a:solidFill>
                        <a:latin typeface="+mn-lt"/>
                      </a:rPr>
                      <a:t>;               </a:t>
                    </a:r>
                    <a:fld id="{015AFFEA-A578-42C7-AE01-62CD150789F2}" type="VALUE">
                      <a:rPr lang="ru-RU" sz="1800" baseline="0" smtClean="0">
                        <a:solidFill>
                          <a:schemeClr val="tx1"/>
                        </a:solidFill>
                        <a:latin typeface="+mn-lt"/>
                      </a:rPr>
                      <a:pPr>
                        <a:defRPr sz="1800">
                          <a:solidFill>
                            <a:schemeClr val="tx1"/>
                          </a:solidFill>
                          <a:latin typeface="+mn-lt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sz="1800" baseline="0" dirty="0">
                        <a:solidFill>
                          <a:schemeClr val="tx1"/>
                        </a:solidFill>
                        <a:latin typeface="+mn-lt"/>
                      </a:rPr>
                      <a:t>;            </a:t>
                    </a:r>
                    <a:fld id="{7A576506-5002-4148-BD32-1B9920DDD4CF}" type="PERCENTAGE">
                      <a:rPr lang="ru-RU" sz="1800" baseline="0" smtClean="0">
                        <a:solidFill>
                          <a:schemeClr val="tx1"/>
                        </a:solidFill>
                        <a:latin typeface="+mn-lt"/>
                      </a:rPr>
                      <a:pPr>
                        <a:defRPr sz="1800">
                          <a:solidFill>
                            <a:schemeClr val="tx1"/>
                          </a:solidFill>
                          <a:latin typeface="+mn-lt"/>
                          <a:ea typeface="Cambria" panose="02040503050406030204" pitchFamily="18" charset="0"/>
                        </a:defRPr>
                      </a:pPr>
                      <a:t>[ПРОЦЕНТ]</a:t>
                    </a:fld>
                    <a:endParaRPr lang="ru-RU" sz="1800" baseline="0" dirty="0">
                      <a:solidFill>
                        <a:schemeClr val="tx1"/>
                      </a:solidFill>
                      <a:latin typeface="+mn-lt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Cambria" panose="02040503050406030204" pitchFamily="18" charset="0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627322666994518"/>
                      <c:h val="0.2888233412667353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6DA2-46A4-AE84-7AC0109F90B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spc="0" baseline="0">
                    <a:solidFill>
                      <a:schemeClr val="tx1"/>
                    </a:solidFill>
                    <a:latin typeface="+mn-lt"/>
                    <a:ea typeface="Cambria" panose="02040503050406030204" pitchFamily="18" charset="0"/>
                    <a:cs typeface="+mn-cs"/>
                  </a:defRPr>
                </a:pPr>
                <a:endParaRPr lang="ru-RU"/>
              </a:p>
            </c:txPr>
            <c:dLblPos val="bestFit"/>
            <c:showLegendKey val="1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Собственные</c:v>
                </c:pt>
                <c:pt idx="1">
                  <c:v>Дотация</c:v>
                </c:pt>
                <c:pt idx="2">
                  <c:v>Субвенции</c:v>
                </c:pt>
                <c:pt idx="3">
                  <c:v>Межбюджетные трансферты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4"/>
                <c:pt idx="0">
                  <c:v>4721915</c:v>
                </c:pt>
                <c:pt idx="1">
                  <c:v>10998932</c:v>
                </c:pt>
                <c:pt idx="2">
                  <c:v>2121632.9</c:v>
                </c:pt>
                <c:pt idx="3">
                  <c:v>1012222.3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DA2-46A4-AE84-7AC0109F90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87"/>
      <c:depthPercent val="100"/>
      <c:rAngAx val="0"/>
    </c:view3D>
    <c:floor>
      <c:thickness val="0"/>
      <c:spPr>
        <a:noFill/>
        <a:ln w="6350" cap="flat" cmpd="sng" algn="ctr">
          <a:noFill/>
          <a:prstDash val="solid"/>
          <a:round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4816002861246325"/>
          <c:y val="0.3011231332949772"/>
          <c:w val="0.48318278411900589"/>
          <c:h val="0.4508520280668069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Структура расходов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222250" h="177800"/>
              <a:bevelB w="50800" h="57150"/>
            </a:sp3d>
          </c:spPr>
          <c:explosion val="12"/>
          <c:dPt>
            <c:idx val="0"/>
            <c:bubble3D val="0"/>
            <c:spPr>
              <a:solidFill>
                <a:srgbClr val="B7A4FE"/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1-46AD-4D60-B998-761ECAAC0C34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3-46AD-4D60-B998-761ECAAC0C34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5-46AD-4D60-B998-761ECAAC0C34}"/>
              </c:ext>
            </c:extLst>
          </c:dPt>
          <c:dPt>
            <c:idx val="3"/>
            <c:bubble3D val="0"/>
            <c:spPr>
              <a:solidFill>
                <a:srgbClr val="138562"/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7-46AD-4D60-B998-761ECAAC0C34}"/>
              </c:ext>
            </c:extLst>
          </c:dPt>
          <c:dPt>
            <c:idx val="4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9-46AD-4D60-B998-761ECAAC0C34}"/>
              </c:ext>
            </c:extLst>
          </c:dPt>
          <c:dPt>
            <c:idx val="5"/>
            <c:bubble3D val="0"/>
            <c:spPr>
              <a:solidFill>
                <a:schemeClr val="bg2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B-46AD-4D60-B998-761ECAAC0C34}"/>
              </c:ext>
            </c:extLst>
          </c:dPt>
          <c:dPt>
            <c:idx val="6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D-46AD-4D60-B998-761ECAAC0C34}"/>
              </c:ext>
            </c:extLst>
          </c:dPt>
          <c:dPt>
            <c:idx val="7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F-46AD-4D60-B998-761ECAAC0C34}"/>
              </c:ext>
            </c:extLst>
          </c:dPt>
          <c:dLbls>
            <c:dLbl>
              <c:idx val="0"/>
              <c:layout>
                <c:manualLayout>
                  <c:x val="5.4372453798136731E-2"/>
                  <c:y val="-0.1931244116928165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Cambria" panose="02040503050406030204" pitchFamily="18" charset="0"/>
                        <a:cs typeface="+mn-cs"/>
                      </a:defRPr>
                    </a:pPr>
                    <a:fld id="{4B5EC634-66C2-44D8-A97F-CBDAC1FDDBDB}" type="CATEGORYNAME">
                      <a:rPr lang="ru-RU" sz="1300">
                        <a:solidFill>
                          <a:schemeClr val="tx1"/>
                        </a:solidFill>
                        <a:latin typeface="+mn-lt"/>
                      </a:rPr>
                      <a:pPr>
                        <a:defRPr sz="1300" b="1">
                          <a:latin typeface="+mn-lt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sz="1300" dirty="0">
                        <a:solidFill>
                          <a:schemeClr val="tx1"/>
                        </a:solidFill>
                        <a:latin typeface="+mn-lt"/>
                      </a:rPr>
                      <a:t>;                                    </a:t>
                    </a:r>
                    <a:fld id="{125613E4-70CE-4BC7-8CD2-B1155A6B9535}" type="VALUE">
                      <a:rPr lang="ru-RU" sz="1300" smtClean="0">
                        <a:solidFill>
                          <a:schemeClr val="tx1"/>
                        </a:solidFill>
                        <a:latin typeface="+mn-lt"/>
                      </a:rPr>
                      <a:pPr>
                        <a:defRPr sz="1300" b="1">
                          <a:latin typeface="+mn-lt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sz="1300" dirty="0">
                        <a:solidFill>
                          <a:schemeClr val="tx1"/>
                        </a:solidFill>
                        <a:latin typeface="+mn-lt"/>
                      </a:rPr>
                      <a:t>;                        </a:t>
                    </a:r>
                    <a:r>
                      <a:rPr lang="ru-RU" sz="1300" baseline="0" dirty="0">
                        <a:solidFill>
                          <a:schemeClr val="tx1"/>
                        </a:solidFill>
                        <a:latin typeface="+mn-lt"/>
                      </a:rPr>
                      <a:t>9%                           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Cambria" panose="02040503050406030204" pitchFamily="18" charset="0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615072956192752"/>
                      <c:h val="0.2043409659418895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6AD-4D60-B998-761ECAAC0C34}"/>
                </c:ext>
              </c:extLst>
            </c:dLbl>
            <c:dLbl>
              <c:idx val="1"/>
              <c:layout>
                <c:manualLayout>
                  <c:x val="4.9017843670889613E-2"/>
                  <c:y val="-2.538366729246092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Cambria" panose="02040503050406030204" pitchFamily="18" charset="0"/>
                        <a:cs typeface="+mn-cs"/>
                      </a:defRPr>
                    </a:pPr>
                    <a:fld id="{50E9A1D3-481E-4F25-BC67-652373D4F8F7}" type="CATEGORYNAME">
                      <a:rPr lang="ru-RU">
                        <a:latin typeface="+mn-lt"/>
                      </a:rPr>
                      <a:pPr>
                        <a:defRPr sz="1300" b="1">
                          <a:latin typeface="+mn-lt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baseline="0" dirty="0">
                        <a:latin typeface="+mn-lt"/>
                      </a:rPr>
                      <a:t>;                    </a:t>
                    </a:r>
                    <a:fld id="{7C69E1B4-FB75-443B-8AF2-82F54AC4FDB7}" type="VALUE">
                      <a:rPr lang="ru-RU" baseline="0" smtClean="0">
                        <a:latin typeface="+mn-lt"/>
                      </a:rPr>
                      <a:pPr>
                        <a:defRPr sz="1300" b="1">
                          <a:latin typeface="+mn-lt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baseline="0" dirty="0">
                        <a:latin typeface="+mn-lt"/>
                      </a:rPr>
                      <a:t>; </a:t>
                    </a:r>
                    <a:fld id="{AA59411B-CEB3-4A2D-B67C-14B140178632}" type="PERCENTAGE">
                      <a:rPr lang="ru-RU" baseline="0">
                        <a:latin typeface="+mn-lt"/>
                      </a:rPr>
                      <a:pPr>
                        <a:defRPr sz="1300" b="1">
                          <a:latin typeface="+mn-lt"/>
                          <a:ea typeface="Cambria" panose="02040503050406030204" pitchFamily="18" charset="0"/>
                        </a:defRPr>
                      </a:pPr>
                      <a:t>[ПРОЦЕНТ]</a:t>
                    </a:fld>
                    <a:endParaRPr lang="ru-RU" baseline="0" dirty="0">
                      <a:latin typeface="+mn-lt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Cambria" panose="02040503050406030204" pitchFamily="18" charset="0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962490849041316"/>
                      <c:h val="0.3095939965364633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6AD-4D60-B998-761ECAAC0C34}"/>
                </c:ext>
              </c:extLst>
            </c:dLbl>
            <c:dLbl>
              <c:idx val="2"/>
              <c:layout>
                <c:manualLayout>
                  <c:x val="1.0036843480712826E-2"/>
                  <c:y val="0.131790806642062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Cambria" panose="02040503050406030204" pitchFamily="18" charset="0"/>
                        <a:cs typeface="+mn-cs"/>
                      </a:defRPr>
                    </a:pPr>
                    <a:fld id="{D50D3862-071F-48F8-87E4-65D4B7C00D98}" type="CATEGORYNAME">
                      <a:rPr lang="ru-RU" sz="1300">
                        <a:solidFill>
                          <a:schemeClr val="tx1"/>
                        </a:solidFill>
                        <a:latin typeface="+mn-lt"/>
                      </a:rPr>
                      <a:pPr>
                        <a:defRPr sz="1300" b="1">
                          <a:latin typeface="+mn-lt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sz="1300" dirty="0">
                        <a:solidFill>
                          <a:schemeClr val="tx1"/>
                        </a:solidFill>
                        <a:latin typeface="+mn-lt"/>
                      </a:rPr>
                      <a:t>;                      </a:t>
                    </a:r>
                    <a:fld id="{6FED2752-5275-434F-BC47-AD038AE20E25}" type="VALUE">
                      <a:rPr lang="ru-RU" sz="1300" smtClean="0">
                        <a:solidFill>
                          <a:schemeClr val="tx1"/>
                        </a:solidFill>
                        <a:latin typeface="+mn-lt"/>
                      </a:rPr>
                      <a:pPr>
                        <a:defRPr sz="1300" b="1">
                          <a:latin typeface="+mn-lt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sz="1300" dirty="0">
                        <a:solidFill>
                          <a:schemeClr val="tx1"/>
                        </a:solidFill>
                        <a:latin typeface="+mn-lt"/>
                      </a:rPr>
                      <a:t>;     10%      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Cambria" panose="02040503050406030204" pitchFamily="18" charset="0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944099278767266"/>
                      <c:h val="0.186429351313605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46AD-4D60-B998-761ECAAC0C34}"/>
                </c:ext>
              </c:extLst>
            </c:dLbl>
            <c:dLbl>
              <c:idx val="3"/>
              <c:layout>
                <c:manualLayout>
                  <c:x val="-0.17388285655208641"/>
                  <c:y val="3.029783294936267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Cambria" panose="02040503050406030204" pitchFamily="18" charset="0"/>
                        <a:cs typeface="+mn-cs"/>
                      </a:defRPr>
                    </a:pPr>
                    <a:fld id="{4C51476F-A9EB-4765-970B-CDB9B8E4C2C5}" type="CATEGORYNAME">
                      <a:rPr lang="ru-RU" sz="1300">
                        <a:solidFill>
                          <a:schemeClr val="tx1"/>
                        </a:solidFill>
                        <a:latin typeface="+mn-lt"/>
                      </a:rPr>
                      <a:pPr>
                        <a:defRPr sz="1300" b="1">
                          <a:latin typeface="+mn-lt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sz="1300" baseline="0" dirty="0">
                        <a:solidFill>
                          <a:schemeClr val="tx1"/>
                        </a:solidFill>
                        <a:latin typeface="+mn-lt"/>
                      </a:rPr>
                      <a:t>;                         </a:t>
                    </a:r>
                    <a:fld id="{D53FB380-B584-473C-AC0F-A3202125D8B2}" type="VALUE">
                      <a:rPr lang="ru-RU" sz="1300" baseline="0" smtClean="0">
                        <a:solidFill>
                          <a:schemeClr val="tx1"/>
                        </a:solidFill>
                        <a:latin typeface="+mn-lt"/>
                      </a:rPr>
                      <a:pPr>
                        <a:defRPr sz="1300" b="1">
                          <a:latin typeface="+mn-lt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sz="1300" baseline="0" dirty="0">
                        <a:solidFill>
                          <a:schemeClr val="tx1"/>
                        </a:solidFill>
                        <a:latin typeface="+mn-lt"/>
                      </a:rPr>
                      <a:t>; 11%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Cambria" panose="02040503050406030204" pitchFamily="18" charset="0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757844676796521"/>
                      <c:h val="0.1982463895490641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46AD-4D60-B998-761ECAAC0C34}"/>
                </c:ext>
              </c:extLst>
            </c:dLbl>
            <c:dLbl>
              <c:idx val="4"/>
              <c:layout>
                <c:manualLayout>
                  <c:x val="-6.1502884467678834E-2"/>
                  <c:y val="5.471098240901391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Cambria" panose="02040503050406030204" pitchFamily="18" charset="0"/>
                        <a:cs typeface="+mn-cs"/>
                      </a:defRPr>
                    </a:pPr>
                    <a:fld id="{3D3B871A-58F7-4C47-AFB3-B7D6B1A8A354}" type="CATEGORYNAME">
                      <a:rPr lang="ru-RU" dirty="0">
                        <a:latin typeface="+mn-lt"/>
                      </a:rPr>
                      <a:pPr>
                        <a:defRPr sz="1300" b="1">
                          <a:latin typeface="+mn-lt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baseline="0" dirty="0">
                        <a:latin typeface="+mn-lt"/>
                      </a:rPr>
                      <a:t>;   </a:t>
                    </a:r>
                    <a:fld id="{07FA6B8D-BA6F-4B79-9F07-54AA46CB14D5}" type="VALUE">
                      <a:rPr lang="ru-RU" baseline="0" smtClean="0">
                        <a:latin typeface="+mn-lt"/>
                      </a:rPr>
                      <a:pPr>
                        <a:defRPr sz="1300" b="1">
                          <a:latin typeface="+mn-lt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baseline="0" dirty="0">
                        <a:latin typeface="+mn-lt"/>
                      </a:rPr>
                      <a:t>;                24%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Cambria" panose="02040503050406030204" pitchFamily="18" charset="0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52673756447584"/>
                      <c:h val="0.1620901871661925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46AD-4D60-B998-761ECAAC0C34}"/>
                </c:ext>
              </c:extLst>
            </c:dLbl>
            <c:dLbl>
              <c:idx val="5"/>
              <c:layout>
                <c:manualLayout>
                  <c:x val="-1.5975986703269895E-2"/>
                  <c:y val="-4.282028325422077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Cambria" panose="02040503050406030204" pitchFamily="18" charset="0"/>
                        <a:cs typeface="+mn-cs"/>
                      </a:defRPr>
                    </a:pPr>
                    <a:fld id="{F94D81BA-3E29-453D-8109-9FC18EC14372}" type="CATEGORYNAME">
                      <a:rPr lang="ru-RU" sz="1300">
                        <a:solidFill>
                          <a:schemeClr val="tx1"/>
                        </a:solidFill>
                        <a:latin typeface="+mn-lt"/>
                        <a:ea typeface="Cambria" panose="02040503050406030204" pitchFamily="18" charset="0"/>
                      </a:rPr>
                      <a:pPr>
                        <a:defRPr sz="1300" b="1">
                          <a:latin typeface="+mn-lt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sz="1300" dirty="0">
                        <a:solidFill>
                          <a:schemeClr val="tx1"/>
                        </a:solidFill>
                        <a:latin typeface="+mn-lt"/>
                        <a:ea typeface="Cambria" panose="02040503050406030204" pitchFamily="18" charset="0"/>
                      </a:rPr>
                      <a:t>;                                              </a:t>
                    </a:r>
                    <a:fld id="{73CD22DF-A26B-4BEB-961E-4057D2DCEC8C}" type="VALUE">
                      <a:rPr lang="ru-RU" sz="1300" smtClean="0">
                        <a:solidFill>
                          <a:schemeClr val="tx1"/>
                        </a:solidFill>
                        <a:latin typeface="+mn-lt"/>
                        <a:ea typeface="Cambria" panose="02040503050406030204" pitchFamily="18" charset="0"/>
                      </a:rPr>
                      <a:pPr>
                        <a:defRPr sz="1300" b="1">
                          <a:latin typeface="+mn-lt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sz="1300" dirty="0">
                        <a:solidFill>
                          <a:schemeClr val="tx1"/>
                        </a:solidFill>
                        <a:latin typeface="+mn-lt"/>
                        <a:ea typeface="Cambria" panose="02040503050406030204" pitchFamily="18" charset="0"/>
                      </a:rPr>
                      <a:t>;                                                                 5%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Cambria" panose="02040503050406030204" pitchFamily="18" charset="0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868947094884963"/>
                      <c:h val="0.277879441881750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46AD-4D60-B998-761ECAAC0C34}"/>
                </c:ext>
              </c:extLst>
            </c:dLbl>
            <c:dLbl>
              <c:idx val="6"/>
              <c:layout>
                <c:manualLayout>
                  <c:x val="-1.8703396185792923E-2"/>
                  <c:y val="-5.184889606788531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Cambria" panose="02040503050406030204" pitchFamily="18" charset="0"/>
                        <a:cs typeface="+mn-cs"/>
                      </a:defRPr>
                    </a:pPr>
                    <a:fld id="{D06F819E-A96C-4067-A9FE-6D177794E61F}" type="CATEGORYNAME">
                      <a:rPr lang="ru-RU" sz="1300">
                        <a:solidFill>
                          <a:schemeClr val="tx1"/>
                        </a:solidFill>
                        <a:latin typeface="+mn-lt"/>
                        <a:ea typeface="Cambria" panose="02040503050406030204" pitchFamily="18" charset="0"/>
                      </a:rPr>
                      <a:pPr>
                        <a:defRPr sz="1300" b="1">
                          <a:solidFill>
                            <a:schemeClr val="tx1"/>
                          </a:solidFill>
                          <a:latin typeface="+mn-lt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sz="1300" baseline="0" dirty="0">
                        <a:solidFill>
                          <a:schemeClr val="tx1"/>
                        </a:solidFill>
                        <a:latin typeface="+mn-lt"/>
                        <a:ea typeface="Cambria" panose="02040503050406030204" pitchFamily="18" charset="0"/>
                      </a:rPr>
                      <a:t>;     </a:t>
                    </a:r>
                    <a:fld id="{90FFD7C4-4A6C-4ABD-AE3E-46673A0EE65F}" type="VALUE">
                      <a:rPr lang="ru-RU" sz="1300" baseline="0">
                        <a:solidFill>
                          <a:schemeClr val="tx1"/>
                        </a:solidFill>
                        <a:latin typeface="+mn-lt"/>
                        <a:ea typeface="Cambria" panose="02040503050406030204" pitchFamily="18" charset="0"/>
                      </a:rPr>
                      <a:pPr>
                        <a:defRPr sz="1300" b="1">
                          <a:solidFill>
                            <a:schemeClr val="tx1"/>
                          </a:solidFill>
                          <a:latin typeface="+mn-lt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sz="1300" baseline="0" dirty="0">
                        <a:solidFill>
                          <a:schemeClr val="tx1"/>
                        </a:solidFill>
                        <a:latin typeface="+mn-lt"/>
                        <a:ea typeface="Cambria" panose="02040503050406030204" pitchFamily="18" charset="0"/>
                      </a:rPr>
                      <a:t>; </a:t>
                    </a:r>
                    <a:fld id="{DD5C7521-83A6-4DA2-9B64-7A914BF1BE25}" type="PERCENTAGE">
                      <a:rPr lang="ru-RU" sz="1300" baseline="0">
                        <a:solidFill>
                          <a:schemeClr val="tx1"/>
                        </a:solidFill>
                        <a:latin typeface="+mn-lt"/>
                        <a:ea typeface="Cambria" panose="02040503050406030204" pitchFamily="18" charset="0"/>
                      </a:rPr>
                      <a:pPr>
                        <a:defRPr sz="1300" b="1">
                          <a:solidFill>
                            <a:schemeClr val="tx1"/>
                          </a:solidFill>
                          <a:latin typeface="+mn-lt"/>
                          <a:ea typeface="Cambria" panose="02040503050406030204" pitchFamily="18" charset="0"/>
                        </a:defRPr>
                      </a:pPr>
                      <a:t>[ПРОЦЕНТ]</a:t>
                    </a:fld>
                    <a:endParaRPr lang="ru-RU" sz="1300" baseline="0" dirty="0">
                      <a:solidFill>
                        <a:schemeClr val="tx1"/>
                      </a:solidFill>
                      <a:latin typeface="+mn-lt"/>
                      <a:ea typeface="Cambria" panose="020405030504060302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Cambria" panose="02040503050406030204" pitchFamily="18" charset="0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497008544620354"/>
                      <c:h val="0.145539058396476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46AD-4D60-B998-761ECAAC0C34}"/>
                </c:ext>
              </c:extLst>
            </c:dLbl>
            <c:dLbl>
              <c:idx val="7"/>
              <c:layout>
                <c:manualLayout>
                  <c:x val="-9.4449908630122439E-2"/>
                  <c:y val="-0.2057524871417501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Cambria" panose="02040503050406030204" pitchFamily="18" charset="0"/>
                        <a:cs typeface="+mn-cs"/>
                      </a:defRPr>
                    </a:pPr>
                    <a:fld id="{55A3BE8A-3720-47D0-B8CF-A6247B4B2339}" type="CATEGORYNAME">
                      <a:rPr lang="ru-RU">
                        <a:solidFill>
                          <a:schemeClr val="tx1"/>
                        </a:solidFill>
                        <a:latin typeface="+mn-lt"/>
                      </a:rPr>
                      <a:pPr>
                        <a:defRPr sz="1300" b="1">
                          <a:latin typeface="+mn-lt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baseline="0" dirty="0">
                        <a:solidFill>
                          <a:schemeClr val="tx1"/>
                        </a:solidFill>
                        <a:latin typeface="+mn-lt"/>
                      </a:rPr>
                      <a:t>;              </a:t>
                    </a:r>
                    <a:fld id="{9DEE170F-B6E3-4165-AEF6-0CB6766B1143}" type="VALUE">
                      <a:rPr lang="ru-RU" baseline="0" smtClean="0">
                        <a:solidFill>
                          <a:schemeClr val="tx1"/>
                        </a:solidFill>
                        <a:latin typeface="+mn-lt"/>
                      </a:rPr>
                      <a:pPr>
                        <a:defRPr sz="1300" b="1">
                          <a:latin typeface="+mn-lt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baseline="0" dirty="0">
                        <a:solidFill>
                          <a:schemeClr val="tx1"/>
                        </a:solidFill>
                        <a:latin typeface="+mn-lt"/>
                      </a:rPr>
                      <a:t>;                           </a:t>
                    </a:r>
                    <a:fld id="{60AE95B9-2E82-4745-9A18-26C44FB2C15C}" type="PERCENTAGE">
                      <a:rPr lang="ru-RU" baseline="0" smtClean="0">
                        <a:solidFill>
                          <a:schemeClr val="tx1"/>
                        </a:solidFill>
                        <a:latin typeface="+mn-lt"/>
                      </a:rPr>
                      <a:pPr>
                        <a:defRPr sz="1300" b="1">
                          <a:latin typeface="+mn-lt"/>
                          <a:ea typeface="Cambria" panose="02040503050406030204" pitchFamily="18" charset="0"/>
                        </a:defRPr>
                      </a:pPr>
                      <a:t>[ПРОЦЕНТ]</a:t>
                    </a:fld>
                    <a:endParaRPr lang="ru-RU" baseline="0" dirty="0">
                      <a:solidFill>
                        <a:schemeClr val="tx1"/>
                      </a:solidFill>
                      <a:latin typeface="+mn-lt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Cambria" panose="02040503050406030204" pitchFamily="18" charset="0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230162677500654"/>
                      <c:h val="0.19112107296829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46AD-4D60-B998-761ECAAC0C3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chemeClr val="tx1"/>
                    </a:solidFill>
                    <a:latin typeface="+mn-lt"/>
                    <a:ea typeface="Cambria" panose="02040503050406030204" pitchFamily="18" charset="0"/>
                    <a:cs typeface="+mn-cs"/>
                  </a:defRPr>
                </a:pPr>
                <a:endParaRPr lang="ru-RU"/>
              </a:p>
            </c:txPr>
            <c:dLblPos val="outEnd"/>
            <c:showLegendKey val="1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Лист1!$A$2:$A$9</c:f>
              <c:strCache>
                <c:ptCount val="8"/>
                <c:pt idx="0">
                  <c:v>Общегосударственная деятельность</c:v>
                </c:pt>
                <c:pt idx="1">
                  <c:v>Судебная власть, правоохранительная деятельность и обеспечение безопасности</c:v>
                </c:pt>
                <c:pt idx="2">
                  <c:v>Национальная экономика</c:v>
                </c:pt>
                <c:pt idx="3">
                  <c:v>Жилищно-коммунальные услуги и жилищное строительство </c:v>
                </c:pt>
                <c:pt idx="4">
                  <c:v>Здравоохранение</c:v>
                </c:pt>
                <c:pt idx="5">
                  <c:v>Физическая культура, спорт, культура и средства массовой информации</c:v>
                </c:pt>
                <c:pt idx="6">
                  <c:v>Образование</c:v>
                </c:pt>
                <c:pt idx="7">
                  <c:v>Социальная политика</c:v>
                </c:pt>
              </c:strCache>
            </c:strRef>
          </c:cat>
          <c:val>
            <c:numRef>
              <c:f>Лист1!$B$2:$B$9</c:f>
              <c:numCache>
                <c:formatCode>#,##0.00_ ;\-#,##0.00\ </c:formatCode>
                <c:ptCount val="8"/>
                <c:pt idx="0">
                  <c:v>1730931.2</c:v>
                </c:pt>
                <c:pt idx="1">
                  <c:v>1008</c:v>
                </c:pt>
                <c:pt idx="2">
                  <c:v>1907301.22</c:v>
                </c:pt>
                <c:pt idx="3">
                  <c:v>1997486.97</c:v>
                </c:pt>
                <c:pt idx="4">
                  <c:v>4524309.0199999996</c:v>
                </c:pt>
                <c:pt idx="5">
                  <c:v>964062.03</c:v>
                </c:pt>
                <c:pt idx="6">
                  <c:v>6556467.4400000004</c:v>
                </c:pt>
                <c:pt idx="7">
                  <c:v>1346607.42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46AD-4D60-B998-761ECAAC0C34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rnd" cmpd="sng" algn="ctr">
      <a:noFill/>
      <a:prstDash val="solid"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394306764250144"/>
          <c:y val="0.25398754433603554"/>
          <c:w val="0.36732462140348682"/>
          <c:h val="0.63780688331943114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effectLst>
              <a:glow rad="88900">
                <a:schemeClr val="accent1">
                  <a:alpha val="91000"/>
                </a:schemeClr>
              </a:glow>
            </a:effectLst>
            <a:scene3d>
              <a:camera prst="orthographicFront"/>
              <a:lightRig rig="flat" dir="t">
                <a:rot lat="0" lon="0" rev="6000000"/>
              </a:lightRig>
            </a:scene3d>
            <a:sp3d prstMaterial="dkEdge">
              <a:bevelT w="222250" h="146050" prst="angle"/>
              <a:bevelB w="50800" h="57150"/>
              <a:contourClr>
                <a:srgbClr val="000000"/>
              </a:contourClr>
            </a:sp3d>
          </c:spPr>
          <c:explosion val="22"/>
          <c:dPt>
            <c:idx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>
                <a:glow rad="88900">
                  <a:schemeClr val="accent1">
                    <a:alpha val="91000"/>
                  </a:schemeClr>
                </a:glow>
              </a:effectLst>
              <a:scene3d>
                <a:camera prst="orthographicFront"/>
                <a:lightRig rig="flat" dir="t">
                  <a:rot lat="0" lon="0" rev="6000000"/>
                </a:lightRig>
              </a:scene3d>
              <a:sp3d prstMaterial="dkEdge">
                <a:bevelT w="222250" h="146050" prst="angle"/>
                <a:bevelB w="50800" h="5715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BD14-4C29-9F96-B0C7F4682439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>
                <a:noFill/>
              </a:ln>
              <a:effectLst>
                <a:glow rad="88900">
                  <a:schemeClr val="accent1">
                    <a:alpha val="91000"/>
                  </a:schemeClr>
                </a:glow>
              </a:effectLst>
              <a:scene3d>
                <a:camera prst="orthographicFront"/>
                <a:lightRig rig="flat" dir="t">
                  <a:rot lat="0" lon="0" rev="6000000"/>
                </a:lightRig>
              </a:scene3d>
              <a:sp3d prstMaterial="dkEdge">
                <a:bevelT w="222250" h="146050" prst="angle"/>
                <a:bevelB w="50800" h="5715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BD14-4C29-9F96-B0C7F4682439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>
                <a:noFill/>
              </a:ln>
              <a:effectLst>
                <a:glow rad="88900">
                  <a:schemeClr val="accent1">
                    <a:alpha val="91000"/>
                  </a:schemeClr>
                </a:glow>
              </a:effectLst>
              <a:scene3d>
                <a:camera prst="orthographicFront"/>
                <a:lightRig rig="flat" dir="t">
                  <a:rot lat="0" lon="0" rev="6000000"/>
                </a:lightRig>
              </a:scene3d>
              <a:sp3d prstMaterial="dkEdge">
                <a:bevelT w="222250" h="146050" prst="angle"/>
                <a:bevelB w="50800" h="5715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BD14-4C29-9F96-B0C7F4682439}"/>
              </c:ext>
            </c:extLst>
          </c:dPt>
          <c:dPt>
            <c:idx val="3"/>
            <c:bubble3D val="0"/>
            <c:spPr>
              <a:solidFill>
                <a:schemeClr val="accent2"/>
              </a:solidFill>
              <a:ln>
                <a:noFill/>
              </a:ln>
              <a:effectLst>
                <a:glow rad="88900">
                  <a:schemeClr val="accent1">
                    <a:alpha val="91000"/>
                  </a:schemeClr>
                </a:glow>
              </a:effectLst>
              <a:scene3d>
                <a:camera prst="orthographicFront"/>
                <a:lightRig rig="flat" dir="t">
                  <a:rot lat="0" lon="0" rev="6000000"/>
                </a:lightRig>
              </a:scene3d>
              <a:sp3d prstMaterial="dkEdge">
                <a:bevelT w="222250" h="146050" prst="angle"/>
                <a:bevelB w="50800" h="5715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BD14-4C29-9F96-B0C7F4682439}"/>
              </c:ext>
            </c:extLst>
          </c:dPt>
          <c:dLbls>
            <c:dLbl>
              <c:idx val="0"/>
              <c:layout>
                <c:manualLayout>
                  <c:x val="0.24451553027982742"/>
                  <c:y val="-3.466341088133111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Cambria" panose="02040503050406030204" pitchFamily="18" charset="0"/>
                        <a:cs typeface="+mn-cs"/>
                      </a:defRPr>
                    </a:pPr>
                    <a:fld id="{55EDDDBB-77FD-4CC3-B99F-81F283536A85}" type="CATEGORYNAME">
                      <a:rPr lang="ru-RU">
                        <a:solidFill>
                          <a:schemeClr val="tx1"/>
                        </a:solidFill>
                        <a:latin typeface="+mn-lt"/>
                      </a:rPr>
                      <a:pPr>
                        <a:defRPr sz="1600">
                          <a:solidFill>
                            <a:schemeClr val="tx1"/>
                          </a:solidFill>
                          <a:latin typeface="+mn-lt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baseline="0" dirty="0">
                        <a:solidFill>
                          <a:schemeClr val="tx1"/>
                        </a:solidFill>
                        <a:latin typeface="+mn-lt"/>
                      </a:rPr>
                      <a:t>;                  </a:t>
                    </a:r>
                    <a:fld id="{61EA9850-6D88-4CB9-BCB2-45A4EBAC4CEF}" type="VALUE">
                      <a:rPr lang="ru-RU" baseline="0" smtClean="0">
                        <a:solidFill>
                          <a:schemeClr val="tx1"/>
                        </a:solidFill>
                        <a:latin typeface="+mn-lt"/>
                      </a:rPr>
                      <a:pPr>
                        <a:defRPr sz="1600">
                          <a:solidFill>
                            <a:schemeClr val="tx1"/>
                          </a:solidFill>
                          <a:latin typeface="+mn-lt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baseline="0" dirty="0">
                        <a:solidFill>
                          <a:schemeClr val="tx1"/>
                        </a:solidFill>
                        <a:latin typeface="+mn-lt"/>
                      </a:rPr>
                      <a:t>;                    </a:t>
                    </a:r>
                    <a:fld id="{69290B7B-3C79-4B69-B7A7-E18CE3AC10AF}" type="PERCENTAGE">
                      <a:rPr lang="ru-RU" baseline="0" smtClean="0">
                        <a:solidFill>
                          <a:schemeClr val="tx1"/>
                        </a:solidFill>
                        <a:latin typeface="+mn-lt"/>
                      </a:rPr>
                      <a:pPr>
                        <a:defRPr sz="1600">
                          <a:solidFill>
                            <a:schemeClr val="tx1"/>
                          </a:solidFill>
                          <a:latin typeface="+mn-lt"/>
                          <a:ea typeface="Cambria" panose="02040503050406030204" pitchFamily="18" charset="0"/>
                        </a:defRPr>
                      </a:pPr>
                      <a:t>[ПРОЦЕНТ]</a:t>
                    </a:fld>
                    <a:endParaRPr lang="ru-RU" baseline="0" dirty="0">
                      <a:solidFill>
                        <a:schemeClr val="tx1"/>
                      </a:solidFill>
                      <a:latin typeface="+mn-lt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Cambria" panose="02040503050406030204" pitchFamily="18" charset="0"/>
                      <a:cs typeface="+mn-cs"/>
                    </a:defRPr>
                  </a:pPr>
                  <a:endParaRPr lang="ru-RU"/>
                </a:p>
              </c:txPr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175463695143144"/>
                      <c:h val="0.2727962167539531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BD14-4C29-9F96-B0C7F4682439}"/>
                </c:ext>
              </c:extLst>
            </c:dLbl>
            <c:dLbl>
              <c:idx val="1"/>
              <c:layout>
                <c:manualLayout>
                  <c:x val="-0.17003906318697043"/>
                  <c:y val="4.0566352802064956E-2"/>
                </c:manualLayout>
              </c:layout>
              <c:tx>
                <c:rich>
                  <a:bodyPr/>
                  <a:lstStyle/>
                  <a:p>
                    <a:fld id="{EA1A81C9-5DA1-42A2-A5D0-D3B15BC7CBEE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;                   </a:t>
                    </a:r>
                    <a:fld id="{DFC468CF-4999-4BFB-9646-6FB52A2F6302}" type="VALUE">
                      <a:rPr lang="ru-RU" baseline="0" smtClean="0"/>
                      <a:pPr/>
                      <a:t>[ЗНАЧЕНИЕ]</a:t>
                    </a:fld>
                    <a:r>
                      <a:rPr lang="ru-RU" baseline="0" dirty="0"/>
                      <a:t>;                         </a:t>
                    </a:r>
                    <a:fld id="{5678BB55-3005-4193-BECF-D420567FF121}" type="PERCENTAGE">
                      <a:rPr lang="ru-RU" baseline="0" smtClean="0"/>
                      <a:pPr/>
                      <a:t>[ПРОЦЕНТ]</a:t>
                    </a:fld>
                    <a:endParaRPr lang="ru-RU" baseline="0" dirty="0"/>
                  </a:p>
                </c:rich>
              </c:tx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BD14-4C29-9F96-B0C7F4682439}"/>
                </c:ext>
              </c:extLst>
            </c:dLbl>
            <c:dLbl>
              <c:idx val="2"/>
              <c:layout>
                <c:manualLayout>
                  <c:x val="-0.17585491117109917"/>
                  <c:y val="-0.20772072925859078"/>
                </c:manualLayout>
              </c:layout>
              <c:tx>
                <c:rich>
                  <a:bodyPr/>
                  <a:lstStyle/>
                  <a:p>
                    <a:fld id="{F8A904AB-2BCF-4211-A321-6876197AA452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;                             </a:t>
                    </a:r>
                    <a:fld id="{84AC6825-9F72-4CBD-8BE3-9B9C5FC40F72}" type="VALUE">
                      <a:rPr lang="ru-RU" baseline="0"/>
                      <a:pPr/>
                      <a:t>[ЗНАЧЕНИЕ]</a:t>
                    </a:fld>
                    <a:r>
                      <a:rPr lang="ru-RU" baseline="0" dirty="0"/>
                      <a:t>;                     </a:t>
                    </a:r>
                    <a:fld id="{E947BEE2-1B5A-46E3-95A6-457B178021D2}" type="PERCENTAGE">
                      <a:rPr lang="ru-RU" baseline="0" smtClean="0"/>
                      <a:pPr/>
                      <a:t>[ПРОЦЕНТ]</a:t>
                    </a:fld>
                    <a:endParaRPr lang="ru-RU" baseline="0" dirty="0"/>
                  </a:p>
                </c:rich>
              </c:tx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BD14-4C29-9F96-B0C7F4682439}"/>
                </c:ext>
              </c:extLst>
            </c:dLbl>
            <c:dLbl>
              <c:idx val="3"/>
              <c:layout>
                <c:manualLayout>
                  <c:x val="1.7544381405819844E-2"/>
                  <c:y val="-0.2263843569649781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Cambria" panose="02040503050406030204" pitchFamily="18" charset="0"/>
                        <a:cs typeface="+mn-cs"/>
                      </a:defRPr>
                    </a:pPr>
                    <a:fld id="{B3DEEDCC-21C6-4280-B835-BC62C37EB4FD}" type="CATEGORYNAME">
                      <a:rPr lang="ru-RU">
                        <a:solidFill>
                          <a:schemeClr val="tx1"/>
                        </a:solidFill>
                        <a:latin typeface="+mn-lt"/>
                      </a:rPr>
                      <a:pPr>
                        <a:defRPr sz="1600">
                          <a:solidFill>
                            <a:schemeClr val="tx1"/>
                          </a:solidFill>
                          <a:latin typeface="+mn-lt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baseline="0" dirty="0">
                        <a:solidFill>
                          <a:schemeClr val="tx1"/>
                        </a:solidFill>
                        <a:latin typeface="+mn-lt"/>
                      </a:rPr>
                      <a:t>;                        </a:t>
                    </a:r>
                    <a:fld id="{EA8A02B1-44E8-48EB-ACC0-661CE30A9691}" type="VALUE">
                      <a:rPr lang="ru-RU" baseline="0" smtClean="0">
                        <a:solidFill>
                          <a:schemeClr val="tx1"/>
                        </a:solidFill>
                        <a:latin typeface="+mn-lt"/>
                      </a:rPr>
                      <a:pPr>
                        <a:defRPr sz="1600">
                          <a:solidFill>
                            <a:schemeClr val="tx1"/>
                          </a:solidFill>
                          <a:latin typeface="+mn-lt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baseline="0" dirty="0">
                        <a:solidFill>
                          <a:schemeClr val="tx1"/>
                        </a:solidFill>
                        <a:latin typeface="+mn-lt"/>
                      </a:rPr>
                      <a:t>;                     </a:t>
                    </a:r>
                    <a:fld id="{006B96B6-C09F-447F-B106-BDF8984BD982}" type="PERCENTAGE">
                      <a:rPr lang="ru-RU" baseline="0" smtClean="0">
                        <a:solidFill>
                          <a:schemeClr val="tx1"/>
                        </a:solidFill>
                        <a:latin typeface="+mn-lt"/>
                      </a:rPr>
                      <a:pPr>
                        <a:defRPr sz="1600">
                          <a:solidFill>
                            <a:schemeClr val="tx1"/>
                          </a:solidFill>
                          <a:latin typeface="+mn-lt"/>
                          <a:ea typeface="Cambria" panose="02040503050406030204" pitchFamily="18" charset="0"/>
                        </a:defRPr>
                      </a:pPr>
                      <a:t>[ПРОЦЕНТ]</a:t>
                    </a:fld>
                    <a:endParaRPr lang="ru-RU" baseline="0" dirty="0">
                      <a:solidFill>
                        <a:schemeClr val="tx1"/>
                      </a:solidFill>
                      <a:latin typeface="+mn-lt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Cambria" panose="02040503050406030204" pitchFamily="18" charset="0"/>
                      <a:cs typeface="+mn-cs"/>
                    </a:defRPr>
                  </a:pPr>
                  <a:endParaRPr lang="ru-RU"/>
                </a:p>
              </c:txPr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22888688679741"/>
                      <c:h val="0.1977013939006110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BD14-4C29-9F96-B0C7F468243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Cambria" panose="02040503050406030204" pitchFamily="18" charset="0"/>
                    <a:cs typeface="+mn-cs"/>
                  </a:defRPr>
                </a:pPr>
                <a:endParaRPr lang="ru-RU"/>
              </a:p>
            </c:txPr>
            <c:showLegendKey val="1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Заработная плата</c:v>
                </c:pt>
                <c:pt idx="1">
                  <c:v>Питание, медикаменты, трансферты</c:v>
                </c:pt>
                <c:pt idx="2">
                  <c:v>Коммунальные услуги</c:v>
                </c:pt>
                <c:pt idx="3">
                  <c:v>Другие расходы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4"/>
                <c:pt idx="0">
                  <c:v>11371847.66</c:v>
                </c:pt>
                <c:pt idx="1">
                  <c:v>1394785.27</c:v>
                </c:pt>
                <c:pt idx="2">
                  <c:v>1967569.93</c:v>
                </c:pt>
                <c:pt idx="3">
                  <c:v>4293970.4400000013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D14-4C29-9F96-B0C7F4682439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42"/>
        <c:holeSize val="56"/>
      </c:doughnutChart>
      <c:spPr>
        <a:noFill/>
        <a:ln>
          <a:noFill/>
        </a:ln>
        <a:effectLst>
          <a:glow rad="127000">
            <a:schemeClr val="accent1">
              <a:alpha val="80000"/>
            </a:schemeClr>
          </a:glow>
        </a:effectLst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colors2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image" Target="../media/image6.jpg"/><Relationship Id="rId5" Type="http://schemas.openxmlformats.org/officeDocument/2006/relationships/image" Target="../media/image10.png"/><Relationship Id="rId4" Type="http://schemas.openxmlformats.org/officeDocument/2006/relationships/image" Target="../media/image9.jp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0.78246</cdr:x>
      <cdr:y>0.01151</cdr:y>
    </cdr:from>
    <cdr:to>
      <cdr:x>0.95263</cdr:x>
      <cdr:y>0.17895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154779" y="62831"/>
          <a:ext cx="1556084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0.83333</cdr:x>
      <cdr:y>0</cdr:y>
    </cdr:from>
    <cdr:to>
      <cdr:x>0.99298</cdr:x>
      <cdr:y>0.0454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7619970" y="0"/>
          <a:ext cx="1459839" cy="2287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ru-RU" sz="2400" b="1" dirty="0">
            <a:solidFill>
              <a:schemeClr val="accent4">
                <a:lumMod val="7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0.39411</cdr:x>
      <cdr:y>0</cdr:y>
    </cdr:from>
    <cdr:to>
      <cdr:x>1</cdr:x>
      <cdr:y>0.09536</cdr:y>
    </cdr:to>
    <cdr:sp macro="" textlink="">
      <cdr:nvSpPr>
        <cdr:cNvPr id="2" name="Прямоугольник 1">
          <a:extLst xmlns:a="http://schemas.openxmlformats.org/drawingml/2006/main">
            <a:ext uri="{FF2B5EF4-FFF2-40B4-BE49-F238E27FC236}">
              <a16:creationId xmlns:a16="http://schemas.microsoft.com/office/drawing/2014/main" id="{51FAC961-7A0C-452C-9663-8E1309F7A8A1}"/>
            </a:ext>
          </a:extLst>
        </cdr:cNvPr>
        <cdr:cNvSpPr/>
      </cdr:nvSpPr>
      <cdr:spPr>
        <a:xfrm xmlns:a="http://schemas.openxmlformats.org/drawingml/2006/main">
          <a:off x="3526135" y="-2052638"/>
          <a:ext cx="5421015" cy="4001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UA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2000" b="1" dirty="0">
              <a:latin typeface="Century Gothic" panose="020B0502020202020204" pitchFamily="34" charset="0"/>
              <a:ea typeface="Cambria" panose="02040503050406030204" pitchFamily="18" charset="0"/>
            </a:rPr>
            <a:t>ВСЕГО ДОХОДОВ 18 854 702,20 рублей</a:t>
          </a:r>
          <a:endParaRPr lang="ru-RU" sz="2000" dirty="0">
            <a:latin typeface="Century Gothic" panose="020B0502020202020204" pitchFamily="34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0.16731</cdr:x>
      <cdr:y>0.74711</cdr:y>
    </cdr:from>
    <cdr:to>
      <cdr:x>0.30192</cdr:x>
      <cdr:y>0.9381</cdr:y>
    </cdr:to>
    <cdr:pic>
      <cdr:nvPicPr>
        <cdr:cNvPr id="9" name="Рисунок 8">
          <a:extLst xmlns:a="http://schemas.openxmlformats.org/drawingml/2006/main">
            <a:ext uri="{FF2B5EF4-FFF2-40B4-BE49-F238E27FC236}">
              <a16:creationId xmlns:a16="http://schemas.microsoft.com/office/drawing/2014/main" id="{FB183F13-6635-493E-AFEE-E3D8B5560949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1493622" y="3252665"/>
          <a:ext cx="1201708" cy="831510"/>
        </a:xfrm>
        <a:prstGeom xmlns:a="http://schemas.openxmlformats.org/drawingml/2006/main" prst="ellipse">
          <a:avLst/>
        </a:prstGeom>
        <a:ln xmlns:a="http://schemas.openxmlformats.org/drawingml/2006/main">
          <a:noFill/>
        </a:ln>
        <a:effectLst xmlns:a="http://schemas.openxmlformats.org/drawingml/2006/main">
          <a:softEdge rad="112500"/>
        </a:effectLst>
      </cdr:spPr>
    </cdr:pic>
  </cdr:relSizeAnchor>
  <cdr:relSizeAnchor xmlns:cdr="http://schemas.openxmlformats.org/drawingml/2006/chartDrawing">
    <cdr:from>
      <cdr:x>0.01205</cdr:x>
      <cdr:y>0.15155</cdr:y>
    </cdr:from>
    <cdr:to>
      <cdr:x>0.16257</cdr:x>
      <cdr:y>0.33218</cdr:y>
    </cdr:to>
    <cdr:pic>
      <cdr:nvPicPr>
        <cdr:cNvPr id="3" name="Рисунок 2">
          <a:extLst xmlns:a="http://schemas.openxmlformats.org/drawingml/2006/main">
            <a:ext uri="{FF2B5EF4-FFF2-40B4-BE49-F238E27FC236}">
              <a16:creationId xmlns:a16="http://schemas.microsoft.com/office/drawing/2014/main" id="{C0091B12-2847-406C-9BE9-8E856504EF20}"/>
            </a:ext>
          </a:extLst>
        </cdr:cNvPr>
        <cdr:cNvPicPr/>
      </cdr:nvPicPr>
      <cdr:blipFill>
        <a:blip xmlns:a="http://schemas.openxmlformats.org/drawingml/2006/main" xmlns:r="http://schemas.openxmlformats.org/officeDocument/2006/relationships" r:embed="rId2"/>
        <a:stretch xmlns:a="http://schemas.openxmlformats.org/drawingml/2006/main">
          <a:fillRect/>
        </a:stretch>
      </cdr:blipFill>
      <cdr:spPr>
        <a:xfrm xmlns:a="http://schemas.openxmlformats.org/drawingml/2006/main">
          <a:off x="107584" y="659787"/>
          <a:ext cx="1343754" cy="786409"/>
        </a:xfrm>
        <a:prstGeom xmlns:a="http://schemas.openxmlformats.org/drawingml/2006/main" prst="ellipse">
          <a:avLst/>
        </a:prstGeom>
        <a:ln xmlns:a="http://schemas.openxmlformats.org/drawingml/2006/main">
          <a:noFill/>
        </a:ln>
        <a:effectLst xmlns:a="http://schemas.openxmlformats.org/drawingml/2006/main">
          <a:softEdge rad="112500"/>
        </a:effectLst>
        <a:scene3d xmlns:a="http://schemas.openxmlformats.org/drawingml/2006/main">
          <a:camera prst="orthographicFront">
            <a:rot lat="0" lon="0" rev="0"/>
          </a:camera>
          <a:lightRig rig="threePt" dir="t"/>
        </a:scene3d>
      </cdr:spPr>
    </cdr:pic>
  </cdr:relSizeAnchor>
  <cdr:relSizeAnchor xmlns:cdr="http://schemas.openxmlformats.org/drawingml/2006/chartDrawing">
    <cdr:from>
      <cdr:x>0.62478</cdr:x>
      <cdr:y>0.15098</cdr:y>
    </cdr:from>
    <cdr:to>
      <cdr:x>0.75741</cdr:x>
      <cdr:y>0.31062</cdr:y>
    </cdr:to>
    <cdr:pic>
      <cdr:nvPicPr>
        <cdr:cNvPr id="4" name="Рисунок 3">
          <a:extLst xmlns:a="http://schemas.openxmlformats.org/drawingml/2006/main">
            <a:ext uri="{FF2B5EF4-FFF2-40B4-BE49-F238E27FC236}">
              <a16:creationId xmlns:a16="http://schemas.microsoft.com/office/drawing/2014/main" id="{4798B344-0B8A-4E10-9B06-FB68974F8514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3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5577578" y="657312"/>
          <a:ext cx="1184068" cy="695038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0.78866</cdr:x>
      <cdr:y>0.41274</cdr:y>
    </cdr:from>
    <cdr:to>
      <cdr:x>0.92129</cdr:x>
      <cdr:y>0.59337</cdr:y>
    </cdr:to>
    <cdr:pic>
      <cdr:nvPicPr>
        <cdr:cNvPr id="5" name="Рисунок 4">
          <a:extLst xmlns:a="http://schemas.openxmlformats.org/drawingml/2006/main">
            <a:ext uri="{FF2B5EF4-FFF2-40B4-BE49-F238E27FC236}">
              <a16:creationId xmlns:a16="http://schemas.microsoft.com/office/drawing/2014/main" id="{0D1B85B5-A881-47D0-B53B-9E2D420B8741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4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7040618" y="1796943"/>
          <a:ext cx="1184068" cy="786410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0.02701</cdr:x>
      <cdr:y>0.52754</cdr:y>
    </cdr:from>
    <cdr:to>
      <cdr:x>0.14797</cdr:x>
      <cdr:y>0.70817</cdr:y>
    </cdr:to>
    <cdr:pic>
      <cdr:nvPicPr>
        <cdr:cNvPr id="6" name="Рисунок 5">
          <a:extLst xmlns:a="http://schemas.openxmlformats.org/drawingml/2006/main">
            <a:ext uri="{FF2B5EF4-FFF2-40B4-BE49-F238E27FC236}">
              <a16:creationId xmlns:a16="http://schemas.microsoft.com/office/drawing/2014/main" id="{972ED813-7062-49BE-AF8A-FC1C7266C367}"/>
            </a:ext>
          </a:extLst>
        </cdr:cNvPr>
        <cdr:cNvPicPr/>
      </cdr:nvPicPr>
      <cdr:blipFill>
        <a:blip xmlns:a="http://schemas.openxmlformats.org/drawingml/2006/main" xmlns:r="http://schemas.openxmlformats.org/officeDocument/2006/relationships" r:embed="rId5"/>
        <a:stretch xmlns:a="http://schemas.openxmlformats.org/drawingml/2006/main">
          <a:fillRect/>
        </a:stretch>
      </cdr:blipFill>
      <cdr:spPr>
        <a:xfrm xmlns:a="http://schemas.openxmlformats.org/drawingml/2006/main">
          <a:off x="241133" y="2296738"/>
          <a:ext cx="1079820" cy="786409"/>
        </a:xfrm>
        <a:prstGeom xmlns:a="http://schemas.openxmlformats.org/drawingml/2006/main" prst="rect">
          <a:avLst/>
        </a:prstGeom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1B7A5D-FC0B-449B-94D5-FEFBC4ACF47E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AD0D6F-60AA-46F6-8DEA-343051306F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6317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654CA-6070-4817-8EFB-B2567AE7BE42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0FC07-F9FF-4A40-9E93-42A6254D1F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5904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654CA-6070-4817-8EFB-B2567AE7BE42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0FC07-F9FF-4A40-9E93-42A6254D1F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6954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654CA-6070-4817-8EFB-B2567AE7BE42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0FC07-F9FF-4A40-9E93-42A6254D1F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06478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654CA-6070-4817-8EFB-B2567AE7BE42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0FC07-F9FF-4A40-9E93-42A6254D1FAE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682661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654CA-6070-4817-8EFB-B2567AE7BE42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0FC07-F9FF-4A40-9E93-42A6254D1F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71310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654CA-6070-4817-8EFB-B2567AE7BE42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0FC07-F9FF-4A40-9E93-42A6254D1F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60938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654CA-6070-4817-8EFB-B2567AE7BE42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0FC07-F9FF-4A40-9E93-42A6254D1F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47502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654CA-6070-4817-8EFB-B2567AE7BE42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0FC07-F9FF-4A40-9E93-42A6254D1F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23237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654CA-6070-4817-8EFB-B2567AE7BE42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0FC07-F9FF-4A40-9E93-42A6254D1F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6460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654CA-6070-4817-8EFB-B2567AE7BE42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0FC07-F9FF-4A40-9E93-42A6254D1F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2953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654CA-6070-4817-8EFB-B2567AE7BE42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0FC07-F9FF-4A40-9E93-42A6254D1F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0314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654CA-6070-4817-8EFB-B2567AE7BE42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0FC07-F9FF-4A40-9E93-42A6254D1F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422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654CA-6070-4817-8EFB-B2567AE7BE42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0FC07-F9FF-4A40-9E93-42A6254D1F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5774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654CA-6070-4817-8EFB-B2567AE7BE42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0FC07-F9FF-4A40-9E93-42A6254D1F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2703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654CA-6070-4817-8EFB-B2567AE7BE42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0FC07-F9FF-4A40-9E93-42A6254D1F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5373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654CA-6070-4817-8EFB-B2567AE7BE42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0FC07-F9FF-4A40-9E93-42A6254D1F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9972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654CA-6070-4817-8EFB-B2567AE7BE42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0FC07-F9FF-4A40-9E93-42A6254D1F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1291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7E654CA-6070-4817-8EFB-B2567AE7BE42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0FC07-F9FF-4A40-9E93-42A6254D1F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85631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442BFF-F386-47A4-AD42-357D33E2DA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6000" dirty="0"/>
              <a:t>Информация об исполнении бюджета за </a:t>
            </a:r>
            <a:r>
              <a:rPr lang="en-US" sz="6000" dirty="0"/>
              <a:t>I</a:t>
            </a:r>
            <a:r>
              <a:rPr lang="ru-RU" sz="6000" dirty="0"/>
              <a:t> квартал 2026 года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9325DD0-7F71-4273-B734-826E3FAEB5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endParaRPr lang="ru-RU" sz="3200" dirty="0"/>
          </a:p>
          <a:p>
            <a:r>
              <a:rPr lang="ru-RU" sz="3600" b="1" dirty="0"/>
              <a:t>ЧЕЧЕРСКИЙ РАЙОН</a:t>
            </a:r>
          </a:p>
        </p:txBody>
      </p:sp>
    </p:spTree>
    <p:extLst>
      <p:ext uri="{BB962C8B-B14F-4D97-AF65-F5344CB8AC3E}">
        <p14:creationId xmlns:p14="http://schemas.microsoft.com/office/powerpoint/2010/main" val="2069474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173D99-1120-4A54-ACA1-94E7C5DDA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Расходы бюджета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7C3025D-4AC9-40D7-8CFB-38DEF90898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180975" algn="just"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altLang="ru-RU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На оплату лекарственных средств и изделий медицинского назначения в </a:t>
            </a:r>
            <a:r>
              <a:rPr lang="en-US" altLang="ru-RU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I </a:t>
            </a:r>
            <a:r>
              <a:rPr lang="ru-RU" altLang="ru-RU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квартале 202</a:t>
            </a:r>
            <a:r>
              <a:rPr lang="en-US" altLang="ru-RU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6</a:t>
            </a:r>
            <a:r>
              <a:rPr lang="ru-RU" altLang="ru-RU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 года направлено </a:t>
            </a:r>
            <a:r>
              <a:rPr lang="en-US" altLang="ru-RU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269 009,44 </a:t>
            </a:r>
            <a:r>
              <a:rPr lang="ru-RU" altLang="ru-RU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рублей, что составляет </a:t>
            </a:r>
            <a:r>
              <a:rPr lang="en-US" altLang="ru-RU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1</a:t>
            </a:r>
            <a:r>
              <a:rPr lang="ru-RU" altLang="ru-RU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 % в общих расходах бюджета. </a:t>
            </a:r>
            <a:r>
              <a:rPr lang="ru-RU" dirty="0">
                <a:latin typeface="+mn-lt"/>
              </a:rPr>
              <a:t>Исполнено </a:t>
            </a:r>
            <a:r>
              <a:rPr lang="en-US" dirty="0">
                <a:latin typeface="+mn-lt"/>
              </a:rPr>
              <a:t>21,9</a:t>
            </a:r>
            <a:r>
              <a:rPr lang="ru-RU" dirty="0">
                <a:latin typeface="+mn-lt"/>
              </a:rPr>
              <a:t> % от годового уточненного плана. </a:t>
            </a:r>
            <a:endParaRPr lang="ru-RU" altLang="ru-RU" dirty="0">
              <a:latin typeface="+mn-lt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180975" algn="just"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altLang="ru-RU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На выплату всех видов текущих трансфертов населению из бюджета района направлено </a:t>
            </a:r>
            <a:r>
              <a:rPr lang="en-US" altLang="ru-RU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978 672,54</a:t>
            </a:r>
            <a:r>
              <a:rPr lang="ru-RU" altLang="ru-RU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 рублей или </a:t>
            </a:r>
            <a:r>
              <a:rPr lang="en-US" altLang="ru-RU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5</a:t>
            </a:r>
            <a:r>
              <a:rPr lang="ru-RU" altLang="ru-RU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 % от общих расходов бюджета за </a:t>
            </a:r>
            <a:r>
              <a:rPr lang="en-US" altLang="ru-RU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I</a:t>
            </a:r>
            <a:r>
              <a:rPr lang="ru-RU" altLang="ru-RU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 квартал 202</a:t>
            </a:r>
            <a:r>
              <a:rPr lang="en-US" altLang="ru-RU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6 </a:t>
            </a:r>
            <a:r>
              <a:rPr lang="ru-RU" altLang="ru-RU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года, </a:t>
            </a:r>
            <a:r>
              <a:rPr lang="ru-RU" dirty="0">
                <a:latin typeface="+mn-lt"/>
              </a:rPr>
              <a:t>исполнение составило </a:t>
            </a:r>
            <a:r>
              <a:rPr lang="en-US" dirty="0">
                <a:latin typeface="+mn-lt"/>
              </a:rPr>
              <a:t>18,2</a:t>
            </a:r>
            <a:r>
              <a:rPr lang="ru-RU" dirty="0">
                <a:latin typeface="+mn-lt"/>
              </a:rPr>
              <a:t> % от годовых назначений, из них на</a:t>
            </a:r>
            <a:r>
              <a:rPr lang="ru-RU" altLang="ru-RU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180975" algn="just"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i="1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- </a:t>
            </a:r>
            <a:r>
              <a:rPr lang="ru-RU" i="1" dirty="0">
                <a:latin typeface="+mn-lt"/>
              </a:rPr>
              <a:t>выплату льгот и компенсаций и бесплатное питание учащихся, за счёт субвенций, передаваемых из республиканского бюджета</a:t>
            </a:r>
            <a:r>
              <a:rPr lang="ru-RU" altLang="ru-RU" i="1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 – </a:t>
            </a:r>
            <a:r>
              <a:rPr lang="en-US" altLang="ru-RU" i="1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       593 508,34</a:t>
            </a:r>
            <a:r>
              <a:rPr lang="ru-RU" altLang="ru-RU" i="1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 рублей;</a:t>
            </a:r>
          </a:p>
          <a:p>
            <a:pPr marL="0" indent="180975" algn="just"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altLang="ru-RU" i="1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- выплату  государственной  адресной социальной  помощи  населению – </a:t>
            </a:r>
            <a:r>
              <a:rPr lang="en-US" altLang="ru-RU" i="1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85 841,23</a:t>
            </a:r>
            <a:r>
              <a:rPr lang="ru-RU" altLang="ru-RU" i="1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 рублей; </a:t>
            </a:r>
          </a:p>
          <a:p>
            <a:pPr marL="0" indent="180975" algn="just">
              <a:spcBef>
                <a:spcPct val="0"/>
              </a:spcBef>
              <a:buNone/>
              <a:defRPr/>
            </a:pPr>
            <a:r>
              <a:rPr lang="ru-RU" altLang="ru-RU" i="1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- бесплатное обеспечение продуктами питания детей первых двух лет жизни – </a:t>
            </a:r>
            <a:r>
              <a:rPr lang="en-US" altLang="ru-RU" i="1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1 608,18</a:t>
            </a:r>
            <a:r>
              <a:rPr lang="ru-RU" altLang="ru-RU" i="1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 рублей;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47023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4D488D-9AFE-4837-A829-46B94C5CC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Расходы бюджета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2615845-C454-421B-974B-B76B32738C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180975" algn="just">
              <a:spcBef>
                <a:spcPct val="0"/>
              </a:spcBef>
              <a:buNone/>
              <a:defRPr/>
            </a:pPr>
            <a:r>
              <a:rPr lang="ru-RU" altLang="ru-RU" sz="1900" i="1" dirty="0">
                <a:latin typeface="+mn-lt"/>
                <a:ea typeface="Cambria" panose="02040503050406030204" pitchFamily="18" charset="0"/>
              </a:rPr>
              <a:t>-</a:t>
            </a:r>
            <a:r>
              <a:rPr lang="en-US" altLang="ru-RU" sz="1900" i="1" dirty="0">
                <a:latin typeface="+mn-lt"/>
                <a:ea typeface="Cambria" panose="02040503050406030204" pitchFamily="18" charset="0"/>
              </a:rPr>
              <a:t> </a:t>
            </a:r>
            <a:r>
              <a:rPr lang="ru-RU" altLang="ru-RU" sz="1900" i="1" dirty="0">
                <a:latin typeface="+mn-lt"/>
                <a:ea typeface="Cambria" panose="02040503050406030204" pitchFamily="18" charset="0"/>
              </a:rPr>
              <a:t>выплаты педагогическим работникам на приобретение методической литературы, выплаты  на  детей-сирот   и   детей,   оставшихся   без  попечения родителей и возмещение расходов по содержанию детей в детских домах семейного типа, опекунских и </a:t>
            </a:r>
            <a:r>
              <a:rPr lang="ru-RU" altLang="ru-RU" sz="1900" i="1" dirty="0">
                <a:latin typeface="+mn-lt"/>
              </a:rPr>
              <a:t>приёмных семьях – </a:t>
            </a:r>
            <a:r>
              <a:rPr lang="en-US" altLang="ru-RU" sz="1900" i="1" dirty="0">
                <a:latin typeface="+mn-lt"/>
              </a:rPr>
              <a:t>118 332,40</a:t>
            </a:r>
            <a:r>
              <a:rPr lang="ru-RU" altLang="ru-RU" sz="1900" i="1" dirty="0">
                <a:latin typeface="+mn-lt"/>
              </a:rPr>
              <a:t> рублей; </a:t>
            </a:r>
          </a:p>
          <a:p>
            <a:pPr marL="0" indent="180975" algn="just">
              <a:spcBef>
                <a:spcPct val="0"/>
              </a:spcBef>
              <a:buNone/>
              <a:defRPr/>
            </a:pPr>
            <a:r>
              <a:rPr lang="ru-RU" altLang="ru-RU" sz="1900" i="1" dirty="0">
                <a:latin typeface="+mn-lt"/>
              </a:rPr>
              <a:t>- оплату медикаментов, отпускаемых бесплатно и  на  льготных  условиях  по  рецептам врачей, бесплатное зубопротезирование – </a:t>
            </a:r>
            <a:r>
              <a:rPr lang="en-US" altLang="ru-RU" sz="1900" i="1" dirty="0">
                <a:latin typeface="+mn-lt"/>
              </a:rPr>
              <a:t> 162 288,79</a:t>
            </a:r>
            <a:r>
              <a:rPr lang="ru-RU" altLang="ru-RU" sz="1900" i="1" dirty="0">
                <a:latin typeface="+mn-lt"/>
              </a:rPr>
              <a:t> рублей;</a:t>
            </a:r>
          </a:p>
          <a:p>
            <a:pPr marL="0" indent="180975" algn="just">
              <a:spcBef>
                <a:spcPct val="0"/>
              </a:spcBef>
              <a:buNone/>
              <a:tabLst>
                <a:tab pos="722313" algn="l"/>
              </a:tabLst>
              <a:defRPr/>
            </a:pPr>
            <a:r>
              <a:rPr lang="en-US" altLang="ru-RU" sz="1900" i="1" dirty="0">
                <a:latin typeface="+mn-lt"/>
              </a:rPr>
              <a:t>- </a:t>
            </a:r>
            <a:r>
              <a:rPr lang="ru-RU" altLang="ru-RU" sz="1900" i="1" dirty="0">
                <a:latin typeface="+mn-lt"/>
              </a:rPr>
              <a:t>выплату других трансфертов населению – </a:t>
            </a:r>
            <a:r>
              <a:rPr lang="en-US" altLang="ru-RU" sz="1900" i="1" dirty="0">
                <a:latin typeface="+mn-lt"/>
              </a:rPr>
              <a:t>17 093,60</a:t>
            </a:r>
            <a:r>
              <a:rPr lang="ru-RU" altLang="ru-RU" sz="1900" i="1" dirty="0">
                <a:latin typeface="+mn-lt"/>
              </a:rPr>
              <a:t> рублей.</a:t>
            </a:r>
            <a:endParaRPr lang="en-US" altLang="ru-RU" sz="1900" i="1" dirty="0">
              <a:latin typeface="+mn-lt"/>
            </a:endParaRPr>
          </a:p>
          <a:p>
            <a:pPr marL="0" indent="0" algn="just">
              <a:spcBef>
                <a:spcPct val="0"/>
              </a:spcBef>
              <a:buNone/>
              <a:tabLst>
                <a:tab pos="722313" algn="l"/>
              </a:tabLst>
              <a:defRPr/>
            </a:pPr>
            <a:endParaRPr lang="ru-RU" altLang="ru-RU" sz="1900" i="1" dirty="0">
              <a:latin typeface="+mn-lt"/>
            </a:endParaRPr>
          </a:p>
          <a:p>
            <a:pPr marL="0" indent="180975" algn="just">
              <a:spcBef>
                <a:spcPct val="0"/>
              </a:spcBef>
              <a:buNone/>
              <a:defRPr/>
            </a:pPr>
            <a:r>
              <a:rPr lang="ru-RU" altLang="ru-RU" sz="1900" dirty="0">
                <a:latin typeface="+mn-lt"/>
              </a:rPr>
              <a:t>Расходы на оплату коммунальных услуг составили </a:t>
            </a:r>
            <a:r>
              <a:rPr lang="en-US" altLang="ru-RU" sz="1900" dirty="0">
                <a:latin typeface="+mn-lt"/>
              </a:rPr>
              <a:t>1 967 569,93 </a:t>
            </a:r>
            <a:r>
              <a:rPr lang="ru-RU" altLang="ru-RU" sz="1900" dirty="0">
                <a:latin typeface="+mn-lt"/>
              </a:rPr>
              <a:t>рублей или 10 % от общих расходов бюджета за </a:t>
            </a:r>
            <a:r>
              <a:rPr lang="en-US" altLang="ru-RU" sz="1900" dirty="0">
                <a:latin typeface="+mn-lt"/>
              </a:rPr>
              <a:t>I </a:t>
            </a:r>
            <a:r>
              <a:rPr lang="ru-RU" altLang="ru-RU" sz="1900" dirty="0">
                <a:latin typeface="+mn-lt"/>
              </a:rPr>
              <a:t>квартал 202</a:t>
            </a:r>
            <a:r>
              <a:rPr lang="en-US" altLang="ru-RU" sz="1900" dirty="0">
                <a:latin typeface="+mn-lt"/>
              </a:rPr>
              <a:t>6</a:t>
            </a:r>
            <a:r>
              <a:rPr lang="ru-RU" altLang="ru-RU" sz="1900" dirty="0">
                <a:latin typeface="+mn-lt"/>
              </a:rPr>
              <a:t> года.</a:t>
            </a:r>
            <a:r>
              <a:rPr lang="ru-RU" sz="1900" dirty="0">
                <a:latin typeface="+mn-lt"/>
              </a:rPr>
              <a:t> Расходы профинансированы на </a:t>
            </a:r>
            <a:r>
              <a:rPr lang="en-US" sz="1900" dirty="0">
                <a:latin typeface="+mn-lt"/>
              </a:rPr>
              <a:t>39,2</a:t>
            </a:r>
            <a:r>
              <a:rPr lang="ru-RU" sz="1900" dirty="0">
                <a:latin typeface="+mn-lt"/>
              </a:rPr>
              <a:t> % к годовому плану</a:t>
            </a:r>
            <a:r>
              <a:rPr lang="ru-RU" altLang="ru-RU" sz="1900" dirty="0">
                <a:latin typeface="+mn-lt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75997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ED7A31-2F1B-4C1E-A118-823A311C7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Структура расходов</a:t>
            </a:r>
          </a:p>
        </p:txBody>
      </p:sp>
      <p:graphicFrame>
        <p:nvGraphicFramePr>
          <p:cNvPr id="4" name="Объект 10">
            <a:extLst>
              <a:ext uri="{FF2B5EF4-FFF2-40B4-BE49-F238E27FC236}">
                <a16:creationId xmlns:a16="http://schemas.microsoft.com/office/drawing/2014/main" id="{37D5D2E8-5740-4910-9FBB-5E5E9D8254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8192190"/>
              </p:ext>
            </p:extLst>
          </p:nvPr>
        </p:nvGraphicFramePr>
        <p:xfrm>
          <a:off x="1103684" y="1768277"/>
          <a:ext cx="8947150" cy="419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2751320-7C2E-4B44-88D7-8B1E0827E6C3}"/>
              </a:ext>
            </a:extLst>
          </p:cNvPr>
          <p:cNvSpPr/>
          <p:nvPr/>
        </p:nvSpPr>
        <p:spPr>
          <a:xfrm>
            <a:off x="5310680" y="5779373"/>
            <a:ext cx="47900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ea typeface="Cambria" panose="02040503050406030204" pitchFamily="18" charset="0"/>
              </a:rPr>
              <a:t>ВСЕГО РАСХОДОВ </a:t>
            </a:r>
            <a:r>
              <a:rPr lang="en-US" b="1" dirty="0">
                <a:ea typeface="Cambria" panose="02040503050406030204" pitchFamily="18" charset="0"/>
              </a:rPr>
              <a:t>19 028 173,30 </a:t>
            </a:r>
            <a:r>
              <a:rPr lang="ru-RU" b="1" dirty="0">
                <a:ea typeface="Cambria" panose="02040503050406030204" pitchFamily="18" charset="0"/>
              </a:rPr>
              <a:t>рублей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4801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61C7C0-0D9B-4718-A79D-68B956519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Доходы бюджета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C11F62-76FB-481F-B843-8E2CA80E38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293" y="1918447"/>
            <a:ext cx="8946541" cy="4195481"/>
          </a:xfrm>
        </p:spPr>
        <p:txBody>
          <a:bodyPr>
            <a:normAutofit fontScale="85000" lnSpcReduction="20000"/>
          </a:bodyPr>
          <a:lstStyle/>
          <a:p>
            <a:pPr marL="0" indent="179388" algn="just">
              <a:lnSpc>
                <a:spcPct val="120000"/>
              </a:lnSpc>
              <a:spcBef>
                <a:spcPct val="0"/>
              </a:spcBef>
              <a:buNone/>
              <a:defRPr/>
            </a:pPr>
            <a:r>
              <a:rPr lang="ru-RU" altLang="ru-RU" sz="2200" b="1" dirty="0">
                <a:latin typeface="+mn-lt"/>
                <a:cs typeface="Calibri" panose="020F0502020204030204" pitchFamily="34" charset="0"/>
              </a:rPr>
              <a:t>Доходы </a:t>
            </a:r>
            <a:r>
              <a:rPr lang="ru-RU" altLang="ru-RU" sz="2200" dirty="0">
                <a:latin typeface="+mn-lt"/>
                <a:cs typeface="Calibri" panose="020F0502020204030204" pitchFamily="34" charset="0"/>
              </a:rPr>
              <a:t>консолидированного бюджета района за первый квартал 2026 года с учетом безвозмездных поступлений из республиканского и областного бюджетов сформированы в объеме  </a:t>
            </a:r>
            <a:r>
              <a:rPr lang="ru-RU" altLang="ru-RU" sz="2200" b="1" dirty="0">
                <a:latin typeface="+mn-lt"/>
                <a:cs typeface="Calibri" panose="020F0502020204030204" pitchFamily="34" charset="0"/>
              </a:rPr>
              <a:t>18 854 702,20 </a:t>
            </a:r>
            <a:r>
              <a:rPr lang="ru-RU" altLang="ru-RU" sz="2200" dirty="0">
                <a:latin typeface="+mn-lt"/>
                <a:cs typeface="Calibri" panose="020F0502020204030204" pitchFamily="34" charset="0"/>
              </a:rPr>
              <a:t>рублей или 23,3 % годового плана. </a:t>
            </a:r>
          </a:p>
          <a:p>
            <a:pPr marL="0" indent="179388" algn="just">
              <a:lnSpc>
                <a:spcPct val="120000"/>
              </a:lnSpc>
              <a:spcBef>
                <a:spcPct val="0"/>
              </a:spcBef>
              <a:buNone/>
              <a:defRPr/>
            </a:pPr>
            <a:r>
              <a:rPr lang="ru-RU" altLang="ru-RU" sz="2200" dirty="0">
                <a:latin typeface="+mn-lt"/>
                <a:cs typeface="Calibri" panose="020F0502020204030204" pitchFamily="34" charset="0"/>
              </a:rPr>
              <a:t>В их структуре удельный вес собственных доходов составляет 25%, безвозмездных поступлений – 75 %.</a:t>
            </a:r>
          </a:p>
          <a:p>
            <a:pPr marL="0" indent="179388" algn="just">
              <a:lnSpc>
                <a:spcPct val="120000"/>
              </a:lnSpc>
              <a:spcBef>
                <a:spcPct val="0"/>
              </a:spcBef>
              <a:buNone/>
              <a:defRPr/>
            </a:pPr>
            <a:r>
              <a:rPr lang="ru-RU" altLang="ru-RU" sz="2200" dirty="0">
                <a:latin typeface="+mn-lt"/>
                <a:cs typeface="Calibri" panose="020F0502020204030204" pitchFamily="34" charset="0"/>
              </a:rPr>
              <a:t>За первый квартал 2026 года в бюджет района поступило                      4 721 915,00 рублей собственных доходов. Годовые плановые назначения исполнены на 22,9 %. План отчетного периода выполнен на 102,0 %.</a:t>
            </a:r>
          </a:p>
          <a:p>
            <a:pPr marL="0" indent="179388" algn="just">
              <a:lnSpc>
                <a:spcPct val="120000"/>
              </a:lnSpc>
              <a:spcBef>
                <a:spcPct val="0"/>
              </a:spcBef>
              <a:buNone/>
              <a:defRPr/>
            </a:pPr>
            <a:r>
              <a:rPr lang="ru-RU" sz="2200" dirty="0">
                <a:latin typeface="+mn-lt"/>
              </a:rPr>
              <a:t>В структуре доходов 81,0 % занимают три основных доходных источника: подоходный налог (52,2 %), налог на добавленную стоимость (21,9 %), другие налоги от выручки от реализации товаров (работ, услуг) (6,9 %).</a:t>
            </a:r>
          </a:p>
        </p:txBody>
      </p:sp>
    </p:spTree>
    <p:extLst>
      <p:ext uri="{BB962C8B-B14F-4D97-AF65-F5344CB8AC3E}">
        <p14:creationId xmlns:p14="http://schemas.microsoft.com/office/powerpoint/2010/main" val="4041393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3265C1-7BAF-49A4-BC9B-56769D1DD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Динамика доходов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5A43279-1BD4-4F15-AFAD-DB3E45E1A7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293" y="1986243"/>
            <a:ext cx="8946541" cy="4195481"/>
          </a:xfrm>
        </p:spPr>
        <p:txBody>
          <a:bodyPr/>
          <a:lstStyle/>
          <a:p>
            <a:pPr marL="0" indent="180975" algn="just">
              <a:buNone/>
            </a:pPr>
            <a:r>
              <a:rPr lang="ru-RU" altLang="ru-RU" dirty="0">
                <a:latin typeface="+mn-lt"/>
                <a:cs typeface="Calibri" panose="020F0502020204030204" pitchFamily="34" charset="0"/>
              </a:rPr>
              <a:t>По сравнению с аналогичным периодом прошлого года объем собственных бюджетных ресурсов увеличился на 16,3 %, что составляет 662 007,88 рублей.</a:t>
            </a: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Диаграмма 7">
            <a:extLst>
              <a:ext uri="{FF2B5EF4-FFF2-40B4-BE49-F238E27FC236}">
                <a16:creationId xmlns:a16="http://schemas.microsoft.com/office/drawing/2014/main" id="{344017E7-B3CC-4360-B06E-93F785C02F5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9251216"/>
              </p:ext>
            </p:extLst>
          </p:nvPr>
        </p:nvGraphicFramePr>
        <p:xfrm>
          <a:off x="1676400" y="2866063"/>
          <a:ext cx="8315325" cy="38554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56529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7FDBFD-3732-4C19-96C2-10ACE19DC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Доходы бюджета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0F96FFF-1375-444B-B217-7E062343E6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293" y="1748118"/>
            <a:ext cx="8946541" cy="4195481"/>
          </a:xfrm>
        </p:spPr>
        <p:txBody>
          <a:bodyPr>
            <a:normAutofit fontScale="25000" lnSpcReduction="20000"/>
          </a:bodyPr>
          <a:lstStyle/>
          <a:p>
            <a:pPr marL="0" indent="179388" algn="just">
              <a:spcBef>
                <a:spcPts val="0"/>
              </a:spcBef>
              <a:buNone/>
              <a:tabLst>
                <a:tab pos="717550" algn="l"/>
              </a:tabLst>
            </a:pPr>
            <a:r>
              <a:rPr lang="ru-RU" sz="7600" dirty="0">
                <a:latin typeface="+mn-lt"/>
                <a:ea typeface="Cambria" panose="02040503050406030204" pitchFamily="18" charset="0"/>
                <a:cs typeface="Calibri" panose="020F0502020204030204" pitchFamily="34" charset="0"/>
              </a:rPr>
              <a:t>Дотация, причитающаяся району, получена в сумме 10 998 932,00 рублей, что составляет 100 % от уточненного плана </a:t>
            </a:r>
            <a:r>
              <a:rPr lang="en-US" sz="7600" dirty="0">
                <a:latin typeface="+mn-lt"/>
                <a:ea typeface="Cambria" panose="02040503050406030204" pitchFamily="18" charset="0"/>
                <a:cs typeface="Calibri" panose="020F0502020204030204" pitchFamily="34" charset="0"/>
              </a:rPr>
              <a:t>I</a:t>
            </a:r>
            <a:r>
              <a:rPr lang="ru-RU" sz="7600" dirty="0">
                <a:latin typeface="+mn-lt"/>
                <a:ea typeface="Cambria" panose="02040503050406030204" pitchFamily="18" charset="0"/>
                <a:cs typeface="Calibri" panose="020F0502020204030204" pitchFamily="34" charset="0"/>
              </a:rPr>
              <a:t> квартала 2026 года.</a:t>
            </a:r>
          </a:p>
          <a:p>
            <a:pPr marL="0" indent="179388" algn="just">
              <a:spcBef>
                <a:spcPts val="0"/>
              </a:spcBef>
              <a:buNone/>
              <a:tabLst>
                <a:tab pos="717550" algn="l"/>
              </a:tabLst>
            </a:pPr>
            <a:r>
              <a:rPr lang="ru-RU" sz="7600" dirty="0">
                <a:latin typeface="+mn-lt"/>
                <a:ea typeface="Cambria" panose="02040503050406030204" pitchFamily="18" charset="0"/>
                <a:cs typeface="Calibri" panose="020F0502020204030204" pitchFamily="34" charset="0"/>
              </a:rPr>
              <a:t>В январе-марте 2026 года из областного бюджета в бюджет Чечерского района поступило межбюджетных трансфертов в сумме 1 012 222,30 рублей. </a:t>
            </a:r>
          </a:p>
          <a:p>
            <a:pPr marL="0" indent="180975" algn="just">
              <a:spcBef>
                <a:spcPts val="0"/>
              </a:spcBef>
              <a:buNone/>
              <a:tabLst>
                <a:tab pos="717550" algn="l"/>
              </a:tabLst>
            </a:pPr>
            <a:r>
              <a:rPr lang="ru-RU" sz="7600" dirty="0">
                <a:latin typeface="+mn-lt"/>
                <a:ea typeface="Cambria" panose="02040503050406030204" pitchFamily="18" charset="0"/>
                <a:cs typeface="Calibri" panose="020F0502020204030204" pitchFamily="34" charset="0"/>
              </a:rPr>
              <a:t>Общая сумма полученных за январь-март 2026 года субвенций составила 2 121 632,90 рублей или 97,5 % от уточненного плана </a:t>
            </a:r>
            <a:r>
              <a:rPr lang="en-US" sz="7600" dirty="0">
                <a:latin typeface="+mn-lt"/>
                <a:ea typeface="Cambria" panose="02040503050406030204" pitchFamily="18" charset="0"/>
                <a:cs typeface="Calibri" panose="020F0502020204030204" pitchFamily="34" charset="0"/>
              </a:rPr>
              <a:t>I</a:t>
            </a:r>
            <a:r>
              <a:rPr lang="ru-RU" sz="7600" dirty="0">
                <a:latin typeface="+mn-lt"/>
                <a:ea typeface="Cambria" panose="02040503050406030204" pitchFamily="18" charset="0"/>
                <a:cs typeface="Calibri" panose="020F0502020204030204" pitchFamily="34" charset="0"/>
              </a:rPr>
              <a:t> квартала 2026 года, из них:</a:t>
            </a:r>
          </a:p>
          <a:p>
            <a:pPr marL="0" indent="180975">
              <a:buNone/>
            </a:pPr>
            <a:r>
              <a:rPr lang="ru-RU" sz="7600" i="1" dirty="0">
                <a:latin typeface="+mn-lt"/>
                <a:ea typeface="Cambria" panose="02040503050406030204" pitchFamily="18" charset="0"/>
                <a:cs typeface="Calibri" panose="020F0502020204030204" pitchFamily="34" charset="0"/>
              </a:rPr>
              <a:t>- </a:t>
            </a:r>
            <a:r>
              <a:rPr lang="ru-RU" sz="7600" dirty="0">
                <a:latin typeface="+mn-lt"/>
              </a:rPr>
              <a:t>на бесплатное питание учащихся, пособия, льготы и компенсации населению – 593 508,34 рублей;</a:t>
            </a:r>
          </a:p>
          <a:p>
            <a:pPr marL="0" indent="180975">
              <a:buNone/>
            </a:pPr>
            <a:r>
              <a:rPr lang="ru-RU" sz="7600" dirty="0">
                <a:latin typeface="+mn-lt"/>
              </a:rPr>
              <a:t>- на проведение мероприятий по радиационной защите и адресному применению защитных мероприятий в сельском хозяйстве – 1 449 036,56 рублей;</a:t>
            </a:r>
          </a:p>
          <a:p>
            <a:pPr marL="0" indent="180975">
              <a:buNone/>
            </a:pPr>
            <a:r>
              <a:rPr lang="ru-RU" sz="7600" dirty="0">
                <a:latin typeface="+mn-lt"/>
              </a:rPr>
              <a:t>- на финансирование расходов по развитию сельского хозяйства и рыбохозяйственной деятельности – 79 088,00 рублей.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7360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370BA8-61CA-4FF9-9D26-7C80286F0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Структура доходов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9C87779C-C832-4D65-AFBF-720A863F6E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7148898"/>
              </p:ext>
            </p:extLst>
          </p:nvPr>
        </p:nvGraphicFramePr>
        <p:xfrm>
          <a:off x="1103684" y="1966913"/>
          <a:ext cx="8947150" cy="419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55928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E74FDE-9710-457B-BEEA-CBBC8C7F3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Расходы бюджета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94FF65F-D100-4687-95C3-A228D5E729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180975" algn="just">
              <a:spcBef>
                <a:spcPct val="0"/>
              </a:spcBef>
              <a:buNone/>
              <a:tabLst>
                <a:tab pos="719138" algn="l"/>
              </a:tabLst>
              <a:defRPr/>
            </a:pPr>
            <a:r>
              <a:rPr lang="ru-RU" b="1" dirty="0">
                <a:latin typeface="+mn-lt"/>
                <a:ea typeface="Cambria" panose="02040503050406030204" pitchFamily="18" charset="0"/>
                <a:cs typeface="Calibri" panose="020F0502020204030204" pitchFamily="34" charset="0"/>
              </a:rPr>
              <a:t>Расходы</a:t>
            </a:r>
            <a:r>
              <a:rPr lang="ru-RU" dirty="0">
                <a:latin typeface="+mn-lt"/>
                <a:ea typeface="Cambria" panose="02040503050406030204" pitchFamily="18" charset="0"/>
                <a:cs typeface="Calibri" panose="020F0502020204030204" pitchFamily="34" charset="0"/>
              </a:rPr>
              <a:t> бюджета района за </a:t>
            </a:r>
            <a:r>
              <a:rPr lang="en-US" dirty="0">
                <a:latin typeface="+mn-lt"/>
                <a:ea typeface="Cambria" panose="02040503050406030204" pitchFamily="18" charset="0"/>
                <a:cs typeface="Calibri" panose="020F0502020204030204" pitchFamily="34" charset="0"/>
              </a:rPr>
              <a:t>I</a:t>
            </a:r>
            <a:r>
              <a:rPr lang="ru-RU" dirty="0">
                <a:latin typeface="+mn-lt"/>
                <a:ea typeface="Cambria" panose="02040503050406030204" pitchFamily="18" charset="0"/>
                <a:cs typeface="Calibri" panose="020F0502020204030204" pitchFamily="34" charset="0"/>
              </a:rPr>
              <a:t> квартал 2026 года произведены в пределах поступивших в бюджет доходов и средств из республиканского и областного бюджетов, и составили </a:t>
            </a:r>
            <a:r>
              <a:rPr lang="ru-RU" b="1" dirty="0">
                <a:latin typeface="+mn-lt"/>
                <a:ea typeface="Cambria" panose="02040503050406030204" pitchFamily="18" charset="0"/>
                <a:cs typeface="Calibri" panose="020F0502020204030204" pitchFamily="34" charset="0"/>
              </a:rPr>
              <a:t>19 028 173,30 </a:t>
            </a:r>
            <a:r>
              <a:rPr lang="ru-RU" dirty="0">
                <a:latin typeface="+mn-lt"/>
                <a:ea typeface="Cambria" panose="02040503050406030204" pitchFamily="18" charset="0"/>
                <a:cs typeface="Calibri" panose="020F0502020204030204" pitchFamily="34" charset="0"/>
              </a:rPr>
              <a:t>рублей или 97,9 % к уточненным плановым назначениям отчетного периода.</a:t>
            </a:r>
          </a:p>
          <a:p>
            <a:pPr marL="0" indent="180975" algn="just">
              <a:spcBef>
                <a:spcPct val="0"/>
              </a:spcBef>
              <a:buNone/>
              <a:tabLst>
                <a:tab pos="719138" algn="l"/>
              </a:tabLst>
              <a:defRPr/>
            </a:pPr>
            <a:r>
              <a:rPr lang="ru-RU" dirty="0">
                <a:latin typeface="+mn-lt"/>
                <a:ea typeface="Cambria" panose="02040503050406030204" pitchFamily="18" charset="0"/>
                <a:cs typeface="Calibri" panose="020F0502020204030204" pitchFamily="34" charset="0"/>
              </a:rPr>
              <a:t>В отчетном периоде были обеспечены в полном объеме расчеты бюджетных организаций по выплате заработной платы работникам бюджетной сферы, другим первоочередным статьям расходов (питание, медикаменты, трансферты, коммунальные услуги).</a:t>
            </a:r>
          </a:p>
          <a:p>
            <a:pPr marL="0" indent="180975" algn="just">
              <a:spcBef>
                <a:spcPct val="0"/>
              </a:spcBef>
              <a:buNone/>
              <a:tabLst>
                <a:tab pos="719138" algn="l"/>
              </a:tabLst>
              <a:defRPr/>
            </a:pPr>
            <a:r>
              <a:rPr lang="ru-RU" dirty="0">
                <a:latin typeface="+mn-lt"/>
                <a:ea typeface="Cambria" panose="02040503050406030204" pitchFamily="18" charset="0"/>
                <a:cs typeface="Calibri" panose="020F0502020204030204" pitchFamily="34" charset="0"/>
              </a:rPr>
              <a:t>Бюджет Чечерского района сохраняет социальную направленность. </a:t>
            </a:r>
            <a:br>
              <a:rPr lang="ru-RU" dirty="0">
                <a:latin typeface="+mn-lt"/>
                <a:ea typeface="Cambria" panose="02040503050406030204" pitchFamily="18" charset="0"/>
                <a:cs typeface="Calibri" panose="020F0502020204030204" pitchFamily="34" charset="0"/>
              </a:rPr>
            </a:br>
            <a:r>
              <a:rPr lang="ru-RU" dirty="0">
                <a:latin typeface="+mn-lt"/>
                <a:ea typeface="Cambria" panose="02040503050406030204" pitchFamily="18" charset="0"/>
                <a:cs typeface="Calibri" panose="020F0502020204030204" pitchFamily="34" charset="0"/>
              </a:rPr>
              <a:t>   На финансирование социальной сферы направлено 13 950 243,15 рублей. Удельный вес расходов на социальную сферу составил 73,3%.</a:t>
            </a:r>
          </a:p>
          <a:p>
            <a:pPr marL="0" indent="180975" algn="just">
              <a:spcBef>
                <a:spcPct val="0"/>
              </a:spcBef>
              <a:buNone/>
              <a:tabLst>
                <a:tab pos="719138" algn="l"/>
              </a:tabLst>
              <a:defRPr/>
            </a:pPr>
            <a:r>
              <a:rPr lang="ru-RU" dirty="0">
                <a:latin typeface="+mn-lt"/>
                <a:ea typeface="Cambria" panose="02040503050406030204" pitchFamily="18" charset="0"/>
                <a:cs typeface="Calibri" panose="020F0502020204030204" pitchFamily="34" charset="0"/>
              </a:rPr>
              <a:t>Наибольший удельный вес в структуре расходов бюджета района занимают расходы на финансирование отрасли «Образование» - 34% бюджетных средств, что составляет 6 556 467,44 рублей.</a:t>
            </a:r>
            <a:endParaRPr lang="ru-RU" dirty="0">
              <a:latin typeface="+mn-lt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5123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DDA0BD-31F8-4F98-A2EC-C3A0E6263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Расходы бюджета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2F205DD-87A0-4466-BDFD-9C4B4D1501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293" y="1853248"/>
            <a:ext cx="8946541" cy="4195481"/>
          </a:xfrm>
        </p:spPr>
        <p:txBody>
          <a:bodyPr>
            <a:normAutofit fontScale="25000" lnSpcReduction="20000"/>
          </a:bodyPr>
          <a:lstStyle/>
          <a:p>
            <a:pPr marL="0" indent="180975" algn="just">
              <a:spcBef>
                <a:spcPct val="0"/>
              </a:spcBef>
              <a:buNone/>
              <a:defRPr/>
            </a:pPr>
            <a:r>
              <a:rPr lang="ru-RU" sz="7600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4 524 309,02</a:t>
            </a:r>
            <a:r>
              <a:rPr lang="ru-RU" sz="7600" dirty="0">
                <a:latin typeface="+mn-lt"/>
                <a:ea typeface="Cambria" panose="02040503050406030204" pitchFamily="18" charset="0"/>
                <a:cs typeface="Calibri" panose="020F0502020204030204" pitchFamily="34" charset="0"/>
              </a:rPr>
              <a:t> рублей – 24 % направлено на финансирование отрасли «З</a:t>
            </a:r>
            <a:r>
              <a:rPr lang="ru-RU" sz="7600" dirty="0">
                <a:latin typeface="+mn-lt"/>
                <a:ea typeface="Cambria" panose="02040503050406030204" pitchFamily="18" charset="0"/>
              </a:rPr>
              <a:t>дравоохранение».</a:t>
            </a:r>
            <a:r>
              <a:rPr lang="ru-RU" sz="7600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180975" algn="just">
              <a:spcBef>
                <a:spcPct val="0"/>
              </a:spcBef>
              <a:buNone/>
              <a:defRPr/>
            </a:pPr>
            <a:r>
              <a:rPr lang="ru-RU" sz="5800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7600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1 346 607,42 рублей – </a:t>
            </a:r>
            <a:r>
              <a:rPr lang="ru-RU" altLang="ru-RU" sz="7600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7 % </a:t>
            </a:r>
            <a:r>
              <a:rPr lang="ru-RU" altLang="ru-RU" sz="7600" dirty="0">
                <a:latin typeface="+mn-lt"/>
              </a:rPr>
              <a:t>расходов бюджета района составляет финансирование социальной политики</a:t>
            </a:r>
            <a:r>
              <a:rPr lang="ru-RU" sz="7600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180975" algn="just">
              <a:spcBef>
                <a:spcPct val="0"/>
              </a:spcBef>
              <a:buNone/>
              <a:defRPr/>
            </a:pPr>
            <a:r>
              <a:rPr lang="en-US" sz="7600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964 062,03 </a:t>
            </a:r>
            <a:r>
              <a:rPr lang="ru-RU" sz="7600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рублей – 5 % направлено на физическую культуру, спорт, культуру и средства массовой информации.</a:t>
            </a:r>
          </a:p>
          <a:p>
            <a:pPr marL="0" indent="180975" algn="just">
              <a:spcBef>
                <a:spcPct val="0"/>
              </a:spcBef>
              <a:buNone/>
              <a:defRPr/>
            </a:pPr>
            <a:r>
              <a:rPr lang="ru-RU" sz="7600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Расходы бюджета района на общегосударственную деятельность составили 1 730 931,20 рублей или 9 % от общей суммы расходов бюджета.</a:t>
            </a:r>
          </a:p>
          <a:p>
            <a:pPr marL="0" indent="180975" algn="just">
              <a:spcBef>
                <a:spcPct val="0"/>
              </a:spcBef>
              <a:buNone/>
              <a:defRPr/>
            </a:pPr>
            <a:r>
              <a:rPr lang="ru-RU" sz="7600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Расходы на национальную экономику </a:t>
            </a:r>
            <a:r>
              <a:rPr lang="ru-RU" altLang="ru-RU" sz="7600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(сельское хозяйство, транспорт, топливо</a:t>
            </a:r>
            <a:r>
              <a:rPr lang="en-US" altLang="ru-RU" sz="7600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7600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и энергетика) </a:t>
            </a:r>
            <a:r>
              <a:rPr lang="ru-RU" sz="7600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составили 1 907 301,22 рублей или  10 % от общей суммы расходов бюджета района.</a:t>
            </a:r>
          </a:p>
          <a:p>
            <a:pPr marL="0" indent="180975" algn="just">
              <a:spcBef>
                <a:spcPct val="0"/>
              </a:spcBef>
              <a:buNone/>
              <a:defRPr/>
            </a:pPr>
            <a:r>
              <a:rPr lang="ru-RU" sz="7600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На финансирование жилищно-коммунального хозяйства направлено 1 997 486,97 рублей бюджетных средств или 1</a:t>
            </a:r>
            <a:r>
              <a:rPr lang="en-US" sz="7600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1</a:t>
            </a:r>
            <a:r>
              <a:rPr lang="ru-RU" sz="7600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 % от общего объема расходов.</a:t>
            </a:r>
          </a:p>
          <a:p>
            <a:pPr marL="0" indent="180975" algn="just">
              <a:spcBef>
                <a:spcPct val="0"/>
              </a:spcBef>
              <a:buNone/>
              <a:defRPr/>
            </a:pPr>
            <a:r>
              <a:rPr lang="ru-RU" altLang="ru-RU" sz="7600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 0,01 % или 1 008,00 рублей в общем объеме расходов занимает отрасль «Судебная власть, правоохранительная деятельность и обеспечение безопасности».</a:t>
            </a:r>
            <a:endParaRPr lang="ru-RU" sz="7600" dirty="0">
              <a:latin typeface="+mn-lt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28405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395179-3F29-4DB9-8886-5D325CB66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Структура расходов</a:t>
            </a:r>
          </a:p>
        </p:txBody>
      </p:sp>
      <p:graphicFrame>
        <p:nvGraphicFramePr>
          <p:cNvPr id="4" name="Объект 5">
            <a:extLst>
              <a:ext uri="{FF2B5EF4-FFF2-40B4-BE49-F238E27FC236}">
                <a16:creationId xmlns:a16="http://schemas.microsoft.com/office/drawing/2014/main" id="{6CCFEC52-5BA2-4920-A891-570B581760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1379108"/>
              </p:ext>
            </p:extLst>
          </p:nvPr>
        </p:nvGraphicFramePr>
        <p:xfrm>
          <a:off x="1103684" y="1152983"/>
          <a:ext cx="8947150" cy="4807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BAEBC90-26F9-4DF2-8B87-81C7A3086545}"/>
              </a:ext>
            </a:extLst>
          </p:cNvPr>
          <p:cNvSpPr/>
          <p:nvPr/>
        </p:nvSpPr>
        <p:spPr>
          <a:xfrm>
            <a:off x="646287" y="5851284"/>
            <a:ext cx="48542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ea typeface="Cambria" panose="02040503050406030204" pitchFamily="18" charset="0"/>
              </a:rPr>
              <a:t>ВСЕГО РАСХОДОВ  </a:t>
            </a:r>
            <a:r>
              <a:rPr lang="en-US" b="1" dirty="0">
                <a:ea typeface="Cambria" panose="02040503050406030204" pitchFamily="18" charset="0"/>
              </a:rPr>
              <a:t>19 028 173,30</a:t>
            </a:r>
            <a:r>
              <a:rPr lang="ru-RU" b="1" dirty="0">
                <a:ea typeface="Cambria" panose="02040503050406030204" pitchFamily="18" charset="0"/>
              </a:rPr>
              <a:t> рублей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7479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0588CD-2847-4A5E-8509-FD6328275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Расходы бюджета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9088405-7B84-4B26-8816-712AE1C259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8946541" cy="4233582"/>
          </a:xfrm>
        </p:spPr>
        <p:txBody>
          <a:bodyPr>
            <a:normAutofit fontScale="47500" lnSpcReduction="20000"/>
          </a:bodyPr>
          <a:lstStyle/>
          <a:p>
            <a:pPr marL="0" indent="180975" algn="just">
              <a:spcBef>
                <a:spcPct val="0"/>
              </a:spcBef>
              <a:buNone/>
            </a:pPr>
            <a:r>
              <a:rPr lang="ru-RU" altLang="ru-RU" sz="4000" dirty="0">
                <a:latin typeface="+mn-lt"/>
              </a:rPr>
              <a:t>В сложившейся структуре расходов бюджета района за </a:t>
            </a:r>
            <a:r>
              <a:rPr lang="en-US" altLang="ru-RU" sz="4000" dirty="0">
                <a:latin typeface="+mn-lt"/>
              </a:rPr>
              <a:t>I</a:t>
            </a:r>
            <a:r>
              <a:rPr lang="ru-RU" altLang="ru-RU" sz="4000" dirty="0">
                <a:latin typeface="+mn-lt"/>
              </a:rPr>
              <a:t> квартал 202</a:t>
            </a:r>
            <a:r>
              <a:rPr lang="en-US" altLang="ru-RU" sz="4000" dirty="0">
                <a:latin typeface="+mn-lt"/>
              </a:rPr>
              <a:t>6</a:t>
            </a:r>
            <a:r>
              <a:rPr lang="ru-RU" altLang="ru-RU" sz="4000" dirty="0">
                <a:latin typeface="+mn-lt"/>
              </a:rPr>
              <a:t> года </a:t>
            </a:r>
            <a:r>
              <a:rPr lang="en-US" altLang="ru-RU" sz="4000" dirty="0">
                <a:latin typeface="+mn-lt"/>
              </a:rPr>
              <a:t>14 734 202,86</a:t>
            </a:r>
            <a:r>
              <a:rPr lang="ru-RU" altLang="ru-RU" sz="4000" dirty="0">
                <a:latin typeface="+mn-lt"/>
              </a:rPr>
              <a:t> рублей или </a:t>
            </a:r>
            <a:r>
              <a:rPr lang="en-US" altLang="ru-RU" sz="4000" dirty="0">
                <a:latin typeface="+mn-lt"/>
              </a:rPr>
              <a:t>77</a:t>
            </a:r>
            <a:r>
              <a:rPr lang="ru-RU" altLang="ru-RU" sz="4000" dirty="0">
                <a:latin typeface="+mn-lt"/>
              </a:rPr>
              <a:t> % составили первоочередные статьи расходов.</a:t>
            </a:r>
          </a:p>
          <a:p>
            <a:pPr marL="0" indent="180975" algn="just">
              <a:spcBef>
                <a:spcPct val="0"/>
              </a:spcBef>
              <a:buNone/>
            </a:pPr>
            <a:r>
              <a:rPr lang="ru-RU" altLang="ru-RU" sz="4000" dirty="0">
                <a:latin typeface="+mn-lt"/>
              </a:rPr>
              <a:t>На выплату заработной платы с учетом взносов (отчислений) на социальное страхование в отчетном периоде направлено</a:t>
            </a:r>
            <a:r>
              <a:rPr lang="en-US" altLang="ru-RU" sz="4000" dirty="0">
                <a:latin typeface="+mn-lt"/>
              </a:rPr>
              <a:t>                   </a:t>
            </a:r>
            <a:r>
              <a:rPr lang="ru-RU" altLang="ru-RU" sz="4000" dirty="0">
                <a:latin typeface="+mn-lt"/>
              </a:rPr>
              <a:t> </a:t>
            </a:r>
            <a:r>
              <a:rPr lang="en-US" altLang="ru-RU" sz="4000" dirty="0">
                <a:latin typeface="+mn-lt"/>
              </a:rPr>
              <a:t>11 371 847,66</a:t>
            </a:r>
            <a:r>
              <a:rPr lang="ru-RU" altLang="ru-RU" sz="4000" dirty="0">
                <a:latin typeface="+mn-lt"/>
              </a:rPr>
              <a:t> рублей, что составляет 60 % в общих расходах бюджета района. </a:t>
            </a:r>
            <a:r>
              <a:rPr lang="ru-RU" sz="4000" dirty="0">
                <a:latin typeface="+mn-lt"/>
              </a:rPr>
              <a:t>К уточнённым годовым назначениям исполнено </a:t>
            </a:r>
            <a:r>
              <a:rPr lang="en-US" sz="4000" dirty="0">
                <a:latin typeface="+mn-lt"/>
              </a:rPr>
              <a:t>22,9</a:t>
            </a:r>
            <a:r>
              <a:rPr lang="ru-RU" sz="4000" dirty="0">
                <a:latin typeface="+mn-lt"/>
              </a:rPr>
              <a:t> %. </a:t>
            </a:r>
            <a:endParaRPr lang="ru-RU" altLang="ru-RU" sz="4000" dirty="0">
              <a:latin typeface="+mn-lt"/>
            </a:endParaRPr>
          </a:p>
          <a:p>
            <a:pPr marL="0" indent="180975" algn="just">
              <a:spcBef>
                <a:spcPct val="0"/>
              </a:spcBef>
              <a:buNone/>
              <a:defRPr/>
            </a:pPr>
            <a:r>
              <a:rPr lang="ru-RU" altLang="ru-RU" sz="4000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В указанной сумме учтены произведенные дополнительные стимулирующие выплаты отдельным категориям работников в сферах здравоохранения, культуры, образования, физической культуры и спорта, социального обслуживания  в  рамках  выполнения  задачи по поэтапному повышению уровня оплаты труда работников бюджетных организаций в  сумме  </a:t>
            </a:r>
            <a:r>
              <a:rPr lang="en-US" altLang="ru-RU" sz="4000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869 257,25</a:t>
            </a:r>
            <a:r>
              <a:rPr lang="ru-RU" altLang="ru-RU" sz="4000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 рублей.</a:t>
            </a:r>
          </a:p>
          <a:p>
            <a:pPr marL="0" indent="180975" algn="just">
              <a:spcBef>
                <a:spcPct val="0"/>
              </a:spcBef>
              <a:buNone/>
              <a:defRPr/>
            </a:pPr>
            <a:r>
              <a:rPr lang="ru-RU" altLang="ru-RU" sz="3800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Расходы на питание в январе-марте 202</a:t>
            </a:r>
            <a:r>
              <a:rPr lang="en-US" altLang="ru-RU" sz="3800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6</a:t>
            </a:r>
            <a:r>
              <a:rPr lang="ru-RU" altLang="ru-RU" sz="3800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 года составили </a:t>
            </a:r>
            <a:r>
              <a:rPr lang="en-US" altLang="ru-RU" sz="3800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147 103,29 </a:t>
            </a:r>
            <a:r>
              <a:rPr lang="ru-RU" altLang="ru-RU" sz="3800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рублей или 1 % в общих расходах бюджета района. </a:t>
            </a:r>
            <a:r>
              <a:rPr lang="ru-RU" sz="3800" dirty="0">
                <a:latin typeface="+mn-lt"/>
              </a:rPr>
              <a:t>Исполнено </a:t>
            </a:r>
            <a:r>
              <a:rPr lang="en-US" sz="3800" dirty="0">
                <a:latin typeface="+mn-lt"/>
              </a:rPr>
              <a:t>20,2</a:t>
            </a:r>
            <a:r>
              <a:rPr lang="ru-RU" sz="3800" dirty="0">
                <a:latin typeface="+mn-lt"/>
              </a:rPr>
              <a:t> % от годового плана.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27984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251</TotalTime>
  <Words>873</Words>
  <Application>Microsoft Office PowerPoint</Application>
  <PresentationFormat>Широкоэкранный</PresentationFormat>
  <Paragraphs>69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Cambria</vt:lpstr>
      <vt:lpstr>Century Gothic</vt:lpstr>
      <vt:lpstr>Times New Roman</vt:lpstr>
      <vt:lpstr>Wingdings 3</vt:lpstr>
      <vt:lpstr>Ион</vt:lpstr>
      <vt:lpstr>Информация об исполнении бюджета за I квартал 2026 года</vt:lpstr>
      <vt:lpstr>Доходы бюджета</vt:lpstr>
      <vt:lpstr>Динамика доходов</vt:lpstr>
      <vt:lpstr>Доходы бюджета</vt:lpstr>
      <vt:lpstr>Структура доходов</vt:lpstr>
      <vt:lpstr>Расходы бюджета</vt:lpstr>
      <vt:lpstr>Расходы бюджета</vt:lpstr>
      <vt:lpstr>Структура расходов</vt:lpstr>
      <vt:lpstr>Расходы бюджета</vt:lpstr>
      <vt:lpstr>Расходы бюджета</vt:lpstr>
      <vt:lpstr>Расходы бюджета</vt:lpstr>
      <vt:lpstr>Структура расходов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Жишкевич Елена Георгиевна</dc:creator>
  <cp:lastModifiedBy>Жишкевич Елена Георгиевна</cp:lastModifiedBy>
  <cp:revision>43</cp:revision>
  <cp:lastPrinted>2026-04-14T06:16:17Z</cp:lastPrinted>
  <dcterms:created xsi:type="dcterms:W3CDTF">2026-04-13T12:01:23Z</dcterms:created>
  <dcterms:modified xsi:type="dcterms:W3CDTF">2026-04-29T14:29:59Z</dcterms:modified>
</cp:coreProperties>
</file>