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drawings/drawing1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</p:sldIdLst>
  <p:sldSz cx="9144000" cy="6858000" type="screen4x3"/>
  <p:notesSz cx="6858000" cy="9144000"/>
  <p:defaultTextStyle>
    <a:defPPr>
      <a:defRPr lang="zh-CN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Жишкевич Елена Георгиевна" initials="ЖЕГ" lastIdx="0" clrIdx="0">
    <p:extLst>
      <p:ext uri="{19B8F6BF-5375-455C-9EA6-DF929625EA0E}">
        <p15:presenceInfo xmlns:p15="http://schemas.microsoft.com/office/powerpoint/2012/main" userId="S-1-5-21-901292189-1124696768-471799982-10957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60000"/>
    <a:srgbClr val="A20000"/>
    <a:srgbClr val="B80000"/>
    <a:srgbClr val="3B372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9" autoAdjust="0"/>
    <p:restoredTop sz="94709" autoAdjust="0"/>
  </p:normalViewPr>
  <p:slideViewPr>
    <p:cSldViewPr>
      <p:cViewPr varScale="1">
        <p:scale>
          <a:sx n="101" d="100"/>
          <a:sy n="101" d="100"/>
        </p:scale>
        <p:origin x="1836" y="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Relationship Id="rId4" Type="http://schemas.openxmlformats.org/officeDocument/2006/relationships/chartUserShapes" Target="../drawings/drawing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view3D>
      <c:rotX val="30"/>
      <c:rotY val="14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3.7512815989650991E-2"/>
          <c:y val="0.17109438784940614"/>
          <c:w val="0.75242875699600686"/>
          <c:h val="0.67147177025407034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Структура доходов</c:v>
                </c:pt>
              </c:strCache>
            </c:strRef>
          </c:tx>
          <c:spPr>
            <a:scene3d>
              <a:camera prst="orthographicFront"/>
              <a:lightRig rig="threePt" dir="t"/>
            </a:scene3d>
            <a:sp3d>
              <a:bevelT w="222250" h="146050"/>
              <a:bevelB w="50800" h="57150"/>
            </a:sp3d>
          </c:spPr>
          <c:explosion val="14"/>
          <c:dPt>
            <c:idx val="0"/>
            <c:bubble3D val="0"/>
            <c:explosion val="4"/>
            <c:spPr>
              <a:solidFill>
                <a:schemeClr val="accent2">
                  <a:shade val="58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222250" h="146050"/>
                <a:bevelB w="50800" h="57150"/>
              </a:sp3d>
            </c:spPr>
            <c:extLst>
              <c:ext xmlns:c16="http://schemas.microsoft.com/office/drawing/2014/chart" uri="{C3380CC4-5D6E-409C-BE32-E72D297353CC}">
                <c16:uniqueId val="{00000001-F7A1-4418-A5C4-94CD049A957E}"/>
              </c:ext>
            </c:extLst>
          </c:dPt>
          <c:dPt>
            <c:idx val="1"/>
            <c:bubble3D val="0"/>
            <c:spPr>
              <a:solidFill>
                <a:schemeClr val="accent2">
                  <a:shade val="86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222250" h="146050"/>
                <a:bevelB w="50800" h="57150"/>
              </a:sp3d>
            </c:spPr>
            <c:extLst>
              <c:ext xmlns:c16="http://schemas.microsoft.com/office/drawing/2014/chart" uri="{C3380CC4-5D6E-409C-BE32-E72D297353CC}">
                <c16:uniqueId val="{00000003-F7A1-4418-A5C4-94CD049A957E}"/>
              </c:ext>
            </c:extLst>
          </c:dPt>
          <c:dPt>
            <c:idx val="2"/>
            <c:bubble3D val="0"/>
            <c:spPr>
              <a:solidFill>
                <a:schemeClr val="accent2">
                  <a:tint val="86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222250" h="146050"/>
                <a:bevelB w="50800" h="57150"/>
              </a:sp3d>
            </c:spPr>
            <c:extLst>
              <c:ext xmlns:c16="http://schemas.microsoft.com/office/drawing/2014/chart" uri="{C3380CC4-5D6E-409C-BE32-E72D297353CC}">
                <c16:uniqueId val="{00000005-F7A1-4418-A5C4-94CD049A957E}"/>
              </c:ext>
            </c:extLst>
          </c:dPt>
          <c:dPt>
            <c:idx val="3"/>
            <c:bubble3D val="0"/>
            <c:spPr>
              <a:solidFill>
                <a:schemeClr val="accent2">
                  <a:tint val="58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222250" h="146050"/>
                <a:bevelB w="50800" h="57150"/>
              </a:sp3d>
            </c:spPr>
            <c:extLst>
              <c:ext xmlns:c16="http://schemas.microsoft.com/office/drawing/2014/chart" uri="{C3380CC4-5D6E-409C-BE32-E72D297353CC}">
                <c16:uniqueId val="{00000007-F7A1-4418-A5C4-94CD049A957E}"/>
              </c:ext>
            </c:extLst>
          </c:dPt>
          <c:dLbls>
            <c:dLbl>
              <c:idx val="0"/>
              <c:layout>
                <c:manualLayout>
                  <c:x val="-0.13251508785434407"/>
                  <c:y val="1.581562868021779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800" b="1" i="0" u="none" strike="noStrike" kern="1200" spc="0" baseline="0">
                        <a:solidFill>
                          <a:schemeClr val="bg2">
                            <a:lumMod val="25000"/>
                          </a:schemeClr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defRPr>
                    </a:pPr>
                    <a:fld id="{7C495FEB-B05C-4E4E-9CDB-30C0EF95C41E}" type="CATEGORYNAME">
                      <a:rPr lang="ru-RU" sz="1600">
                        <a:solidFill>
                          <a:schemeClr val="bg2">
                            <a:lumMod val="25000"/>
                          </a:schemeClr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rPr>
                      <a:pPr>
                        <a:defRPr sz="1800">
                          <a:solidFill>
                            <a:schemeClr val="bg2">
                              <a:lumMod val="2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defRPr>
                      </a:pPr>
                      <a:t>[ИМЯ КАТЕГОРИИ]</a:t>
                    </a:fld>
                    <a:r>
                      <a:rPr lang="ru-RU" sz="1600" baseline="0" dirty="0">
                        <a:solidFill>
                          <a:schemeClr val="bg2">
                            <a:lumMod val="25000"/>
                          </a:schemeClr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rPr>
                      <a:t>;            </a:t>
                    </a:r>
                    <a:fld id="{C8C8AC04-173C-4D21-9B23-3FF90E5B4648}" type="VALUE">
                      <a:rPr lang="ru-RU" sz="1600" baseline="0" smtClean="0">
                        <a:solidFill>
                          <a:schemeClr val="bg2">
                            <a:lumMod val="25000"/>
                          </a:schemeClr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rPr>
                      <a:pPr>
                        <a:defRPr sz="1800">
                          <a:solidFill>
                            <a:schemeClr val="bg2">
                              <a:lumMod val="2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defRPr>
                      </a:pPr>
                      <a:t>[ЗНАЧЕНИЕ]</a:t>
                    </a:fld>
                    <a:r>
                      <a:rPr lang="ru-RU" sz="1600" baseline="0" dirty="0">
                        <a:solidFill>
                          <a:schemeClr val="bg2">
                            <a:lumMod val="25000"/>
                          </a:schemeClr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rPr>
                      <a:t>;            </a:t>
                    </a:r>
                    <a:fld id="{46E95F2D-39AB-4102-A4F6-3CE250715418}" type="PERCENTAGE">
                      <a:rPr lang="ru-RU" sz="1600" baseline="0" smtClean="0">
                        <a:solidFill>
                          <a:schemeClr val="bg2">
                            <a:lumMod val="25000"/>
                          </a:schemeClr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rPr>
                      <a:pPr>
                        <a:defRPr sz="1800">
                          <a:solidFill>
                            <a:schemeClr val="bg2">
                              <a:lumMod val="2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defRPr>
                      </a:pPr>
                      <a:t>[ПРОЦЕНТ]</a:t>
                    </a:fld>
                    <a:endParaRPr lang="ru-RU" sz="1600" baseline="0" dirty="0">
                      <a:solidFill>
                        <a:schemeClr val="bg2">
                          <a:lumMod val="25000"/>
                        </a:schemeClr>
                      </a:solidFill>
                      <a:latin typeface="Cambria" panose="02040503050406030204" pitchFamily="18" charset="0"/>
                      <a:ea typeface="Cambria" panose="02040503050406030204" pitchFamily="18" charset="0"/>
                    </a:endParaRP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800" b="1" i="0" u="none" strike="noStrike" kern="1200" spc="0" baseline="0">
                      <a:solidFill>
                        <a:schemeClr val="bg2">
                          <a:lumMod val="25000"/>
                        </a:schemeClr>
                      </a:solidFill>
                      <a:latin typeface="Cambria" panose="02040503050406030204" pitchFamily="18" charset="0"/>
                      <a:ea typeface="Cambria" panose="02040503050406030204" pitchFamily="18" charset="0"/>
                      <a:cs typeface="+mn-cs"/>
                    </a:defRPr>
                  </a:pPr>
                  <a:endParaRPr lang="ru-RU"/>
                </a:p>
              </c:txPr>
              <c:dLblPos val="bestFit"/>
              <c:showLegendKey val="1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1479658792650919"/>
                      <c:h val="0.19529464270530122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F7A1-4418-A5C4-94CD049A957E}"/>
                </c:ext>
              </c:extLst>
            </c:dLbl>
            <c:dLbl>
              <c:idx val="1"/>
              <c:layout>
                <c:manualLayout>
                  <c:x val="-0.10059228848939708"/>
                  <c:y val="3.2590186790031533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800" b="1" i="0" u="none" strike="noStrike" kern="1200" spc="0" baseline="0">
                        <a:solidFill>
                          <a:schemeClr val="bg2">
                            <a:lumMod val="25000"/>
                          </a:schemeClr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defRPr>
                    </a:pPr>
                    <a:fld id="{C726B1F4-B4E8-4FA9-8C76-4C398F6C7E37}" type="CATEGORYNAME">
                      <a:rPr lang="ru-RU" sz="1600">
                        <a:solidFill>
                          <a:schemeClr val="bg2">
                            <a:lumMod val="25000"/>
                          </a:schemeClr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rPr>
                      <a:pPr>
                        <a:defRPr sz="1800">
                          <a:solidFill>
                            <a:schemeClr val="bg2">
                              <a:lumMod val="2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defRPr>
                      </a:pPr>
                      <a:t>[ИМЯ КАТЕГОРИИ]</a:t>
                    </a:fld>
                    <a:r>
                      <a:rPr lang="ru-RU" sz="1600" baseline="0" dirty="0">
                        <a:solidFill>
                          <a:schemeClr val="bg2">
                            <a:lumMod val="25000"/>
                          </a:schemeClr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rPr>
                      <a:t>;                        </a:t>
                    </a:r>
                    <a:fld id="{62612465-C957-4D96-AA17-0FFD7C341952}" type="VALUE">
                      <a:rPr lang="ru-RU" sz="1600" baseline="0" smtClean="0">
                        <a:solidFill>
                          <a:schemeClr val="bg2">
                            <a:lumMod val="25000"/>
                          </a:schemeClr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rPr>
                      <a:pPr>
                        <a:defRPr sz="1800">
                          <a:solidFill>
                            <a:schemeClr val="bg2">
                              <a:lumMod val="2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defRPr>
                      </a:pPr>
                      <a:t>[ЗНАЧЕНИЕ]</a:t>
                    </a:fld>
                    <a:r>
                      <a:rPr lang="ru-RU" sz="1600" baseline="0" dirty="0">
                        <a:solidFill>
                          <a:schemeClr val="bg2">
                            <a:lumMod val="25000"/>
                          </a:schemeClr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rPr>
                      <a:t>;                  </a:t>
                    </a:r>
                    <a:fld id="{0604AA88-0314-4A43-8909-130CD83C180B}" type="PERCENTAGE">
                      <a:rPr lang="ru-RU" sz="1600" baseline="0">
                        <a:solidFill>
                          <a:schemeClr val="bg2">
                            <a:lumMod val="25000"/>
                          </a:schemeClr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rPr>
                      <a:pPr>
                        <a:defRPr sz="1800">
                          <a:solidFill>
                            <a:schemeClr val="bg2">
                              <a:lumMod val="2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defRPr>
                      </a:pPr>
                      <a:t>[ПРОЦЕНТ]</a:t>
                    </a:fld>
                    <a:endParaRPr lang="ru-RU" sz="1600" baseline="0" dirty="0">
                      <a:solidFill>
                        <a:schemeClr val="bg2">
                          <a:lumMod val="25000"/>
                        </a:schemeClr>
                      </a:solidFill>
                      <a:latin typeface="Cambria" panose="02040503050406030204" pitchFamily="18" charset="0"/>
                      <a:ea typeface="Cambria" panose="02040503050406030204" pitchFamily="18" charset="0"/>
                    </a:endParaRP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800" b="1" i="0" u="none" strike="noStrike" kern="1200" spc="0" baseline="0">
                      <a:solidFill>
                        <a:schemeClr val="bg2">
                          <a:lumMod val="25000"/>
                        </a:schemeClr>
                      </a:solidFill>
                      <a:latin typeface="Cambria" panose="02040503050406030204" pitchFamily="18" charset="0"/>
                      <a:ea typeface="Cambria" panose="02040503050406030204" pitchFamily="18" charset="0"/>
                      <a:cs typeface="+mn-cs"/>
                    </a:defRPr>
                  </a:pPr>
                  <a:endParaRPr lang="ru-RU"/>
                </a:p>
              </c:txPr>
              <c:dLblPos val="bestFit"/>
              <c:showLegendKey val="1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9454453122076645"/>
                      <c:h val="0.19058328976483571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F7A1-4418-A5C4-94CD049A957E}"/>
                </c:ext>
              </c:extLst>
            </c:dLbl>
            <c:dLbl>
              <c:idx val="2"/>
              <c:layout>
                <c:manualLayout>
                  <c:x val="3.477171769007479E-2"/>
                  <c:y val="-0.1948085362569115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800" b="1" i="0" u="none" strike="noStrike" kern="1200" spc="0" baseline="0">
                        <a:solidFill>
                          <a:schemeClr val="bg2">
                            <a:lumMod val="25000"/>
                          </a:schemeClr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defRPr>
                    </a:pPr>
                    <a:fld id="{AA155001-CE01-44E0-AB73-2DF4EFF0A443}" type="CATEGORYNAME">
                      <a:rPr lang="ru-RU" sz="1600">
                        <a:solidFill>
                          <a:schemeClr val="bg2">
                            <a:lumMod val="25000"/>
                          </a:schemeClr>
                        </a:solidFill>
                      </a:rPr>
                      <a:pPr>
                        <a:defRPr sz="1800">
                          <a:solidFill>
                            <a:schemeClr val="bg2">
                              <a:lumMod val="2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defRPr>
                      </a:pPr>
                      <a:t>[ИМЯ КАТЕГОРИИ]</a:t>
                    </a:fld>
                    <a:r>
                      <a:rPr lang="ru-RU" sz="1600" baseline="0" dirty="0">
                        <a:solidFill>
                          <a:schemeClr val="bg2">
                            <a:lumMod val="25000"/>
                          </a:schemeClr>
                        </a:solidFill>
                      </a:rPr>
                      <a:t>;                 </a:t>
                    </a:r>
                    <a:fld id="{16504AF2-6B79-404D-87F4-88C9460EB229}" type="VALUE">
                      <a:rPr lang="ru-RU" sz="1600" baseline="0">
                        <a:solidFill>
                          <a:schemeClr val="bg2">
                            <a:lumMod val="25000"/>
                          </a:schemeClr>
                        </a:solidFill>
                      </a:rPr>
                      <a:pPr>
                        <a:defRPr sz="1800">
                          <a:solidFill>
                            <a:schemeClr val="bg2">
                              <a:lumMod val="2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defRPr>
                      </a:pPr>
                      <a:t>[ЗНАЧЕНИЕ]</a:t>
                    </a:fld>
                    <a:r>
                      <a:rPr lang="ru-RU" sz="1600" baseline="0" dirty="0">
                        <a:solidFill>
                          <a:schemeClr val="bg2">
                            <a:lumMod val="25000"/>
                          </a:schemeClr>
                        </a:solidFill>
                      </a:rPr>
                      <a:t>;         </a:t>
                    </a:r>
                    <a:fld id="{544B22E9-2DA4-404F-9B78-1328CE3C3984}" type="PERCENTAGE">
                      <a:rPr lang="ru-RU" sz="1600" baseline="0" smtClean="0">
                        <a:solidFill>
                          <a:schemeClr val="bg2">
                            <a:lumMod val="25000"/>
                          </a:schemeClr>
                        </a:solidFill>
                      </a:rPr>
                      <a:pPr>
                        <a:defRPr sz="1800">
                          <a:solidFill>
                            <a:schemeClr val="bg2">
                              <a:lumMod val="2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defRPr>
                      </a:pPr>
                      <a:t>[ПРОЦЕНТ]</a:t>
                    </a:fld>
                    <a:endParaRPr lang="ru-RU" sz="1600" baseline="0" dirty="0">
                      <a:solidFill>
                        <a:schemeClr val="bg2">
                          <a:lumMod val="25000"/>
                        </a:schemeClr>
                      </a:solidFill>
                    </a:endParaRP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800" b="1" i="0" u="none" strike="noStrike" kern="1200" spc="0" baseline="0">
                      <a:solidFill>
                        <a:schemeClr val="bg2">
                          <a:lumMod val="25000"/>
                        </a:schemeClr>
                      </a:solidFill>
                      <a:latin typeface="Cambria" panose="02040503050406030204" pitchFamily="18" charset="0"/>
                      <a:ea typeface="Cambria" panose="02040503050406030204" pitchFamily="18" charset="0"/>
                      <a:cs typeface="+mn-cs"/>
                    </a:defRPr>
                  </a:pPr>
                  <a:endParaRPr lang="ru-RU"/>
                </a:p>
              </c:txPr>
              <c:dLblPos val="bestFit"/>
              <c:showLegendKey val="1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F7A1-4418-A5C4-94CD049A957E}"/>
                </c:ext>
              </c:extLst>
            </c:dLbl>
            <c:dLbl>
              <c:idx val="3"/>
              <c:layout>
                <c:manualLayout>
                  <c:x val="4.2581790593668435E-2"/>
                  <c:y val="8.8509851761487554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800" b="1" i="0" u="none" strike="noStrike" kern="1200" spc="0" baseline="0">
                        <a:solidFill>
                          <a:schemeClr val="bg2">
                            <a:lumMod val="25000"/>
                          </a:schemeClr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defRPr>
                    </a:pPr>
                    <a:fld id="{1DBF7B38-5A15-43BF-A321-628151A1731E}" type="CATEGORYNAME">
                      <a:rPr lang="ru-RU" sz="1600">
                        <a:solidFill>
                          <a:schemeClr val="bg2">
                            <a:lumMod val="25000"/>
                          </a:schemeClr>
                        </a:solidFill>
                      </a:rPr>
                      <a:pPr>
                        <a:defRPr sz="1800">
                          <a:solidFill>
                            <a:schemeClr val="bg2">
                              <a:lumMod val="2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defRPr>
                      </a:pPr>
                      <a:t>[ИМЯ КАТЕГОРИИ]</a:t>
                    </a:fld>
                    <a:r>
                      <a:rPr lang="ru-RU" sz="1800" baseline="0" dirty="0">
                        <a:solidFill>
                          <a:schemeClr val="bg2">
                            <a:lumMod val="25000"/>
                          </a:schemeClr>
                        </a:solidFill>
                      </a:rPr>
                      <a:t>;               </a:t>
                    </a:r>
                    <a:fld id="{015AFFEA-A578-42C7-AE01-62CD150789F2}" type="VALUE">
                      <a:rPr lang="ru-RU" sz="1600" baseline="0" smtClean="0">
                        <a:solidFill>
                          <a:schemeClr val="bg2">
                            <a:lumMod val="25000"/>
                          </a:schemeClr>
                        </a:solidFill>
                      </a:rPr>
                      <a:pPr>
                        <a:defRPr sz="1800">
                          <a:solidFill>
                            <a:schemeClr val="bg2">
                              <a:lumMod val="2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defRPr>
                      </a:pPr>
                      <a:t>[ЗНАЧЕНИЕ]</a:t>
                    </a:fld>
                    <a:r>
                      <a:rPr lang="ru-RU" sz="1800" baseline="0" dirty="0">
                        <a:solidFill>
                          <a:schemeClr val="bg2">
                            <a:lumMod val="25000"/>
                          </a:schemeClr>
                        </a:solidFill>
                      </a:rPr>
                      <a:t>;            </a:t>
                    </a:r>
                    <a:fld id="{7A576506-5002-4148-BD32-1B9920DDD4CF}" type="PERCENTAGE">
                      <a:rPr lang="ru-RU" sz="1600" baseline="0" smtClean="0">
                        <a:solidFill>
                          <a:schemeClr val="bg2">
                            <a:lumMod val="25000"/>
                          </a:schemeClr>
                        </a:solidFill>
                      </a:rPr>
                      <a:pPr>
                        <a:defRPr sz="1800">
                          <a:solidFill>
                            <a:schemeClr val="bg2">
                              <a:lumMod val="2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defRPr>
                      </a:pPr>
                      <a:t>[ПРОЦЕНТ]</a:t>
                    </a:fld>
                    <a:endParaRPr lang="ru-RU" sz="1800" baseline="0" dirty="0">
                      <a:solidFill>
                        <a:schemeClr val="bg2">
                          <a:lumMod val="25000"/>
                        </a:schemeClr>
                      </a:solidFill>
                    </a:endParaRP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800" b="1" i="0" u="none" strike="noStrike" kern="1200" spc="0" baseline="0">
                      <a:solidFill>
                        <a:schemeClr val="bg2">
                          <a:lumMod val="25000"/>
                        </a:schemeClr>
                      </a:solidFill>
                      <a:latin typeface="Cambria" panose="02040503050406030204" pitchFamily="18" charset="0"/>
                      <a:ea typeface="Cambria" panose="02040503050406030204" pitchFamily="18" charset="0"/>
                      <a:cs typeface="+mn-cs"/>
                    </a:defRPr>
                  </a:pPr>
                  <a:endParaRPr lang="ru-RU"/>
                </a:p>
              </c:txPr>
              <c:dLblPos val="bestFit"/>
              <c:showLegendKey val="1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5475223583163215"/>
                      <c:h val="0.30624353136341637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7-F7A1-4418-A5C4-94CD049A957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spc="0" baseline="0">
                    <a:solidFill>
                      <a:schemeClr val="bg2">
                        <a:lumMod val="25000"/>
                      </a:schemeClr>
                    </a:solidFill>
                    <a:latin typeface="Cambria" panose="02040503050406030204" pitchFamily="18" charset="0"/>
                    <a:ea typeface="Cambria" panose="02040503050406030204" pitchFamily="18" charset="0"/>
                    <a:cs typeface="+mn-cs"/>
                  </a:defRPr>
                </a:pPr>
                <a:endParaRPr lang="ru-RU"/>
              </a:p>
            </c:txPr>
            <c:dLblPos val="bestFit"/>
            <c:showLegendKey val="1"/>
            <c:showVal val="1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rgbClr val="002060"/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Лист1!$A$2:$A$5</c:f>
              <c:strCache>
                <c:ptCount val="4"/>
                <c:pt idx="0">
                  <c:v>Собственные</c:v>
                </c:pt>
                <c:pt idx="1">
                  <c:v>Дотация</c:v>
                </c:pt>
                <c:pt idx="2">
                  <c:v>Субвенции</c:v>
                </c:pt>
                <c:pt idx="3">
                  <c:v>Межбюджетные трансферты</c:v>
                </c:pt>
              </c:strCache>
            </c:strRef>
          </c:cat>
          <c:val>
            <c:numRef>
              <c:f>Лист1!$B$2:$B$5</c:f>
              <c:numCache>
                <c:formatCode>#,##0.00</c:formatCode>
                <c:ptCount val="4"/>
                <c:pt idx="0">
                  <c:v>9099608.1600000001</c:v>
                </c:pt>
                <c:pt idx="1">
                  <c:v>20687332</c:v>
                </c:pt>
                <c:pt idx="2">
                  <c:v>5299017.9800000004</c:v>
                </c:pt>
                <c:pt idx="3">
                  <c:v>2134194.9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F7A1-4418-A5C4-94CD049A957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view3D>
      <c:rotX val="30"/>
      <c:rotY val="79"/>
      <c:depthPercent val="100"/>
      <c:rAngAx val="0"/>
      <c:perspective val="0"/>
    </c:view3D>
    <c:floor>
      <c:thickness val="0"/>
      <c:spPr>
        <a:noFill/>
        <a:ln w="6350" cap="flat" cmpd="sng" algn="ctr">
          <a:noFill/>
          <a:prstDash val="solid"/>
          <a:round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.15794657075139798"/>
          <c:y val="0.12602565830523246"/>
          <c:w val="0.67549883470341954"/>
          <c:h val="0.63388524696529003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Структура расходов</c:v>
                </c:pt>
              </c:strCache>
            </c:strRef>
          </c:tx>
          <c:spPr>
            <a:scene3d>
              <a:camera prst="orthographicFront"/>
              <a:lightRig rig="threePt" dir="t"/>
            </a:scene3d>
            <a:sp3d>
              <a:bevelT w="222250" h="177800"/>
              <a:bevelB w="50800" h="57150"/>
            </a:sp3d>
          </c:spPr>
          <c:explosion val="15"/>
          <c:dPt>
            <c:idx val="0"/>
            <c:bubble3D val="0"/>
            <c:spPr>
              <a:solidFill>
                <a:schemeClr val="accent2">
                  <a:shade val="45000"/>
                </a:schemeClr>
              </a:solidFill>
              <a:ln>
                <a:noFill/>
              </a:ln>
              <a:effectLst>
                <a:outerShdw blurRad="50800" dist="38100" dir="5400000" rotWithShape="0">
                  <a:srgbClr val="000000">
                    <a:alpha val="46000"/>
                  </a:srgbClr>
                </a:outerShdw>
              </a:effectLst>
              <a:scene3d>
                <a:camera prst="orthographicFront"/>
                <a:lightRig rig="threePt" dir="t"/>
              </a:scene3d>
              <a:sp3d>
                <a:bevelT w="222250" h="177800"/>
                <a:bevelB w="50800" h="57150"/>
              </a:sp3d>
            </c:spPr>
            <c:extLst>
              <c:ext xmlns:c16="http://schemas.microsoft.com/office/drawing/2014/chart" uri="{C3380CC4-5D6E-409C-BE32-E72D297353CC}">
                <c16:uniqueId val="{00000001-401C-445E-987D-E1B50C233AA7}"/>
              </c:ext>
            </c:extLst>
          </c:dPt>
          <c:dPt>
            <c:idx val="1"/>
            <c:bubble3D val="0"/>
            <c:spPr>
              <a:solidFill>
                <a:schemeClr val="accent2">
                  <a:shade val="61000"/>
                </a:schemeClr>
              </a:solidFill>
              <a:ln>
                <a:noFill/>
              </a:ln>
              <a:effectLst/>
              <a:scene3d>
                <a:camera prst="orthographicFront"/>
                <a:lightRig rig="threePt" dir="t"/>
              </a:scene3d>
              <a:sp3d>
                <a:bevelT w="222250" h="177800"/>
                <a:bevelB w="50800" h="57150"/>
              </a:sp3d>
            </c:spPr>
            <c:extLst>
              <c:ext xmlns:c16="http://schemas.microsoft.com/office/drawing/2014/chart" uri="{C3380CC4-5D6E-409C-BE32-E72D297353CC}">
                <c16:uniqueId val="{00000003-401C-445E-987D-E1B50C233AA7}"/>
              </c:ext>
            </c:extLst>
          </c:dPt>
          <c:dPt>
            <c:idx val="2"/>
            <c:bubble3D val="0"/>
            <c:spPr>
              <a:solidFill>
                <a:schemeClr val="accent2">
                  <a:shade val="76000"/>
                </a:schemeClr>
              </a:solidFill>
              <a:ln>
                <a:noFill/>
              </a:ln>
              <a:effectLst>
                <a:outerShdw blurRad="50800" dist="38100" dir="5400000" rotWithShape="0">
                  <a:srgbClr val="000000">
                    <a:alpha val="46000"/>
                  </a:srgbClr>
                </a:outerShdw>
              </a:effectLst>
              <a:scene3d>
                <a:camera prst="orthographicFront"/>
                <a:lightRig rig="threePt" dir="t"/>
              </a:scene3d>
              <a:sp3d>
                <a:bevelT w="222250" h="177800"/>
                <a:bevelB w="50800" h="57150"/>
              </a:sp3d>
            </c:spPr>
            <c:extLst>
              <c:ext xmlns:c16="http://schemas.microsoft.com/office/drawing/2014/chart" uri="{C3380CC4-5D6E-409C-BE32-E72D297353CC}">
                <c16:uniqueId val="{00000005-401C-445E-987D-E1B50C233AA7}"/>
              </c:ext>
            </c:extLst>
          </c:dPt>
          <c:dPt>
            <c:idx val="3"/>
            <c:bubble3D val="0"/>
            <c:spPr>
              <a:solidFill>
                <a:schemeClr val="accent2">
                  <a:shade val="92000"/>
                </a:schemeClr>
              </a:solidFill>
              <a:ln>
                <a:noFill/>
              </a:ln>
              <a:effectLst>
                <a:outerShdw blurRad="50800" dist="38100" dir="5400000" rotWithShape="0">
                  <a:srgbClr val="000000">
                    <a:alpha val="46000"/>
                  </a:srgbClr>
                </a:outerShdw>
              </a:effectLst>
              <a:scene3d>
                <a:camera prst="orthographicFront"/>
                <a:lightRig rig="threePt" dir="t"/>
              </a:scene3d>
              <a:sp3d>
                <a:bevelT w="222250" h="177800"/>
                <a:bevelB w="50800" h="57150"/>
              </a:sp3d>
            </c:spPr>
            <c:extLst>
              <c:ext xmlns:c16="http://schemas.microsoft.com/office/drawing/2014/chart" uri="{C3380CC4-5D6E-409C-BE32-E72D297353CC}">
                <c16:uniqueId val="{00000007-401C-445E-987D-E1B50C233AA7}"/>
              </c:ext>
            </c:extLst>
          </c:dPt>
          <c:dPt>
            <c:idx val="4"/>
            <c:bubble3D val="0"/>
            <c:spPr>
              <a:solidFill>
                <a:schemeClr val="accent2">
                  <a:tint val="93000"/>
                </a:schemeClr>
              </a:solidFill>
              <a:ln>
                <a:noFill/>
              </a:ln>
              <a:effectLst>
                <a:outerShdw blurRad="50800" dist="38100" dir="5400000" rotWithShape="0">
                  <a:srgbClr val="000000">
                    <a:alpha val="46000"/>
                  </a:srgbClr>
                </a:outerShdw>
              </a:effectLst>
              <a:scene3d>
                <a:camera prst="orthographicFront"/>
                <a:lightRig rig="threePt" dir="t"/>
              </a:scene3d>
              <a:sp3d>
                <a:bevelT w="222250" h="177800"/>
                <a:bevelB w="50800" h="57150"/>
              </a:sp3d>
            </c:spPr>
            <c:extLst>
              <c:ext xmlns:c16="http://schemas.microsoft.com/office/drawing/2014/chart" uri="{C3380CC4-5D6E-409C-BE32-E72D297353CC}">
                <c16:uniqueId val="{00000009-401C-445E-987D-E1B50C233AA7}"/>
              </c:ext>
            </c:extLst>
          </c:dPt>
          <c:dPt>
            <c:idx val="5"/>
            <c:bubble3D val="0"/>
            <c:spPr>
              <a:solidFill>
                <a:schemeClr val="accent2">
                  <a:tint val="77000"/>
                </a:schemeClr>
              </a:solidFill>
              <a:ln>
                <a:noFill/>
              </a:ln>
              <a:effectLst>
                <a:outerShdw blurRad="50800" dist="38100" dir="5400000" rotWithShape="0">
                  <a:srgbClr val="000000">
                    <a:alpha val="46000"/>
                  </a:srgbClr>
                </a:outerShdw>
              </a:effectLst>
              <a:scene3d>
                <a:camera prst="orthographicFront"/>
                <a:lightRig rig="threePt" dir="t"/>
              </a:scene3d>
              <a:sp3d>
                <a:bevelT w="222250" h="177800"/>
                <a:bevelB w="50800" h="57150"/>
              </a:sp3d>
            </c:spPr>
            <c:extLst>
              <c:ext xmlns:c16="http://schemas.microsoft.com/office/drawing/2014/chart" uri="{C3380CC4-5D6E-409C-BE32-E72D297353CC}">
                <c16:uniqueId val="{0000000B-401C-445E-987D-E1B50C233AA7}"/>
              </c:ext>
            </c:extLst>
          </c:dPt>
          <c:dPt>
            <c:idx val="6"/>
            <c:bubble3D val="0"/>
            <c:spPr>
              <a:solidFill>
                <a:schemeClr val="accent2">
                  <a:tint val="62000"/>
                </a:schemeClr>
              </a:solidFill>
              <a:ln>
                <a:noFill/>
              </a:ln>
              <a:effectLst>
                <a:outerShdw blurRad="50800" dist="38100" dir="5400000" rotWithShape="0">
                  <a:srgbClr val="000000">
                    <a:alpha val="46000"/>
                  </a:srgbClr>
                </a:outerShdw>
              </a:effectLst>
              <a:scene3d>
                <a:camera prst="orthographicFront"/>
                <a:lightRig rig="threePt" dir="t"/>
              </a:scene3d>
              <a:sp3d>
                <a:bevelT w="222250" h="177800"/>
                <a:bevelB w="50800" h="57150"/>
              </a:sp3d>
            </c:spPr>
            <c:extLst>
              <c:ext xmlns:c16="http://schemas.microsoft.com/office/drawing/2014/chart" uri="{C3380CC4-5D6E-409C-BE32-E72D297353CC}">
                <c16:uniqueId val="{0000000D-401C-445E-987D-E1B50C233AA7}"/>
              </c:ext>
            </c:extLst>
          </c:dPt>
          <c:dPt>
            <c:idx val="7"/>
            <c:bubble3D val="0"/>
            <c:spPr>
              <a:solidFill>
                <a:schemeClr val="accent2">
                  <a:tint val="46000"/>
                </a:schemeClr>
              </a:solidFill>
              <a:ln>
                <a:noFill/>
              </a:ln>
              <a:effectLst>
                <a:outerShdw blurRad="50800" dist="38100" dir="5400000" rotWithShape="0">
                  <a:srgbClr val="000000">
                    <a:alpha val="46000"/>
                  </a:srgbClr>
                </a:outerShdw>
              </a:effectLst>
              <a:scene3d>
                <a:camera prst="orthographicFront"/>
                <a:lightRig rig="threePt" dir="t"/>
              </a:scene3d>
              <a:sp3d>
                <a:bevelT w="222250" h="177800"/>
                <a:bevelB w="50800" h="57150"/>
              </a:sp3d>
            </c:spPr>
            <c:extLst>
              <c:ext xmlns:c16="http://schemas.microsoft.com/office/drawing/2014/chart" uri="{C3380CC4-5D6E-409C-BE32-E72D297353CC}">
                <c16:uniqueId val="{0000000F-401C-445E-987D-E1B50C233AA7}"/>
              </c:ext>
            </c:extLst>
          </c:dPt>
          <c:dLbls>
            <c:dLbl>
              <c:idx val="0"/>
              <c:layout>
                <c:manualLayout>
                  <c:x val="-1.3202966494453478E-2"/>
                  <c:y val="-0.18995026659845685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400" b="1" i="0" u="none" strike="noStrike" kern="1200" baseline="0">
                        <a:solidFill>
                          <a:schemeClr val="bg2">
                            <a:lumMod val="2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3616BCB8-043A-4A50-9D87-801A24B63F55}" type="CATEGORYNAME">
                      <a:rPr lang="ru-RU">
                        <a:solidFill>
                          <a:schemeClr val="bg2">
                            <a:lumMod val="25000"/>
                          </a:schemeClr>
                        </a:solidFill>
                      </a:rPr>
                      <a:pPr>
                        <a:defRPr sz="1400" b="1">
                          <a:solidFill>
                            <a:schemeClr val="bg2">
                              <a:lumMod val="25000"/>
                            </a:schemeClr>
                          </a:solidFill>
                        </a:defRPr>
                      </a:pPr>
                      <a:t>[ИМЯ КАТЕГОРИИ]</a:t>
                    </a:fld>
                    <a:r>
                      <a:rPr lang="ru-RU" baseline="0" dirty="0">
                        <a:solidFill>
                          <a:schemeClr val="bg2">
                            <a:lumMod val="25000"/>
                          </a:schemeClr>
                        </a:solidFill>
                      </a:rPr>
                      <a:t>; </a:t>
                    </a:r>
                  </a:p>
                  <a:p>
                    <a:pPr>
                      <a:defRPr sz="1400" b="1">
                        <a:solidFill>
                          <a:schemeClr val="bg2">
                            <a:lumMod val="25000"/>
                          </a:schemeClr>
                        </a:solidFill>
                      </a:defRPr>
                    </a:pPr>
                    <a:fld id="{3E7FBE5E-765D-4C69-894D-275DABB88F47}" type="VALUE">
                      <a:rPr lang="ru-RU" baseline="0" smtClean="0">
                        <a:solidFill>
                          <a:schemeClr val="bg2">
                            <a:lumMod val="25000"/>
                          </a:schemeClr>
                        </a:solidFill>
                      </a:rPr>
                      <a:pPr>
                        <a:defRPr sz="1400" b="1">
                          <a:solidFill>
                            <a:schemeClr val="bg2">
                              <a:lumMod val="25000"/>
                            </a:schemeClr>
                          </a:solidFill>
                        </a:defRPr>
                      </a:pPr>
                      <a:t>[ЗНАЧЕНИЕ]</a:t>
                    </a:fld>
                    <a:r>
                      <a:rPr lang="ru-RU" baseline="0" dirty="0">
                        <a:solidFill>
                          <a:schemeClr val="bg2">
                            <a:lumMod val="25000"/>
                          </a:schemeClr>
                        </a:solidFill>
                      </a:rPr>
                      <a:t>;</a:t>
                    </a:r>
                  </a:p>
                  <a:p>
                    <a:pPr>
                      <a:defRPr sz="1400" b="1">
                        <a:solidFill>
                          <a:schemeClr val="bg2">
                            <a:lumMod val="25000"/>
                          </a:schemeClr>
                        </a:solidFill>
                      </a:defRPr>
                    </a:pPr>
                    <a:fld id="{C7D7A22A-70B1-4F57-BF5E-B69EC8B46B38}" type="PERCENTAGE">
                      <a:rPr lang="ru-RU" baseline="0" smtClean="0">
                        <a:solidFill>
                          <a:schemeClr val="bg2">
                            <a:lumMod val="25000"/>
                          </a:schemeClr>
                        </a:solidFill>
                      </a:rPr>
                      <a:pPr>
                        <a:defRPr sz="1400" b="1">
                          <a:solidFill>
                            <a:schemeClr val="bg2">
                              <a:lumMod val="25000"/>
                            </a:schemeClr>
                          </a:solidFill>
                        </a:defRPr>
                      </a:pPr>
                      <a:t>[ПРОЦЕНТ]</a:t>
                    </a:fld>
                    <a:endParaRPr lang="ru-RU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bg2">
                          <a:lumMod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bestFit"/>
              <c:showLegendKey val="1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1897795761640904"/>
                      <c:h val="0.221484134978567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401C-445E-987D-E1B50C233AA7}"/>
                </c:ext>
              </c:extLst>
            </c:dLbl>
            <c:dLbl>
              <c:idx val="1"/>
              <c:layout>
                <c:manualLayout>
                  <c:x val="-2.2553373846982512E-3"/>
                  <c:y val="9.5368306691067509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400" b="1" i="0" u="none" strike="noStrike" kern="1200" baseline="0">
                        <a:solidFill>
                          <a:schemeClr val="bg2">
                            <a:lumMod val="2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4E8B6F9F-4297-4C92-8383-7CBF8B85A627}" type="CATEGORYNAME">
                      <a:rPr lang="ru-RU">
                        <a:solidFill>
                          <a:schemeClr val="bg2">
                            <a:lumMod val="25000"/>
                          </a:schemeClr>
                        </a:solidFill>
                      </a:rPr>
                      <a:pPr>
                        <a:defRPr sz="1400" b="1">
                          <a:solidFill>
                            <a:schemeClr val="bg2">
                              <a:lumMod val="25000"/>
                            </a:schemeClr>
                          </a:solidFill>
                        </a:defRPr>
                      </a:pPr>
                      <a:t>[ИМЯ КАТЕГОРИИ]</a:t>
                    </a:fld>
                    <a:r>
                      <a:rPr lang="ru-RU" baseline="0" dirty="0">
                        <a:solidFill>
                          <a:schemeClr val="bg2">
                            <a:lumMod val="25000"/>
                          </a:schemeClr>
                        </a:solidFill>
                      </a:rPr>
                      <a:t>;</a:t>
                    </a:r>
                  </a:p>
                  <a:p>
                    <a:pPr>
                      <a:defRPr sz="1400" b="1">
                        <a:solidFill>
                          <a:schemeClr val="bg2">
                            <a:lumMod val="25000"/>
                          </a:schemeClr>
                        </a:solidFill>
                      </a:defRPr>
                    </a:pPr>
                    <a:r>
                      <a:rPr lang="ru-RU" baseline="0" dirty="0">
                        <a:solidFill>
                          <a:schemeClr val="bg2">
                            <a:lumMod val="25000"/>
                          </a:schemeClr>
                        </a:solidFill>
                      </a:rPr>
                      <a:t> </a:t>
                    </a:r>
                    <a:fld id="{D120B73C-71DA-44AB-944A-CE4C35C76184}" type="VALUE">
                      <a:rPr lang="ru-RU" baseline="0">
                        <a:solidFill>
                          <a:schemeClr val="bg2">
                            <a:lumMod val="25000"/>
                          </a:schemeClr>
                        </a:solidFill>
                      </a:rPr>
                      <a:pPr>
                        <a:defRPr sz="1400" b="1">
                          <a:solidFill>
                            <a:schemeClr val="bg2">
                              <a:lumMod val="25000"/>
                            </a:schemeClr>
                          </a:solidFill>
                        </a:defRPr>
                      </a:pPr>
                      <a:t>[ЗНАЧЕНИЕ]</a:t>
                    </a:fld>
                    <a:r>
                      <a:rPr lang="ru-RU" baseline="0" dirty="0">
                        <a:solidFill>
                          <a:schemeClr val="bg2">
                            <a:lumMod val="25000"/>
                          </a:schemeClr>
                        </a:solidFill>
                      </a:rPr>
                      <a:t>; </a:t>
                    </a:r>
                    <a:fld id="{7002D8CD-E65D-4264-982C-D319ACD8D62D}" type="PERCENTAGE">
                      <a:rPr lang="ru-RU" baseline="0" smtClean="0">
                        <a:solidFill>
                          <a:schemeClr val="bg2">
                            <a:lumMod val="25000"/>
                          </a:schemeClr>
                        </a:solidFill>
                      </a:rPr>
                      <a:pPr>
                        <a:defRPr sz="1400" b="1">
                          <a:solidFill>
                            <a:schemeClr val="bg2">
                              <a:lumMod val="25000"/>
                            </a:schemeClr>
                          </a:solidFill>
                        </a:defRPr>
                      </a:pPr>
                      <a:t>[ПРОЦЕНТ]</a:t>
                    </a:fld>
                    <a:endParaRPr lang="ru-RU" baseline="0" dirty="0">
                      <a:solidFill>
                        <a:schemeClr val="bg2">
                          <a:lumMod val="25000"/>
                        </a:schemeClr>
                      </a:solidFill>
                    </a:endParaRP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bg2">
                          <a:lumMod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bestFit"/>
              <c:showLegendKey val="1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8087047748775836"/>
                      <c:h val="0.51375563654007417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401C-445E-987D-E1B50C233AA7}"/>
                </c:ext>
              </c:extLst>
            </c:dLbl>
            <c:dLbl>
              <c:idx val="2"/>
              <c:layout>
                <c:manualLayout>
                  <c:x val="-0.1362561208101328"/>
                  <c:y val="0.12222022983898613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400" b="1" i="0" u="none" strike="noStrike" kern="1200" baseline="0">
                        <a:solidFill>
                          <a:schemeClr val="bg2">
                            <a:lumMod val="2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D55D5037-D4C7-4EC9-A0FA-76730449CFB5}" type="CATEGORYNAME">
                      <a:rPr lang="ru-RU">
                        <a:solidFill>
                          <a:schemeClr val="bg2">
                            <a:lumMod val="25000"/>
                          </a:schemeClr>
                        </a:solidFill>
                      </a:rPr>
                      <a:pPr>
                        <a:defRPr sz="1400" b="1">
                          <a:solidFill>
                            <a:schemeClr val="bg2">
                              <a:lumMod val="25000"/>
                            </a:schemeClr>
                          </a:solidFill>
                        </a:defRPr>
                      </a:pPr>
                      <a:t>[ИМЯ КАТЕГОРИИ]</a:t>
                    </a:fld>
                    <a:r>
                      <a:rPr lang="ru-RU" baseline="0" dirty="0">
                        <a:solidFill>
                          <a:schemeClr val="bg2">
                            <a:lumMod val="25000"/>
                          </a:schemeClr>
                        </a:solidFill>
                      </a:rPr>
                      <a:t>;</a:t>
                    </a:r>
                  </a:p>
                  <a:p>
                    <a:pPr>
                      <a:defRPr sz="1400" b="1">
                        <a:solidFill>
                          <a:schemeClr val="bg2">
                            <a:lumMod val="25000"/>
                          </a:schemeClr>
                        </a:solidFill>
                      </a:defRPr>
                    </a:pPr>
                    <a:r>
                      <a:rPr lang="ru-RU" baseline="0" dirty="0">
                        <a:solidFill>
                          <a:schemeClr val="bg2">
                            <a:lumMod val="25000"/>
                          </a:schemeClr>
                        </a:solidFill>
                      </a:rPr>
                      <a:t> </a:t>
                    </a:r>
                    <a:fld id="{0FDEDD02-24C5-48DD-8AC7-A42E1237276A}" type="VALUE">
                      <a:rPr lang="ru-RU" baseline="0">
                        <a:solidFill>
                          <a:schemeClr val="bg2">
                            <a:lumMod val="25000"/>
                          </a:schemeClr>
                        </a:solidFill>
                      </a:rPr>
                      <a:pPr>
                        <a:defRPr sz="1400" b="1">
                          <a:solidFill>
                            <a:schemeClr val="bg2">
                              <a:lumMod val="25000"/>
                            </a:schemeClr>
                          </a:solidFill>
                        </a:defRPr>
                      </a:pPr>
                      <a:t>[ЗНАЧЕНИЕ]</a:t>
                    </a:fld>
                    <a:r>
                      <a:rPr lang="ru-RU" baseline="0" dirty="0">
                        <a:solidFill>
                          <a:schemeClr val="bg2">
                            <a:lumMod val="25000"/>
                          </a:schemeClr>
                        </a:solidFill>
                      </a:rPr>
                      <a:t>; </a:t>
                    </a:r>
                    <a:fld id="{ED35EF83-F13E-4A2A-8CED-64BB051849D4}" type="PERCENTAGE">
                      <a:rPr lang="ru-RU" baseline="0">
                        <a:solidFill>
                          <a:schemeClr val="bg2">
                            <a:lumMod val="25000"/>
                          </a:schemeClr>
                        </a:solidFill>
                      </a:rPr>
                      <a:pPr>
                        <a:defRPr sz="1400" b="1">
                          <a:solidFill>
                            <a:schemeClr val="bg2">
                              <a:lumMod val="25000"/>
                            </a:schemeClr>
                          </a:solidFill>
                        </a:defRPr>
                      </a:pPr>
                      <a:t>[ПРОЦЕНТ]</a:t>
                    </a:fld>
                    <a:endParaRPr lang="ru-RU" baseline="0" dirty="0">
                      <a:solidFill>
                        <a:schemeClr val="bg2">
                          <a:lumMod val="25000"/>
                        </a:schemeClr>
                      </a:solidFill>
                    </a:endParaRP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bg2">
                          <a:lumMod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bestFit"/>
              <c:showLegendKey val="1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7018652182366092"/>
                      <c:h val="0.19761297209013862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401C-445E-987D-E1B50C233AA7}"/>
                </c:ext>
              </c:extLst>
            </c:dLbl>
            <c:dLbl>
              <c:idx val="3"/>
              <c:layout>
                <c:manualLayout>
                  <c:x val="-0.19903412420472152"/>
                  <c:y val="5.0478406891637628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400" b="1" i="0" u="none" strike="noStrike" kern="1200" baseline="0">
                        <a:solidFill>
                          <a:schemeClr val="bg2">
                            <a:lumMod val="2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AA1DA2A4-86B1-418C-A7A4-3CEB7A3DAF2D}" type="CATEGORYNAME">
                      <a:rPr lang="ru-RU">
                        <a:solidFill>
                          <a:schemeClr val="bg2">
                            <a:lumMod val="25000"/>
                          </a:schemeClr>
                        </a:solidFill>
                      </a:rPr>
                      <a:pPr>
                        <a:defRPr sz="1400" b="1">
                          <a:solidFill>
                            <a:schemeClr val="bg2">
                              <a:lumMod val="25000"/>
                            </a:schemeClr>
                          </a:solidFill>
                        </a:defRPr>
                      </a:pPr>
                      <a:t>[ИМЯ КАТЕГОРИИ]</a:t>
                    </a:fld>
                    <a:r>
                      <a:rPr lang="ru-RU" baseline="0" dirty="0">
                        <a:solidFill>
                          <a:schemeClr val="bg2">
                            <a:lumMod val="25000"/>
                          </a:schemeClr>
                        </a:solidFill>
                      </a:rPr>
                      <a:t>; </a:t>
                    </a:r>
                  </a:p>
                  <a:p>
                    <a:pPr>
                      <a:defRPr sz="1400" b="1">
                        <a:solidFill>
                          <a:schemeClr val="bg2">
                            <a:lumMod val="25000"/>
                          </a:schemeClr>
                        </a:solidFill>
                      </a:defRPr>
                    </a:pPr>
                    <a:fld id="{6085A913-8CC9-4AE9-90BE-61E0F94D2C60}" type="VALUE">
                      <a:rPr lang="ru-RU" baseline="0" smtClean="0">
                        <a:solidFill>
                          <a:schemeClr val="bg2">
                            <a:lumMod val="25000"/>
                          </a:schemeClr>
                        </a:solidFill>
                      </a:rPr>
                      <a:pPr>
                        <a:defRPr sz="1400" b="1">
                          <a:solidFill>
                            <a:schemeClr val="bg2">
                              <a:lumMod val="25000"/>
                            </a:schemeClr>
                          </a:solidFill>
                        </a:defRPr>
                      </a:pPr>
                      <a:t>[ЗНАЧЕНИЕ]</a:t>
                    </a:fld>
                    <a:r>
                      <a:rPr lang="ru-RU" baseline="0" dirty="0">
                        <a:solidFill>
                          <a:schemeClr val="bg2">
                            <a:lumMod val="25000"/>
                          </a:schemeClr>
                        </a:solidFill>
                      </a:rPr>
                      <a:t>; </a:t>
                    </a:r>
                    <a:fld id="{2D30411E-6DB1-4917-86D0-BDDE6067E7EC}" type="PERCENTAGE">
                      <a:rPr lang="ru-RU" baseline="0" smtClean="0">
                        <a:solidFill>
                          <a:schemeClr val="bg2">
                            <a:lumMod val="25000"/>
                          </a:schemeClr>
                        </a:solidFill>
                      </a:rPr>
                      <a:pPr>
                        <a:defRPr sz="1400" b="1">
                          <a:solidFill>
                            <a:schemeClr val="bg2">
                              <a:lumMod val="25000"/>
                            </a:schemeClr>
                          </a:solidFill>
                        </a:defRPr>
                      </a:pPr>
                      <a:t>[ПРОЦЕНТ]</a:t>
                    </a:fld>
                    <a:endParaRPr lang="ru-RU" baseline="0" dirty="0">
                      <a:solidFill>
                        <a:schemeClr val="bg2">
                          <a:lumMod val="25000"/>
                        </a:schemeClr>
                      </a:solidFill>
                    </a:endParaRP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bg2">
                          <a:lumMod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bestFit"/>
              <c:showLegendKey val="1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3186244570306932"/>
                      <c:h val="0.15439568379471655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7-401C-445E-987D-E1B50C233AA7}"/>
                </c:ext>
              </c:extLst>
            </c:dLbl>
            <c:dLbl>
              <c:idx val="4"/>
              <c:layout>
                <c:manualLayout>
                  <c:x val="-5.963654501351702E-2"/>
                  <c:y val="3.4574292863635836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400" b="1" i="0" u="none" strike="noStrike" kern="1200" baseline="0">
                        <a:solidFill>
                          <a:schemeClr val="bg2">
                            <a:lumMod val="2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54239B45-3C89-46A7-8D00-75BCA3A2C6A0}" type="CATEGORYNAME">
                      <a:rPr lang="ru-RU" dirty="0">
                        <a:solidFill>
                          <a:schemeClr val="bg2">
                            <a:lumMod val="25000"/>
                          </a:schemeClr>
                        </a:solidFill>
                      </a:rPr>
                      <a:pPr>
                        <a:defRPr sz="1400" b="1">
                          <a:solidFill>
                            <a:schemeClr val="bg2">
                              <a:lumMod val="25000"/>
                            </a:schemeClr>
                          </a:solidFill>
                        </a:defRPr>
                      </a:pPr>
                      <a:t>[ИМЯ КАТЕГОРИИ]</a:t>
                    </a:fld>
                    <a:r>
                      <a:rPr lang="ru-RU" baseline="0" dirty="0">
                        <a:solidFill>
                          <a:schemeClr val="bg2">
                            <a:lumMod val="25000"/>
                          </a:schemeClr>
                        </a:solidFill>
                      </a:rPr>
                      <a:t>; </a:t>
                    </a:r>
                    <a:fld id="{47DDB80B-0B34-41E6-B085-B57A63809AEA}" type="VALUE">
                      <a:rPr lang="ru-RU" baseline="0" dirty="0">
                        <a:solidFill>
                          <a:schemeClr val="bg2">
                            <a:lumMod val="25000"/>
                          </a:schemeClr>
                        </a:solidFill>
                      </a:rPr>
                      <a:pPr>
                        <a:defRPr sz="1400" b="1">
                          <a:solidFill>
                            <a:schemeClr val="bg2">
                              <a:lumMod val="25000"/>
                            </a:schemeClr>
                          </a:solidFill>
                        </a:defRPr>
                      </a:pPr>
                      <a:t>[ЗНАЧЕНИЕ]</a:t>
                    </a:fld>
                    <a:r>
                      <a:rPr lang="ru-RU" baseline="0" dirty="0">
                        <a:solidFill>
                          <a:schemeClr val="bg2">
                            <a:lumMod val="25000"/>
                          </a:schemeClr>
                        </a:solidFill>
                      </a:rPr>
                      <a:t>; </a:t>
                    </a:r>
                  </a:p>
                  <a:p>
                    <a:pPr>
                      <a:defRPr sz="1400" b="1">
                        <a:solidFill>
                          <a:schemeClr val="bg2">
                            <a:lumMod val="25000"/>
                          </a:schemeClr>
                        </a:solidFill>
                      </a:defRPr>
                    </a:pPr>
                    <a:fld id="{40CF7AAD-9D58-402F-B983-E7027A19060A}" type="PERCENTAGE">
                      <a:rPr lang="ru-RU" baseline="0" smtClean="0">
                        <a:solidFill>
                          <a:schemeClr val="bg2">
                            <a:lumMod val="25000"/>
                          </a:schemeClr>
                        </a:solidFill>
                      </a:rPr>
                      <a:pPr>
                        <a:defRPr sz="1400" b="1">
                          <a:solidFill>
                            <a:schemeClr val="bg2">
                              <a:lumMod val="25000"/>
                            </a:schemeClr>
                          </a:solidFill>
                        </a:defRPr>
                      </a:pPr>
                      <a:t>[ПРОЦЕНТ]</a:t>
                    </a:fld>
                    <a:endParaRPr lang="ru-RU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bg2">
                          <a:lumMod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bestFit"/>
              <c:showLegendKey val="1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8224826871088398"/>
                      <c:h val="0.18457005135881022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9-401C-445E-987D-E1B50C233AA7}"/>
                </c:ext>
              </c:extLst>
            </c:dLbl>
            <c:dLbl>
              <c:idx val="5"/>
              <c:layout>
                <c:manualLayout>
                  <c:x val="1.5185444165871922E-3"/>
                  <c:y val="-8.8099108174103824E-2"/>
                </c:manualLayout>
              </c:layout>
              <c:tx>
                <c:rich>
                  <a:bodyPr/>
                  <a:lstStyle/>
                  <a:p>
                    <a:fld id="{68350D16-CDF9-4D08-90D0-473F98E9CE4B}" type="CATEGORYNAME">
                      <a:rPr lang="ru-RU"/>
                      <a:pPr/>
                      <a:t>[ИМЯ КАТЕГОРИИ]</a:t>
                    </a:fld>
                    <a:r>
                      <a:rPr lang="ru-RU" baseline="0" dirty="0"/>
                      <a:t>; </a:t>
                    </a:r>
                  </a:p>
                  <a:p>
                    <a:fld id="{59133629-E54F-494E-9F31-5FFAEE737E8C}" type="VALUE">
                      <a:rPr lang="ru-RU" baseline="0" smtClean="0"/>
                      <a:pPr/>
                      <a:t>[ЗНАЧЕНИЕ]</a:t>
                    </a:fld>
                    <a:r>
                      <a:rPr lang="ru-RU" baseline="0" dirty="0"/>
                      <a:t>; </a:t>
                    </a:r>
                  </a:p>
                  <a:p>
                    <a:fld id="{E0BC1C94-1C3D-4EDB-AB02-EFC6FA4C4BE1}" type="PERCENTAGE">
                      <a:rPr lang="ru-RU" baseline="0" smtClean="0"/>
                      <a:pPr/>
                      <a:t>[ПРОЦЕНТ]</a:t>
                    </a:fld>
                    <a:endParaRPr lang="ru-RU"/>
                  </a:p>
                </c:rich>
              </c:tx>
              <c:dLblPos val="bestFit"/>
              <c:showLegendKey val="1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B-401C-445E-987D-E1B50C233AA7}"/>
                </c:ext>
              </c:extLst>
            </c:dLbl>
            <c:dLbl>
              <c:idx val="6"/>
              <c:layout>
                <c:manualLayout>
                  <c:x val="-2.5441038958634227E-2"/>
                  <c:y val="-2.5558834408637342E-2"/>
                </c:manualLayout>
              </c:layout>
              <c:tx>
                <c:rich>
                  <a:bodyPr/>
                  <a:lstStyle/>
                  <a:p>
                    <a:fld id="{CC640CDE-F74F-41AB-8F98-3D599526790B}" type="CATEGORYNAME">
                      <a:rPr lang="ru-RU"/>
                      <a:pPr/>
                      <a:t>[ИМЯ КАТЕГОРИИ]</a:t>
                    </a:fld>
                    <a:r>
                      <a:rPr lang="ru-RU" baseline="0" dirty="0"/>
                      <a:t>; </a:t>
                    </a:r>
                  </a:p>
                  <a:p>
                    <a:fld id="{43FE90A4-F978-4939-B470-DA290CA74E50}" type="VALUE">
                      <a:rPr lang="ru-RU" baseline="0" smtClean="0"/>
                      <a:pPr/>
                      <a:t>[ЗНАЧЕНИЕ]</a:t>
                    </a:fld>
                    <a:r>
                      <a:rPr lang="ru-RU" baseline="0" dirty="0"/>
                      <a:t>; </a:t>
                    </a:r>
                  </a:p>
                  <a:p>
                    <a:fld id="{E19EEF22-8BB1-408A-9FAD-1961307A2641}" type="PERCENTAGE">
                      <a:rPr lang="ru-RU" baseline="0" smtClean="0"/>
                      <a:pPr/>
                      <a:t>[ПРОЦЕНТ]</a:t>
                    </a:fld>
                    <a:endParaRPr lang="ru-RU"/>
                  </a:p>
                </c:rich>
              </c:tx>
              <c:dLblPos val="bestFit"/>
              <c:showLegendKey val="1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D-401C-445E-987D-E1B50C233AA7}"/>
                </c:ext>
              </c:extLst>
            </c:dLbl>
            <c:dLbl>
              <c:idx val="7"/>
              <c:layout>
                <c:manualLayout>
                  <c:x val="-0.1303077435840462"/>
                  <c:y val="-0.1689823058198183"/>
                </c:manualLayout>
              </c:layout>
              <c:tx>
                <c:rich>
                  <a:bodyPr/>
                  <a:lstStyle/>
                  <a:p>
                    <a:fld id="{35E5175D-4789-4A1A-BF04-A7EA03A4478B}" type="CATEGORYNAME">
                      <a:rPr lang="ru-RU">
                        <a:solidFill>
                          <a:schemeClr val="bg2">
                            <a:lumMod val="25000"/>
                          </a:schemeClr>
                        </a:solidFill>
                      </a:rPr>
                      <a:pPr/>
                      <a:t>[ИМЯ КАТЕГОРИИ]</a:t>
                    </a:fld>
                    <a:r>
                      <a:rPr lang="ru-RU" baseline="0" dirty="0">
                        <a:solidFill>
                          <a:schemeClr val="bg2">
                            <a:lumMod val="25000"/>
                          </a:schemeClr>
                        </a:solidFill>
                      </a:rPr>
                      <a:t>; </a:t>
                    </a:r>
                    <a:fld id="{B6EA8703-F699-4930-8628-A0722C187AA3}" type="VALUE">
                      <a:rPr lang="ru-RU" baseline="0">
                        <a:solidFill>
                          <a:schemeClr val="bg2">
                            <a:lumMod val="25000"/>
                          </a:schemeClr>
                        </a:solidFill>
                      </a:rPr>
                      <a:pPr/>
                      <a:t>[ЗНАЧЕНИЕ]</a:t>
                    </a:fld>
                    <a:r>
                      <a:rPr lang="ru-RU" baseline="0" dirty="0">
                        <a:solidFill>
                          <a:schemeClr val="bg2">
                            <a:lumMod val="25000"/>
                          </a:schemeClr>
                        </a:solidFill>
                      </a:rPr>
                      <a:t>; </a:t>
                    </a:r>
                  </a:p>
                  <a:p>
                    <a:fld id="{85459941-8BB2-4405-B333-DFA532DDF216}" type="PERCENTAGE">
                      <a:rPr lang="ru-RU" baseline="0" smtClean="0">
                        <a:solidFill>
                          <a:schemeClr val="bg2">
                            <a:lumMod val="25000"/>
                          </a:schemeClr>
                        </a:solidFill>
                      </a:rPr>
                      <a:pPr/>
                      <a:t>[ПРОЦЕНТ]</a:t>
                    </a:fld>
                    <a:endParaRPr lang="ru-RU"/>
                  </a:p>
                </c:rich>
              </c:tx>
              <c:dLblPos val="bestFit"/>
              <c:showLegendKey val="1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1810273395548643"/>
                      <c:h val="0.14839432129248339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F-401C-445E-987D-E1B50C233AA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bg2">
                        <a:lumMod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bestFit"/>
            <c:showLegendKey val="1"/>
            <c:showVal val="1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rgbClr val="A20000"/>
                  </a:solidFill>
                  <a:prstDash val="solid"/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Лист1!$A$2:$A$9</c:f>
              <c:strCache>
                <c:ptCount val="8"/>
                <c:pt idx="0">
                  <c:v>Общегосударственная деятельность</c:v>
                </c:pt>
                <c:pt idx="1">
                  <c:v>Национальная оборона, Судебная власть, правоохранительная деятельность и обеспечение безопасности, Охрана окружающей среды </c:v>
                </c:pt>
                <c:pt idx="2">
                  <c:v>Национальная экономика</c:v>
                </c:pt>
                <c:pt idx="3">
                  <c:v>Жилищно-коммунальные услуги и жилищное строительство </c:v>
                </c:pt>
                <c:pt idx="4">
                  <c:v>Здравоохранение</c:v>
                </c:pt>
                <c:pt idx="5">
                  <c:v>Физическая культура, спорт, культура и средства массовой информации</c:v>
                </c:pt>
                <c:pt idx="6">
                  <c:v>Образование</c:v>
                </c:pt>
                <c:pt idx="7">
                  <c:v>Социальная политика</c:v>
                </c:pt>
              </c:strCache>
            </c:strRef>
          </c:cat>
          <c:val>
            <c:numRef>
              <c:f>Лист1!$B$2:$B$9</c:f>
              <c:numCache>
                <c:formatCode>#,##0.00_ ;\-#,##0.00\ </c:formatCode>
                <c:ptCount val="8"/>
                <c:pt idx="0">
                  <c:v>3231485.6</c:v>
                </c:pt>
                <c:pt idx="1">
                  <c:v>21749.7</c:v>
                </c:pt>
                <c:pt idx="2">
                  <c:v>5335597.24</c:v>
                </c:pt>
                <c:pt idx="3">
                  <c:v>3247857.64</c:v>
                </c:pt>
                <c:pt idx="4">
                  <c:v>8238403.1600000001</c:v>
                </c:pt>
                <c:pt idx="5">
                  <c:v>1582301.25</c:v>
                </c:pt>
                <c:pt idx="6">
                  <c:v>13361003.550000001</c:v>
                </c:pt>
                <c:pt idx="7">
                  <c:v>2509399.7599999998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0-401C-445E-987D-E1B50C233AA7}"/>
            </c:ext>
          </c:extLst>
        </c:ser>
        <c:dLbls>
          <c:dLblPos val="bestFit"/>
          <c:showLegendKey val="0"/>
          <c:showVal val="0"/>
          <c:showCatName val="1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noFill/>
      <a:prstDash val="solid"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6241190337318948"/>
          <c:y val="0.23995733062775806"/>
          <c:w val="0.36732462140348682"/>
          <c:h val="0.63780688331943114"/>
        </c:manualLayout>
      </c:layout>
      <c:doughnut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spPr>
            <a:effectLst>
              <a:glow rad="88900">
                <a:schemeClr val="accent1">
                  <a:alpha val="91000"/>
                </a:schemeClr>
              </a:glow>
            </a:effectLst>
            <a:scene3d>
              <a:camera prst="orthographicFront"/>
              <a:lightRig rig="flat" dir="t">
                <a:rot lat="0" lon="0" rev="6000000"/>
              </a:lightRig>
            </a:scene3d>
            <a:sp3d prstMaterial="dkEdge">
              <a:bevelT w="222250" h="146050" prst="angle"/>
              <a:bevelB w="50800" h="57150"/>
              <a:contourClr>
                <a:srgbClr val="000000"/>
              </a:contourClr>
            </a:sp3d>
          </c:spPr>
          <c:explosion val="22"/>
          <c:dPt>
            <c:idx val="0"/>
            <c:bubble3D val="0"/>
            <c:spPr>
              <a:solidFill>
                <a:schemeClr val="accent2"/>
              </a:solidFill>
              <a:ln>
                <a:noFill/>
              </a:ln>
              <a:effectLst>
                <a:glow rad="88900">
                  <a:schemeClr val="accent1">
                    <a:alpha val="91000"/>
                  </a:schemeClr>
                </a:glow>
              </a:effectLst>
              <a:scene3d>
                <a:camera prst="orthographicFront"/>
                <a:lightRig rig="flat" dir="t">
                  <a:rot lat="0" lon="0" rev="6000000"/>
                </a:lightRig>
              </a:scene3d>
              <a:sp3d prstMaterial="dkEdge">
                <a:bevelT w="222250" h="146050" prst="angle"/>
                <a:bevelB w="50800" h="57150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5C28-425B-BB44-53D2C493634A}"/>
              </c:ext>
            </c:extLst>
          </c:dPt>
          <c:dPt>
            <c:idx val="1"/>
            <c:bubble3D val="0"/>
            <c:spPr>
              <a:solidFill>
                <a:schemeClr val="accent4"/>
              </a:solidFill>
              <a:ln>
                <a:noFill/>
              </a:ln>
              <a:effectLst>
                <a:glow rad="88900">
                  <a:schemeClr val="accent1">
                    <a:alpha val="91000"/>
                  </a:schemeClr>
                </a:glow>
              </a:effectLst>
              <a:scene3d>
                <a:camera prst="orthographicFront"/>
                <a:lightRig rig="flat" dir="t">
                  <a:rot lat="0" lon="0" rev="6000000"/>
                </a:lightRig>
              </a:scene3d>
              <a:sp3d prstMaterial="dkEdge">
                <a:bevelT w="222250" h="146050" prst="angle"/>
                <a:bevelB w="50800" h="57150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5C28-425B-BB44-53D2C493634A}"/>
              </c:ext>
            </c:extLst>
          </c:dPt>
          <c:dPt>
            <c:idx val="2"/>
            <c:bubble3D val="0"/>
            <c:spPr>
              <a:solidFill>
                <a:schemeClr val="accent6"/>
              </a:solidFill>
              <a:ln>
                <a:noFill/>
              </a:ln>
              <a:effectLst>
                <a:glow rad="88900">
                  <a:schemeClr val="accent1">
                    <a:alpha val="91000"/>
                  </a:schemeClr>
                </a:glow>
              </a:effectLst>
              <a:scene3d>
                <a:camera prst="orthographicFront"/>
                <a:lightRig rig="flat" dir="t">
                  <a:rot lat="0" lon="0" rev="6000000"/>
                </a:lightRig>
              </a:scene3d>
              <a:sp3d prstMaterial="dkEdge">
                <a:bevelT w="222250" h="146050" prst="angle"/>
                <a:bevelB w="50800" h="57150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5-5C28-425B-BB44-53D2C493634A}"/>
              </c:ext>
            </c:extLst>
          </c:dPt>
          <c:dPt>
            <c:idx val="3"/>
            <c:bubble3D val="0"/>
            <c:spPr>
              <a:solidFill>
                <a:schemeClr val="accent2">
                  <a:lumMod val="60000"/>
                </a:schemeClr>
              </a:solidFill>
              <a:ln>
                <a:noFill/>
              </a:ln>
              <a:effectLst>
                <a:glow rad="88900">
                  <a:schemeClr val="accent1">
                    <a:alpha val="91000"/>
                  </a:schemeClr>
                </a:glow>
              </a:effectLst>
              <a:scene3d>
                <a:camera prst="orthographicFront"/>
                <a:lightRig rig="flat" dir="t">
                  <a:rot lat="0" lon="0" rev="6000000"/>
                </a:lightRig>
              </a:scene3d>
              <a:sp3d prstMaterial="dkEdge">
                <a:bevelT w="222250" h="146050" prst="angle"/>
                <a:bevelB w="50800" h="57150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7-5C28-425B-BB44-53D2C493634A}"/>
              </c:ext>
            </c:extLst>
          </c:dPt>
          <c:dLbls>
            <c:dLbl>
              <c:idx val="0"/>
              <c:layout>
                <c:manualLayout>
                  <c:x val="0.23139824874393866"/>
                  <c:y val="-4.1853657859529145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600" b="1" i="0" u="none" strike="noStrike" kern="1200" baseline="0">
                        <a:solidFill>
                          <a:schemeClr val="bg2">
                            <a:lumMod val="25000"/>
                          </a:schemeClr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defRPr>
                    </a:pPr>
                    <a:fld id="{55EDDDBB-77FD-4CC3-B99F-81F283536A85}" type="CATEGORYNAME">
                      <a:rPr lang="ru-RU">
                        <a:solidFill>
                          <a:schemeClr val="bg2">
                            <a:lumMod val="25000"/>
                          </a:schemeClr>
                        </a:solidFill>
                      </a:rPr>
                      <a:pPr>
                        <a:defRPr sz="1600">
                          <a:solidFill>
                            <a:schemeClr val="bg2">
                              <a:lumMod val="2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defRPr>
                      </a:pPr>
                      <a:t>[ИМЯ КАТЕГОРИИ]</a:t>
                    </a:fld>
                    <a:r>
                      <a:rPr lang="ru-RU" baseline="0" dirty="0">
                        <a:solidFill>
                          <a:schemeClr val="bg2">
                            <a:lumMod val="25000"/>
                          </a:schemeClr>
                        </a:solidFill>
                      </a:rPr>
                      <a:t>;                  </a:t>
                    </a:r>
                    <a:fld id="{61EA9850-6D88-4CB9-BCB2-45A4EBAC4CEF}" type="VALUE">
                      <a:rPr lang="ru-RU" baseline="0" smtClean="0">
                        <a:solidFill>
                          <a:schemeClr val="bg2">
                            <a:lumMod val="25000"/>
                          </a:schemeClr>
                        </a:solidFill>
                      </a:rPr>
                      <a:pPr>
                        <a:defRPr sz="1600">
                          <a:solidFill>
                            <a:schemeClr val="bg2">
                              <a:lumMod val="2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defRPr>
                      </a:pPr>
                      <a:t>[ЗНАЧЕНИЕ]</a:t>
                    </a:fld>
                    <a:r>
                      <a:rPr lang="ru-RU" baseline="0" dirty="0">
                        <a:solidFill>
                          <a:schemeClr val="bg2">
                            <a:lumMod val="25000"/>
                          </a:schemeClr>
                        </a:solidFill>
                      </a:rPr>
                      <a:t>;                    </a:t>
                    </a:r>
                    <a:fld id="{69290B7B-3C79-4B69-B7A7-E18CE3AC10AF}" type="PERCENTAGE">
                      <a:rPr lang="ru-RU" baseline="0" smtClean="0">
                        <a:solidFill>
                          <a:schemeClr val="bg2">
                            <a:lumMod val="25000"/>
                          </a:schemeClr>
                        </a:solidFill>
                      </a:rPr>
                      <a:pPr>
                        <a:defRPr sz="1600">
                          <a:solidFill>
                            <a:schemeClr val="bg2">
                              <a:lumMod val="2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defRPr>
                      </a:pPr>
                      <a:t>[ПРОЦЕНТ]</a:t>
                    </a:fld>
                    <a:endParaRPr lang="ru-RU" baseline="0" dirty="0">
                      <a:solidFill>
                        <a:schemeClr val="bg2">
                          <a:lumMod val="25000"/>
                        </a:schemeClr>
                      </a:solidFill>
                    </a:endParaRP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600" b="1" i="0" u="none" strike="noStrike" kern="1200" baseline="0">
                      <a:solidFill>
                        <a:schemeClr val="bg2">
                          <a:lumMod val="25000"/>
                        </a:schemeClr>
                      </a:solidFill>
                      <a:latin typeface="Cambria" panose="02040503050406030204" pitchFamily="18" charset="0"/>
                      <a:ea typeface="Cambria" panose="02040503050406030204" pitchFamily="18" charset="0"/>
                      <a:cs typeface="+mn-cs"/>
                    </a:defRPr>
                  </a:pPr>
                  <a:endParaRPr lang="ru-RU"/>
                </a:p>
              </c:txPr>
              <c:showLegendKey val="1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9552007387965389"/>
                      <c:h val="0.25841572279755709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5C28-425B-BB44-53D2C493634A}"/>
                </c:ext>
              </c:extLst>
            </c:dLbl>
            <c:dLbl>
              <c:idx val="1"/>
              <c:layout>
                <c:manualLayout>
                  <c:x val="-0.17003906318697043"/>
                  <c:y val="4.0566352802064956E-2"/>
                </c:manualLayout>
              </c:layout>
              <c:tx>
                <c:rich>
                  <a:bodyPr/>
                  <a:lstStyle/>
                  <a:p>
                    <a:fld id="{EA1A81C9-5DA1-42A2-A5D0-D3B15BC7CBEE}" type="CATEGORYNAME">
                      <a:rPr lang="ru-RU"/>
                      <a:pPr/>
                      <a:t>[ИМЯ КАТЕГОРИИ]</a:t>
                    </a:fld>
                    <a:r>
                      <a:rPr lang="ru-RU" baseline="0" dirty="0"/>
                      <a:t>;                   </a:t>
                    </a:r>
                    <a:fld id="{DFC468CF-4999-4BFB-9646-6FB52A2F6302}" type="VALUE">
                      <a:rPr lang="ru-RU" baseline="0" smtClean="0"/>
                      <a:pPr/>
                      <a:t>[ЗНАЧЕНИЕ]</a:t>
                    </a:fld>
                    <a:r>
                      <a:rPr lang="ru-RU" baseline="0" dirty="0"/>
                      <a:t>;                         </a:t>
                    </a:r>
                    <a:fld id="{5678BB55-3005-4193-BECF-D420567FF121}" type="PERCENTAGE">
                      <a:rPr lang="ru-RU" baseline="0" smtClean="0"/>
                      <a:pPr/>
                      <a:t>[ПРОЦЕНТ]</a:t>
                    </a:fld>
                    <a:endParaRPr lang="ru-RU" baseline="0" dirty="0"/>
                  </a:p>
                </c:rich>
              </c:tx>
              <c:showLegendKey val="1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5C28-425B-BB44-53D2C493634A}"/>
                </c:ext>
              </c:extLst>
            </c:dLbl>
            <c:dLbl>
              <c:idx val="2"/>
              <c:layout>
                <c:manualLayout>
                  <c:x val="-0.17585491117109917"/>
                  <c:y val="-0.20772072925859078"/>
                </c:manualLayout>
              </c:layout>
              <c:tx>
                <c:rich>
                  <a:bodyPr/>
                  <a:lstStyle/>
                  <a:p>
                    <a:fld id="{F8A904AB-2BCF-4211-A321-6876197AA452}" type="CATEGORYNAME">
                      <a:rPr lang="ru-RU"/>
                      <a:pPr/>
                      <a:t>[ИМЯ КАТЕГОРИИ]</a:t>
                    </a:fld>
                    <a:r>
                      <a:rPr lang="ru-RU" baseline="0" dirty="0"/>
                      <a:t>;                             </a:t>
                    </a:r>
                    <a:fld id="{84AC6825-9F72-4CBD-8BE3-9B9C5FC40F72}" type="VALUE">
                      <a:rPr lang="ru-RU" baseline="0"/>
                      <a:pPr/>
                      <a:t>[ЗНАЧЕНИЕ]</a:t>
                    </a:fld>
                    <a:r>
                      <a:rPr lang="ru-RU" baseline="0" dirty="0"/>
                      <a:t>;                     </a:t>
                    </a:r>
                    <a:fld id="{E947BEE2-1B5A-46E3-95A6-457B178021D2}" type="PERCENTAGE">
                      <a:rPr lang="ru-RU" baseline="0" smtClean="0"/>
                      <a:pPr/>
                      <a:t>[ПРОЦЕНТ]</a:t>
                    </a:fld>
                    <a:endParaRPr lang="ru-RU" baseline="0" dirty="0"/>
                  </a:p>
                </c:rich>
              </c:tx>
              <c:showLegendKey val="1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5C28-425B-BB44-53D2C493634A}"/>
                </c:ext>
              </c:extLst>
            </c:dLbl>
            <c:dLbl>
              <c:idx val="3"/>
              <c:layout>
                <c:manualLayout>
                  <c:x val="1.7544381405819844E-2"/>
                  <c:y val="-0.22638435696497816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600" b="1" i="0" u="none" strike="noStrike" kern="1200" baseline="0">
                        <a:solidFill>
                          <a:schemeClr val="bg2">
                            <a:lumMod val="25000"/>
                          </a:schemeClr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defRPr>
                    </a:pPr>
                    <a:fld id="{B3DEEDCC-21C6-4280-B835-BC62C37EB4FD}" type="CATEGORYNAME">
                      <a:rPr lang="ru-RU">
                        <a:solidFill>
                          <a:schemeClr val="bg2">
                            <a:lumMod val="25000"/>
                          </a:schemeClr>
                        </a:solidFill>
                      </a:rPr>
                      <a:pPr>
                        <a:defRPr sz="1600">
                          <a:solidFill>
                            <a:schemeClr val="bg2">
                              <a:lumMod val="2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defRPr>
                      </a:pPr>
                      <a:t>[ИМЯ КАТЕГОРИИ]</a:t>
                    </a:fld>
                    <a:r>
                      <a:rPr lang="ru-RU" baseline="0" dirty="0">
                        <a:solidFill>
                          <a:schemeClr val="bg2">
                            <a:lumMod val="25000"/>
                          </a:schemeClr>
                        </a:solidFill>
                      </a:rPr>
                      <a:t>;                        </a:t>
                    </a:r>
                    <a:fld id="{EA8A02B1-44E8-48EB-ACC0-661CE30A9691}" type="VALUE">
                      <a:rPr lang="ru-RU" baseline="0" smtClean="0">
                        <a:solidFill>
                          <a:schemeClr val="bg2">
                            <a:lumMod val="25000"/>
                          </a:schemeClr>
                        </a:solidFill>
                      </a:rPr>
                      <a:pPr>
                        <a:defRPr sz="1600">
                          <a:solidFill>
                            <a:schemeClr val="bg2">
                              <a:lumMod val="2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defRPr>
                      </a:pPr>
                      <a:t>[ЗНАЧЕНИЕ]</a:t>
                    </a:fld>
                    <a:r>
                      <a:rPr lang="ru-RU" baseline="0" dirty="0">
                        <a:solidFill>
                          <a:schemeClr val="bg2">
                            <a:lumMod val="25000"/>
                          </a:schemeClr>
                        </a:solidFill>
                      </a:rPr>
                      <a:t>;                     </a:t>
                    </a:r>
                    <a:fld id="{006B96B6-C09F-447F-B106-BDF8984BD982}" type="PERCENTAGE">
                      <a:rPr lang="ru-RU" baseline="0" smtClean="0">
                        <a:solidFill>
                          <a:schemeClr val="bg2">
                            <a:lumMod val="25000"/>
                          </a:schemeClr>
                        </a:solidFill>
                      </a:rPr>
                      <a:pPr>
                        <a:defRPr sz="1600">
                          <a:solidFill>
                            <a:schemeClr val="bg2">
                              <a:lumMod val="2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defRPr>
                      </a:pPr>
                      <a:t>[ПРОЦЕНТ]</a:t>
                    </a:fld>
                    <a:endParaRPr lang="ru-RU" baseline="0" dirty="0">
                      <a:solidFill>
                        <a:schemeClr val="bg2">
                          <a:lumMod val="25000"/>
                        </a:schemeClr>
                      </a:solidFill>
                    </a:endParaRP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600" b="1" i="0" u="none" strike="noStrike" kern="1200" baseline="0">
                      <a:solidFill>
                        <a:schemeClr val="bg2">
                          <a:lumMod val="25000"/>
                        </a:schemeClr>
                      </a:solidFill>
                      <a:latin typeface="Cambria" panose="02040503050406030204" pitchFamily="18" charset="0"/>
                      <a:ea typeface="Cambria" panose="02040503050406030204" pitchFamily="18" charset="0"/>
                      <a:cs typeface="+mn-cs"/>
                    </a:defRPr>
                  </a:pPr>
                  <a:endParaRPr lang="ru-RU"/>
                </a:p>
              </c:txPr>
              <c:showLegendKey val="1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122888688679741"/>
                      <c:h val="0.19770139390061101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7-5C28-425B-BB44-53D2C493634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bg2">
                        <a:lumMod val="25000"/>
                      </a:schemeClr>
                    </a:solidFill>
                    <a:latin typeface="Cambria" panose="02040503050406030204" pitchFamily="18" charset="0"/>
                    <a:ea typeface="Cambria" panose="02040503050406030204" pitchFamily="18" charset="0"/>
                    <a:cs typeface="+mn-cs"/>
                  </a:defRPr>
                </a:pPr>
                <a:endParaRPr lang="ru-RU"/>
              </a:p>
            </c:txPr>
            <c:showLegendKey val="1"/>
            <c:showVal val="1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rgbClr val="B76D0D"/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Лист1!$A$2:$A$5</c:f>
              <c:strCache>
                <c:ptCount val="4"/>
                <c:pt idx="0">
                  <c:v>Заработная плата</c:v>
                </c:pt>
                <c:pt idx="1">
                  <c:v>Питание, медикаменты, трансферты</c:v>
                </c:pt>
                <c:pt idx="2">
                  <c:v>Коммунальные услуги</c:v>
                </c:pt>
                <c:pt idx="3">
                  <c:v>Другие расходы</c:v>
                </c:pt>
              </c:strCache>
            </c:strRef>
          </c:cat>
          <c:val>
            <c:numRef>
              <c:f>Лист1!$B$2:$B$5</c:f>
              <c:numCache>
                <c:formatCode>#,##0.00</c:formatCode>
                <c:ptCount val="4"/>
                <c:pt idx="0">
                  <c:v>22373079.899999999</c:v>
                </c:pt>
                <c:pt idx="1">
                  <c:v>2909288.9</c:v>
                </c:pt>
                <c:pt idx="2">
                  <c:v>2532036.56</c:v>
                </c:pt>
                <c:pt idx="3">
                  <c:v>9713392.5399999991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5C28-425B-BB44-53D2C493634A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42"/>
        <c:holeSize val="56"/>
      </c:doughnutChart>
      <c:spPr>
        <a:noFill/>
        <a:ln>
          <a:noFill/>
        </a:ln>
        <a:effectLst>
          <a:glow rad="127000">
            <a:schemeClr val="accent1">
              <a:alpha val="80000"/>
            </a:schemeClr>
          </a:glow>
        </a:effectLst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  <c:userShapes r:id="rId4"/>
</c:chartSpace>
</file>

<file path=ppt/charts/colors1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2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3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cs:styleClr val="auto"/>
    </cs:fontRef>
    <cs:defRPr sz="133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33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102">
  <cs:axisTitle>
    <cs:lnRef idx="0"/>
    <cs:fillRef idx="0"/>
    <cs:effectRef idx="0"/>
    <cs:fontRef idx="minor">
      <a:schemeClr val="tx1"/>
    </cs:fontRef>
    <cs:defRPr sz="1000" b="1" kern="1200"/>
  </cs:axisTitle>
  <cs:category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categoryAxis>
  <cs:chartArea mods="allowNoFillOverride allowNoLineOverride">
    <cs:lnRef idx="1">
      <a:schemeClr val="tx1">
        <a:tint val="75000"/>
      </a:schemeClr>
    </cs:lnRef>
    <cs:fillRef idx="1">
      <a:schemeClr val="bg1"/>
    </cs:fillRef>
    <cs:effectRef idx="0"/>
    <cs:fontRef idx="minor">
      <a:schemeClr val="tx1"/>
    </cs:fontRef>
    <cs:spPr>
      <a:ln>
        <a:round/>
      </a:ln>
    </cs:spPr>
    <cs:defRPr sz="1000" kern="1200"/>
  </cs:chartArea>
  <cs:dataLabel>
    <cs:lnRef idx="0"/>
    <cs:fillRef idx="0"/>
    <cs:effectRef idx="0"/>
    <cs:fontRef idx="minor">
      <a:schemeClr val="tx1"/>
    </cs:fontRef>
    <cs:defRPr sz="1000" kern="1200"/>
  </cs:dataLabel>
  <cs:dataLabelCallout>
    <cs:lnRef idx="0"/>
    <cs:fillRef idx="0"/>
    <cs:effectRef idx="0"/>
    <cs:fontRef idx="minor">
      <a:schemeClr val="dk1"/>
    </cs:fontRef>
    <cs:spPr>
      <a:solidFill>
        <a:schemeClr val="lt1"/>
      </a:solidFill>
      <a:ln>
        <a:solidFill>
          <a:schemeClr val="dk1">
            <a:lumMod val="65000"/>
            <a:lumOff val="35000"/>
          </a:schemeClr>
        </a:solidFill>
      </a:ln>
    </cs:spPr>
    <cs:defRPr sz="1000" kern="1200"/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1">
      <cs:styleClr val="auto"/>
    </cs:lnRef>
    <cs:lineWidthScale>3</cs:lineWidthScale>
    <cs:fillRef idx="0"/>
    <cs:effectRef idx="0"/>
    <cs:fontRef idx="minor">
      <a:schemeClr val="tx1"/>
    </cs:fontRef>
    <cs:spPr>
      <a:ln cap="rnd">
        <a:round/>
      </a:ln>
    </cs:spPr>
  </cs:dataPointLine>
  <cs:dataPointMarker>
    <cs:lnRef idx="1">
      <cs:styleClr val="auto"/>
    </cs:lnRef>
    <cs:fillRef idx="1">
      <cs:styleClr val="auto"/>
    </cs:fillRef>
    <cs:effectRef idx="0"/>
    <cs:fontRef idx="minor">
      <a:schemeClr val="tx1"/>
    </cs:fontRef>
    <cs:spPr>
      <a:ln>
        <a:round/>
      </a:ln>
    </cs:spPr>
  </cs:dataPointMarker>
  <cs:dataPointMarkerLayout/>
  <cs:dataPointWireframe>
    <cs:lnRef idx="1">
      <cs:styleClr val="auto"/>
    </cs:lnRef>
    <cs:fillRef idx="0"/>
    <cs:effectRef idx="0"/>
    <cs:fontRef idx="minor">
      <a:schemeClr val="tx1"/>
    </cs:fontRef>
    <cs:spPr>
      <a:ln>
        <a:round/>
      </a:ln>
    </cs:spPr>
  </cs:dataPointWireframe>
  <cs:dataTable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dataTable>
  <cs:downBar>
    <cs:lnRef idx="1">
      <a:schemeClr val="tx1"/>
    </cs:lnRef>
    <cs:fillRef idx="1">
      <a:schemeClr val="dk1">
        <a:tint val="95000"/>
      </a:schemeClr>
    </cs:fillRef>
    <cs:effectRef idx="0"/>
    <cs:fontRef idx="minor">
      <a:schemeClr val="tx1"/>
    </cs:fontRef>
    <cs:spPr>
      <a:ln>
        <a:round/>
      </a:ln>
    </cs:spPr>
  </cs:downBar>
  <cs:drop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dropLine>
  <cs:errorBar>
    <cs:lnRef idx="1">
      <a:schemeClr val="tx1"/>
    </cs:lnRef>
    <cs:fillRef idx="1">
      <a:schemeClr val="tx1"/>
    </cs:fillRef>
    <cs:effectRef idx="0"/>
    <cs:fontRef idx="minor">
      <a:schemeClr val="tx1"/>
    </cs:fontRef>
    <cs:spPr>
      <a:ln>
        <a:round/>
      </a:ln>
    </cs:spPr>
  </cs:errorBar>
  <cs:flo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floor>
  <cs:gridlineMaj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gridlineMajor>
  <cs:gridlineMinor>
    <cs:lnRef idx="1">
      <a:schemeClr val="tx1">
        <a:tint val="50000"/>
      </a:schemeClr>
    </cs:lnRef>
    <cs:fillRef idx="0"/>
    <cs:effectRef idx="0"/>
    <cs:fontRef idx="minor">
      <a:schemeClr val="tx1"/>
    </cs:fontRef>
    <cs:spPr>
      <a:ln>
        <a:round/>
      </a:ln>
    </cs:spPr>
  </cs:gridlineMinor>
  <cs:hiLo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hiLoLine>
  <cs:leader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leaderLine>
  <cs:legend>
    <cs:lnRef idx="0"/>
    <cs:fillRef idx="0"/>
    <cs:effectRef idx="0"/>
    <cs:fontRef idx="minor">
      <a:schemeClr val="tx1"/>
    </cs:fontRef>
    <cs:defRPr sz="1000" kern="1200"/>
  </cs:legend>
  <cs:plotArea mods="allowNoFillOverride allowNoLineOverride">
    <cs:lnRef idx="0"/>
    <cs:fillRef idx="1">
      <a:schemeClr val="bg1"/>
    </cs:fillRef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seriesAxis>
  <cs:series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seriesLine>
  <cs:title>
    <cs:lnRef idx="0"/>
    <cs:fillRef idx="0"/>
    <cs:effectRef idx="0"/>
    <cs:fontRef idx="minor">
      <a:schemeClr val="tx1"/>
    </cs:fontRef>
    <cs:defRPr sz="1800" b="1" kern="1200"/>
  </cs:title>
  <cs:trendline>
    <cs:lnRef idx="1">
      <a:schemeClr val="tx1"/>
    </cs:lnRef>
    <cs:fillRef idx="0"/>
    <cs:effectRef idx="0"/>
    <cs:fontRef idx="minor">
      <a:schemeClr val="tx1"/>
    </cs:fontRef>
    <cs:spPr>
      <a:ln cap="rnd">
        <a:round/>
      </a:ln>
    </cs:spPr>
  </cs:trendline>
  <cs:trendlineLabel>
    <cs:lnRef idx="0"/>
    <cs:fillRef idx="0"/>
    <cs:effectRef idx="0"/>
    <cs:fontRef idx="minor">
      <a:schemeClr val="tx1"/>
    </cs:fontRef>
    <cs:defRPr sz="1000" kern="1200"/>
  </cs:trendlineLabel>
  <cs:upBar>
    <cs:lnRef idx="1">
      <a:schemeClr val="tx1"/>
    </cs:lnRef>
    <cs:fillRef idx="1">
      <a:schemeClr val="dk1">
        <a:tint val="5000"/>
      </a:schemeClr>
    </cs:fillRef>
    <cs:effectRef idx="0"/>
    <cs:fontRef idx="minor">
      <a:schemeClr val="tx1"/>
    </cs:fontRef>
    <cs:spPr>
      <a:ln>
        <a:round/>
      </a:ln>
    </cs:spPr>
  </cs:upBar>
  <cs:value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valueAxis>
  <cs:wall>
    <cs:lnRef idx="0"/>
    <cs:fillRef idx="0"/>
    <cs:effectRef idx="0"/>
    <cs:fontRef idx="minor">
      <a:schemeClr val="tx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258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defRPr sz="1197" b="1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scene3d>
        <a:camera prst="orthographicFront"/>
        <a:lightRig rig="brightRoom" dir="t"/>
      </a:scene3d>
      <a:sp3d prstMaterial="flat">
        <a:bevelT w="50800" h="101600" prst="angle"/>
        <a:contourClr>
          <a:srgbClr val="000000"/>
        </a:contourClr>
      </a:sp3d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1905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1" i="0" kern="1200" cap="all" spc="5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_rels/drawing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jpeg"/><Relationship Id="rId3" Type="http://schemas.openxmlformats.org/officeDocument/2006/relationships/image" Target="../media/image5.jpg"/><Relationship Id="rId7" Type="http://schemas.openxmlformats.org/officeDocument/2006/relationships/image" Target="../media/image9.jpg"/><Relationship Id="rId2" Type="http://schemas.openxmlformats.org/officeDocument/2006/relationships/image" Target="../media/image4.jpg"/><Relationship Id="rId1" Type="http://schemas.openxmlformats.org/officeDocument/2006/relationships/image" Target="../media/image3.jpeg"/><Relationship Id="rId6" Type="http://schemas.openxmlformats.org/officeDocument/2006/relationships/image" Target="../media/image8.jpeg"/><Relationship Id="rId5" Type="http://schemas.openxmlformats.org/officeDocument/2006/relationships/image" Target="../media/image7.png"/><Relationship Id="rId4" Type="http://schemas.openxmlformats.org/officeDocument/2006/relationships/image" Target="../media/image6.jpeg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0.63125</cdr:x>
      <cdr:y>0.28541</cdr:y>
    </cdr:from>
    <cdr:to>
      <cdr:x>0.70865</cdr:x>
      <cdr:y>0.40622</cdr:y>
    </cdr:to>
    <cdr:sp macro="" textlink="">
      <cdr:nvSpPr>
        <cdr:cNvPr id="11" name="Шестиугольник 10">
          <a:extLst xmlns:a="http://schemas.openxmlformats.org/drawingml/2006/main">
            <a:ext uri="{FF2B5EF4-FFF2-40B4-BE49-F238E27FC236}">
              <a16:creationId xmlns:a16="http://schemas.microsoft.com/office/drawing/2014/main" id="{C7FB01D3-A440-4D8E-BD36-1F3A68657719}"/>
            </a:ext>
          </a:extLst>
        </cdr:cNvPr>
        <cdr:cNvSpPr/>
      </cdr:nvSpPr>
      <cdr:spPr>
        <a:xfrm xmlns:a="http://schemas.openxmlformats.org/drawingml/2006/main">
          <a:off x="5194920" y="1291773"/>
          <a:ext cx="636951" cy="546749"/>
        </a:xfrm>
        <a:prstGeom xmlns:a="http://schemas.openxmlformats.org/drawingml/2006/main" prst="hexagon">
          <a:avLst>
            <a:gd name="adj" fmla="val 25000"/>
            <a:gd name="vf" fmla="val 115470"/>
          </a:avLst>
        </a:prstGeom>
        <a:blipFill xmlns:a="http://schemas.openxmlformats.org/drawingml/2006/main" rotWithShape="1">
          <a:blip xmlns:r="http://schemas.openxmlformats.org/officeDocument/2006/relationships" r:embed="rId1"/>
          <a:srcRect/>
          <a:stretch>
            <a:fillRect/>
          </a:stretch>
        </a:blipFill>
      </cdr:spPr>
      <cdr:style>
        <a:lnRef xmlns:a="http://schemas.openxmlformats.org/drawingml/2006/main" idx="2">
          <a:schemeClr val="accent1">
            <a:hueOff val="0"/>
            <a:satOff val="0"/>
            <a:lumOff val="0"/>
            <a:alphaOff val="0"/>
          </a:schemeClr>
        </a:lnRef>
        <a:fillRef xmlns:a="http://schemas.openxmlformats.org/drawingml/2006/main" idx="1">
          <a:scrgbClr r="0" g="0" b="0"/>
        </a:fillRef>
        <a:effectRef xmlns:a="http://schemas.openxmlformats.org/drawingml/2006/main" idx="0">
          <a:schemeClr val="lt1">
            <a:alpha val="90000"/>
            <a:hueOff val="0"/>
            <a:satOff val="0"/>
            <a:lumOff val="0"/>
            <a:alphaOff val="0"/>
          </a:schemeClr>
        </a:effectRef>
        <a:fontRef xmlns:a="http://schemas.openxmlformats.org/drawingml/2006/main" idx="minor">
          <a:schemeClr val="dk1">
            <a:hueOff val="0"/>
            <a:satOff val="0"/>
            <a:lumOff val="0"/>
            <a:alphaOff val="0"/>
          </a:schemeClr>
        </a:fontRef>
      </cdr:style>
    </cdr:sp>
  </cdr:relSizeAnchor>
  <cdr:relSizeAnchor xmlns:cdr="http://schemas.openxmlformats.org/drawingml/2006/chartDrawing">
    <cdr:from>
      <cdr:x>0.6925</cdr:x>
      <cdr:y>0.21896</cdr:y>
    </cdr:from>
    <cdr:to>
      <cdr:x>0.77125</cdr:x>
      <cdr:y>0.33976</cdr:y>
    </cdr:to>
    <cdr:grpSp>
      <cdr:nvGrpSpPr>
        <cdr:cNvPr id="12" name="Группа 11">
          <a:extLst xmlns:a="http://schemas.openxmlformats.org/drawingml/2006/main">
            <a:ext uri="{FF2B5EF4-FFF2-40B4-BE49-F238E27FC236}">
              <a16:creationId xmlns:a16="http://schemas.microsoft.com/office/drawing/2014/main" id="{ECB5300B-6016-4EEC-8680-5AB97644CBC0}"/>
            </a:ext>
          </a:extLst>
        </cdr:cNvPr>
        <cdr:cNvGrpSpPr/>
      </cdr:nvGrpSpPr>
      <cdr:grpSpPr>
        <a:xfrm xmlns:a="http://schemas.openxmlformats.org/drawingml/2006/main">
          <a:off x="5698998" y="991005"/>
          <a:ext cx="648081" cy="546736"/>
          <a:chOff x="524901" y="1038822"/>
          <a:chExt cx="714360" cy="546749"/>
        </a:xfrm>
      </cdr:grpSpPr>
      <cdr:sp macro="" textlink="">
        <cdr:nvSpPr>
          <cdr:cNvPr id="13" name="Шестиугольник 12">
            <a:extLst xmlns:a="http://schemas.openxmlformats.org/drawingml/2006/main">
              <a:ext uri="{FF2B5EF4-FFF2-40B4-BE49-F238E27FC236}">
                <a16:creationId xmlns:a16="http://schemas.microsoft.com/office/drawing/2014/main" id="{508CEEBA-9623-440C-892A-5C59F336F3BE}"/>
              </a:ext>
            </a:extLst>
          </cdr:cNvPr>
          <cdr:cNvSpPr/>
        </cdr:nvSpPr>
        <cdr:spPr>
          <a:xfrm xmlns:a="http://schemas.openxmlformats.org/drawingml/2006/main">
            <a:off x="524901" y="1038822"/>
            <a:ext cx="714360" cy="546749"/>
          </a:xfrm>
          <a:prstGeom xmlns:a="http://schemas.openxmlformats.org/drawingml/2006/main" prst="hexagon">
            <a:avLst>
              <a:gd name="adj" fmla="val 25000"/>
              <a:gd name="vf" fmla="val 115470"/>
            </a:avLst>
          </a:prstGeom>
          <a:blipFill xmlns:a="http://schemas.openxmlformats.org/drawingml/2006/main" rotWithShape="0">
            <a:blip xmlns:r="http://schemas.openxmlformats.org/officeDocument/2006/relationships" r:embed="rId2"/>
            <a:srcRect/>
            <a:stretch>
              <a:fillRect l="-25000" r="-25000"/>
            </a:stretch>
          </a:blipFill>
        </cdr:spPr>
        <cdr:style>
          <a:lnRef xmlns:a="http://schemas.openxmlformats.org/drawingml/2006/main" idx="2">
            <a:schemeClr val="accent1">
              <a:hueOff val="0"/>
              <a:satOff val="0"/>
              <a:lumOff val="0"/>
              <a:alphaOff val="0"/>
            </a:schemeClr>
          </a:lnRef>
          <a:fillRef xmlns:a="http://schemas.openxmlformats.org/drawingml/2006/main" idx="1">
            <a:scrgbClr r="0" g="0" b="0"/>
          </a:fillRef>
          <a:effectRef xmlns:a="http://schemas.openxmlformats.org/drawingml/2006/main" idx="0">
            <a:schemeClr val="accent1">
              <a:hueOff val="0"/>
              <a:satOff val="0"/>
              <a:lumOff val="0"/>
              <a:alphaOff val="0"/>
            </a:schemeClr>
          </a:effectRef>
          <a:fontRef xmlns:a="http://schemas.openxmlformats.org/drawingml/2006/main" idx="minor">
            <a:schemeClr val="lt1"/>
          </a:fontRef>
        </cdr:style>
      </cdr:sp>
      <cdr:sp macro="" textlink="">
        <cdr:nvSpPr>
          <cdr:cNvPr id="14" name="Шестиугольник 4">
            <a:extLst xmlns:a="http://schemas.openxmlformats.org/drawingml/2006/main">
              <a:ext uri="{FF2B5EF4-FFF2-40B4-BE49-F238E27FC236}">
                <a16:creationId xmlns:a16="http://schemas.microsoft.com/office/drawing/2014/main" id="{AC5DBA91-050F-47F2-9DCF-E88A8D45F048}"/>
              </a:ext>
            </a:extLst>
          </cdr:cNvPr>
          <cdr:cNvSpPr txBox="1"/>
        </cdr:nvSpPr>
        <cdr:spPr>
          <a:xfrm xmlns:a="http://schemas.openxmlformats.org/drawingml/2006/main">
            <a:off x="629993" y="1119256"/>
            <a:ext cx="504176" cy="385881"/>
          </a:xfrm>
          <a:prstGeom xmlns:a="http://schemas.openxmlformats.org/drawingml/2006/main" prst="rect">
            <a:avLst/>
          </a:prstGeom>
        </cdr:spPr>
        <cdr:style>
          <a:lnRef xmlns:a="http://schemas.openxmlformats.org/drawingml/2006/main" idx="0">
            <a:scrgbClr r="0" g="0" b="0"/>
          </a:lnRef>
          <a:fillRef xmlns:a="http://schemas.openxmlformats.org/drawingml/2006/main" idx="0">
            <a:scrgbClr r="0" g="0" b="0"/>
          </a:fillRef>
          <a:effectRef xmlns:a="http://schemas.openxmlformats.org/drawingml/2006/main" idx="0">
            <a:scrgbClr r="0" g="0" b="0"/>
          </a:effectRef>
          <a:fontRef xmlns:a="http://schemas.openxmlformats.org/drawingml/2006/main" idx="minor">
            <a:schemeClr val="lt1"/>
          </a:fontRef>
        </cdr:style>
        <cdr:txBody>
          <a:bodyPr xmlns:a="http://schemas.openxmlformats.org/drawingml/2006/main" spcFirstLastPara="0" vert="horz" wrap="square" lIns="0" tIns="12700" rIns="0" bIns="12700" numCol="1" spcCol="1270" anchor="ctr" anchorCtr="0">
            <a:noAutofit/>
          </a:bodyPr>
          <a:lstStyle xmlns:a="http://schemas.openxmlformats.org/drawingml/2006/main"/>
          <a:p xmlns:a="http://schemas.openxmlformats.org/drawingml/2006/main">
            <a:pPr marL="0" lvl="0" indent="0" algn="ctr" defTabSz="4445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endParaRPr lang="ru-RU" sz="1000" kern="1200" dirty="0">
              <a:solidFill>
                <a:schemeClr val="tx1"/>
              </a:solidFill>
            </a:endParaRPr>
          </a:p>
        </cdr:txBody>
      </cdr:sp>
    </cdr:grpSp>
  </cdr:relSizeAnchor>
  <cdr:relSizeAnchor xmlns:cdr="http://schemas.openxmlformats.org/drawingml/2006/chartDrawing">
    <cdr:from>
      <cdr:x>0.69236</cdr:x>
      <cdr:y>0.3412</cdr:y>
    </cdr:from>
    <cdr:to>
      <cdr:x>0.76976</cdr:x>
      <cdr:y>0.462</cdr:y>
    </cdr:to>
    <cdr:grpSp>
      <cdr:nvGrpSpPr>
        <cdr:cNvPr id="15" name="Группа 14">
          <a:extLst xmlns:a="http://schemas.openxmlformats.org/drawingml/2006/main">
            <a:ext uri="{FF2B5EF4-FFF2-40B4-BE49-F238E27FC236}">
              <a16:creationId xmlns:a16="http://schemas.microsoft.com/office/drawing/2014/main" id="{DFC8D68F-0375-42C7-9A98-22D1F6D8996C}"/>
            </a:ext>
          </a:extLst>
        </cdr:cNvPr>
        <cdr:cNvGrpSpPr/>
      </cdr:nvGrpSpPr>
      <cdr:grpSpPr>
        <a:xfrm xmlns:a="http://schemas.openxmlformats.org/drawingml/2006/main">
          <a:off x="5697846" y="1544259"/>
          <a:ext cx="636971" cy="546736"/>
          <a:chOff x="540707" y="1615477"/>
          <a:chExt cx="636951" cy="546749"/>
        </a:xfrm>
      </cdr:grpSpPr>
      <cdr:sp macro="" textlink="">
        <cdr:nvSpPr>
          <cdr:cNvPr id="16" name="Шестиугольник 15">
            <a:extLst xmlns:a="http://schemas.openxmlformats.org/drawingml/2006/main">
              <a:ext uri="{FF2B5EF4-FFF2-40B4-BE49-F238E27FC236}">
                <a16:creationId xmlns:a16="http://schemas.microsoft.com/office/drawing/2014/main" id="{847DA8D5-562C-4D55-BFE7-BBC6AF519F56}"/>
              </a:ext>
            </a:extLst>
          </cdr:cNvPr>
          <cdr:cNvSpPr/>
        </cdr:nvSpPr>
        <cdr:spPr>
          <a:xfrm xmlns:a="http://schemas.openxmlformats.org/drawingml/2006/main">
            <a:off x="540707" y="1615477"/>
            <a:ext cx="636951" cy="546749"/>
          </a:xfrm>
          <a:prstGeom xmlns:a="http://schemas.openxmlformats.org/drawingml/2006/main" prst="hexagon">
            <a:avLst>
              <a:gd name="adj" fmla="val 25000"/>
              <a:gd name="vf" fmla="val 115470"/>
            </a:avLst>
          </a:prstGeom>
          <a:blipFill xmlns:a="http://schemas.openxmlformats.org/drawingml/2006/main" rotWithShape="0">
            <a:blip xmlns:r="http://schemas.openxmlformats.org/officeDocument/2006/relationships" r:embed="rId3"/>
            <a:srcRect/>
            <a:stretch>
              <a:fillRect l="-39000" r="-39000"/>
            </a:stretch>
          </a:blipFill>
        </cdr:spPr>
        <cdr:style>
          <a:lnRef xmlns:a="http://schemas.openxmlformats.org/drawingml/2006/main" idx="2">
            <a:schemeClr val="accent1">
              <a:hueOff val="0"/>
              <a:satOff val="0"/>
              <a:lumOff val="0"/>
              <a:alphaOff val="0"/>
            </a:schemeClr>
          </a:lnRef>
          <a:fillRef xmlns:a="http://schemas.openxmlformats.org/drawingml/2006/main" idx="1">
            <a:scrgbClr r="0" g="0" b="0"/>
          </a:fillRef>
          <a:effectRef xmlns:a="http://schemas.openxmlformats.org/drawingml/2006/main" idx="0">
            <a:schemeClr val="accent1">
              <a:hueOff val="0"/>
              <a:satOff val="0"/>
              <a:lumOff val="0"/>
              <a:alphaOff val="0"/>
            </a:schemeClr>
          </a:effectRef>
          <a:fontRef xmlns:a="http://schemas.openxmlformats.org/drawingml/2006/main" idx="minor">
            <a:schemeClr val="lt1"/>
          </a:fontRef>
        </cdr:style>
      </cdr:sp>
      <cdr:sp macro="" textlink="">
        <cdr:nvSpPr>
          <cdr:cNvPr id="17" name="Шестиугольник 4">
            <a:extLst xmlns:a="http://schemas.openxmlformats.org/drawingml/2006/main">
              <a:ext uri="{FF2B5EF4-FFF2-40B4-BE49-F238E27FC236}">
                <a16:creationId xmlns:a16="http://schemas.microsoft.com/office/drawing/2014/main" id="{3B028137-D5F5-4EBB-9398-9D67990B7A96}"/>
              </a:ext>
            </a:extLst>
          </cdr:cNvPr>
          <cdr:cNvSpPr txBox="1"/>
        </cdr:nvSpPr>
        <cdr:spPr>
          <a:xfrm xmlns:a="http://schemas.openxmlformats.org/drawingml/2006/main">
            <a:off x="639349" y="1700149"/>
            <a:ext cx="439667" cy="377405"/>
          </a:xfrm>
          <a:prstGeom xmlns:a="http://schemas.openxmlformats.org/drawingml/2006/main" prst="rect">
            <a:avLst/>
          </a:prstGeom>
        </cdr:spPr>
        <cdr:style>
          <a:lnRef xmlns:a="http://schemas.openxmlformats.org/drawingml/2006/main" idx="0">
            <a:scrgbClr r="0" g="0" b="0"/>
          </a:lnRef>
          <a:fillRef xmlns:a="http://schemas.openxmlformats.org/drawingml/2006/main" idx="0">
            <a:scrgbClr r="0" g="0" b="0"/>
          </a:fillRef>
          <a:effectRef xmlns:a="http://schemas.openxmlformats.org/drawingml/2006/main" idx="0">
            <a:scrgbClr r="0" g="0" b="0"/>
          </a:effectRef>
          <a:fontRef xmlns:a="http://schemas.openxmlformats.org/drawingml/2006/main" idx="minor">
            <a:schemeClr val="lt1"/>
          </a:fontRef>
        </cdr:style>
        <cdr:txBody>
          <a:bodyPr xmlns:a="http://schemas.openxmlformats.org/drawingml/2006/main" spcFirstLastPara="0" vert="horz" wrap="square" lIns="0" tIns="13970" rIns="0" bIns="13970" numCol="1" spcCol="1270" anchor="ctr" anchorCtr="0">
            <a:noAutofit/>
          </a:bodyPr>
          <a:lstStyle xmlns:a="http://schemas.openxmlformats.org/drawingml/2006/main"/>
          <a:p xmlns:a="http://schemas.openxmlformats.org/drawingml/2006/main">
            <a:pPr marL="0" lvl="0" indent="0" algn="ctr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endParaRPr lang="ru-RU" sz="1100" kern="1200" dirty="0">
              <a:solidFill>
                <a:schemeClr val="tx1"/>
              </a:solidFill>
            </a:endParaRPr>
          </a:p>
        </cdr:txBody>
      </cdr:sp>
    </cdr:grpSp>
  </cdr:relSizeAnchor>
  <cdr:relSizeAnchor xmlns:cdr="http://schemas.openxmlformats.org/drawingml/2006/chartDrawing">
    <cdr:from>
      <cdr:x>0.75375</cdr:x>
      <cdr:y>0.14998</cdr:y>
    </cdr:from>
    <cdr:to>
      <cdr:x>0.8325</cdr:x>
      <cdr:y>0.27726</cdr:y>
    </cdr:to>
    <cdr:sp macro="" textlink="">
      <cdr:nvSpPr>
        <cdr:cNvPr id="18" name="Шестиугольник 17">
          <a:extLst xmlns:a="http://schemas.openxmlformats.org/drawingml/2006/main">
            <a:ext uri="{FF2B5EF4-FFF2-40B4-BE49-F238E27FC236}">
              <a16:creationId xmlns:a16="http://schemas.microsoft.com/office/drawing/2014/main" id="{38329266-9FE9-4467-8CDA-64F35A2A2208}"/>
            </a:ext>
          </a:extLst>
        </cdr:cNvPr>
        <cdr:cNvSpPr/>
      </cdr:nvSpPr>
      <cdr:spPr>
        <a:xfrm xmlns:a="http://schemas.openxmlformats.org/drawingml/2006/main">
          <a:off x="6203032" y="678806"/>
          <a:ext cx="648072" cy="576064"/>
        </a:xfrm>
        <a:prstGeom xmlns:a="http://schemas.openxmlformats.org/drawingml/2006/main" prst="hexagon">
          <a:avLst>
            <a:gd name="adj" fmla="val 25000"/>
            <a:gd name="vf" fmla="val 115470"/>
          </a:avLst>
        </a:prstGeom>
        <a:blipFill xmlns:a="http://schemas.openxmlformats.org/drawingml/2006/main" rotWithShape="1">
          <a:blip xmlns:r="http://schemas.openxmlformats.org/officeDocument/2006/relationships" r:embed="rId4"/>
          <a:srcRect/>
          <a:stretch>
            <a:fillRect l="-15000" r="-15000"/>
          </a:stretch>
        </a:blipFill>
      </cdr:spPr>
      <cdr:style>
        <a:lnRef xmlns:a="http://schemas.openxmlformats.org/drawingml/2006/main" idx="2">
          <a:schemeClr val="accent1">
            <a:hueOff val="0"/>
            <a:satOff val="0"/>
            <a:lumOff val="0"/>
            <a:alphaOff val="0"/>
          </a:schemeClr>
        </a:lnRef>
        <a:fillRef xmlns:a="http://schemas.openxmlformats.org/drawingml/2006/main" idx="1">
          <a:scrgbClr r="0" g="0" b="0"/>
        </a:fillRef>
        <a:effectRef xmlns:a="http://schemas.openxmlformats.org/drawingml/2006/main" idx="0">
          <a:schemeClr val="lt1">
            <a:alpha val="90000"/>
            <a:hueOff val="0"/>
            <a:satOff val="0"/>
            <a:lumOff val="0"/>
            <a:alphaOff val="0"/>
          </a:schemeClr>
        </a:effectRef>
        <a:fontRef xmlns:a="http://schemas.openxmlformats.org/drawingml/2006/main" idx="minor">
          <a:schemeClr val="dk1">
            <a:hueOff val="0"/>
            <a:satOff val="0"/>
            <a:lumOff val="0"/>
            <a:alphaOff val="0"/>
          </a:schemeClr>
        </a:fontRef>
      </cdr:style>
    </cdr:sp>
  </cdr:relSizeAnchor>
  <cdr:relSizeAnchor xmlns:cdr="http://schemas.openxmlformats.org/drawingml/2006/chartDrawing">
    <cdr:from>
      <cdr:x>0.75375</cdr:x>
      <cdr:y>0.2808</cdr:y>
    </cdr:from>
    <cdr:to>
      <cdr:x>0.83114</cdr:x>
      <cdr:y>0.4016</cdr:y>
    </cdr:to>
    <cdr:grpSp>
      <cdr:nvGrpSpPr>
        <cdr:cNvPr id="19" name="Группа 18">
          <a:extLst xmlns:a="http://schemas.openxmlformats.org/drawingml/2006/main">
            <a:ext uri="{FF2B5EF4-FFF2-40B4-BE49-F238E27FC236}">
              <a16:creationId xmlns:a16="http://schemas.microsoft.com/office/drawing/2014/main" id="{F87FDDC7-5641-455A-8E46-6FB5ACE830C3}"/>
            </a:ext>
          </a:extLst>
        </cdr:cNvPr>
        <cdr:cNvGrpSpPr/>
      </cdr:nvGrpSpPr>
      <cdr:grpSpPr>
        <a:xfrm xmlns:a="http://schemas.openxmlformats.org/drawingml/2006/main">
          <a:off x="6203061" y="1270890"/>
          <a:ext cx="636889" cy="546737"/>
          <a:chOff x="1117063" y="1369210"/>
          <a:chExt cx="636951" cy="546749"/>
        </a:xfrm>
      </cdr:grpSpPr>
      <cdr:sp macro="" textlink="">
        <cdr:nvSpPr>
          <cdr:cNvPr id="20" name="Шестиугольник 19">
            <a:extLst xmlns:a="http://schemas.openxmlformats.org/drawingml/2006/main">
              <a:ext uri="{FF2B5EF4-FFF2-40B4-BE49-F238E27FC236}">
                <a16:creationId xmlns:a16="http://schemas.microsoft.com/office/drawing/2014/main" id="{47A187E0-8D40-4785-B5F1-AC84D0E25B07}"/>
              </a:ext>
            </a:extLst>
          </cdr:cNvPr>
          <cdr:cNvSpPr/>
        </cdr:nvSpPr>
        <cdr:spPr>
          <a:xfrm xmlns:a="http://schemas.openxmlformats.org/drawingml/2006/main">
            <a:off x="1117063" y="1369210"/>
            <a:ext cx="636951" cy="546749"/>
          </a:xfrm>
          <a:prstGeom xmlns:a="http://schemas.openxmlformats.org/drawingml/2006/main" prst="hexagon">
            <a:avLst>
              <a:gd name="adj" fmla="val 25000"/>
              <a:gd name="vf" fmla="val 115470"/>
            </a:avLst>
          </a:prstGeom>
          <a:blipFill xmlns:a="http://schemas.openxmlformats.org/drawingml/2006/main" rotWithShape="0">
            <a:blip xmlns:r="http://schemas.openxmlformats.org/officeDocument/2006/relationships" r:embed="rId5"/>
            <a:srcRect/>
            <a:stretch>
              <a:fillRect l="-11000" r="-11000"/>
            </a:stretch>
          </a:blipFill>
          <a:ln xmlns:a="http://schemas.openxmlformats.org/drawingml/2006/main">
            <a:solidFill>
              <a:srgbClr val="00B050"/>
            </a:solidFill>
          </a:ln>
        </cdr:spPr>
        <cdr:style>
          <a:lnRef xmlns:a="http://schemas.openxmlformats.org/drawingml/2006/main" idx="2">
            <a:scrgbClr r="0" g="0" b="0"/>
          </a:lnRef>
          <a:fillRef xmlns:a="http://schemas.openxmlformats.org/drawingml/2006/main" idx="1">
            <a:scrgbClr r="0" g="0" b="0"/>
          </a:fillRef>
          <a:effectRef xmlns:a="http://schemas.openxmlformats.org/drawingml/2006/main" idx="0">
            <a:schemeClr val="accent1">
              <a:hueOff val="0"/>
              <a:satOff val="0"/>
              <a:lumOff val="0"/>
              <a:alphaOff val="0"/>
            </a:schemeClr>
          </a:effectRef>
          <a:fontRef xmlns:a="http://schemas.openxmlformats.org/drawingml/2006/main" idx="minor">
            <a:schemeClr val="lt1"/>
          </a:fontRef>
        </cdr:style>
      </cdr:sp>
      <cdr:sp macro="" textlink="">
        <cdr:nvSpPr>
          <cdr:cNvPr id="21" name="Шестиугольник 4">
            <a:extLst xmlns:a="http://schemas.openxmlformats.org/drawingml/2006/main">
              <a:ext uri="{FF2B5EF4-FFF2-40B4-BE49-F238E27FC236}">
                <a16:creationId xmlns:a16="http://schemas.microsoft.com/office/drawing/2014/main" id="{9CA80559-84E0-4016-8BE1-EA9F700B3C7D}"/>
              </a:ext>
            </a:extLst>
          </cdr:cNvPr>
          <cdr:cNvSpPr txBox="1"/>
        </cdr:nvSpPr>
        <cdr:spPr>
          <a:xfrm xmlns:a="http://schemas.openxmlformats.org/drawingml/2006/main">
            <a:off x="1215705" y="1453882"/>
            <a:ext cx="439667" cy="377405"/>
          </a:xfrm>
          <a:prstGeom xmlns:a="http://schemas.openxmlformats.org/drawingml/2006/main" prst="rect">
            <a:avLst/>
          </a:prstGeom>
        </cdr:spPr>
        <cdr:style>
          <a:lnRef xmlns:a="http://schemas.openxmlformats.org/drawingml/2006/main" idx="0">
            <a:scrgbClr r="0" g="0" b="0"/>
          </a:lnRef>
          <a:fillRef xmlns:a="http://schemas.openxmlformats.org/drawingml/2006/main" idx="0">
            <a:scrgbClr r="0" g="0" b="0"/>
          </a:fillRef>
          <a:effectRef xmlns:a="http://schemas.openxmlformats.org/drawingml/2006/main" idx="0">
            <a:scrgbClr r="0" g="0" b="0"/>
          </a:effectRef>
          <a:fontRef xmlns:a="http://schemas.openxmlformats.org/drawingml/2006/main" idx="minor">
            <a:schemeClr val="lt1"/>
          </a:fontRef>
        </cdr:style>
        <cdr:txBody>
          <a:bodyPr xmlns:a="http://schemas.openxmlformats.org/drawingml/2006/main" spcFirstLastPara="0" vert="horz" wrap="square" lIns="0" tIns="13970" rIns="0" bIns="13970" numCol="1" spcCol="1270" anchor="ctr" anchorCtr="0">
            <a:noAutofit/>
          </a:bodyPr>
          <a:lstStyle xmlns:a="http://schemas.openxmlformats.org/drawingml/2006/main"/>
          <a:p xmlns:a="http://schemas.openxmlformats.org/drawingml/2006/main">
            <a:pPr marL="0" lvl="0" indent="0" algn="ctr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endParaRPr lang="ru-RU" sz="1100" kern="1200" dirty="0">
              <a:solidFill>
                <a:schemeClr val="tx1"/>
              </a:solidFill>
            </a:endParaRPr>
          </a:p>
        </cdr:txBody>
      </cdr:sp>
    </cdr:grpSp>
  </cdr:relSizeAnchor>
  <cdr:relSizeAnchor xmlns:cdr="http://schemas.openxmlformats.org/drawingml/2006/chartDrawing">
    <cdr:from>
      <cdr:x>0.75375</cdr:x>
      <cdr:y>0.40454</cdr:y>
    </cdr:from>
    <cdr:to>
      <cdr:x>0.8325</cdr:x>
      <cdr:y>0.52939</cdr:y>
    </cdr:to>
    <cdr:grpSp>
      <cdr:nvGrpSpPr>
        <cdr:cNvPr id="22" name="Группа 21">
          <a:extLst xmlns:a="http://schemas.openxmlformats.org/drawingml/2006/main">
            <a:ext uri="{FF2B5EF4-FFF2-40B4-BE49-F238E27FC236}">
              <a16:creationId xmlns:a16="http://schemas.microsoft.com/office/drawing/2014/main" id="{EA642ABF-F217-459F-B891-1B46700B8C92}"/>
            </a:ext>
          </a:extLst>
        </cdr:cNvPr>
        <cdr:cNvGrpSpPr/>
      </cdr:nvGrpSpPr>
      <cdr:grpSpPr>
        <a:xfrm xmlns:a="http://schemas.openxmlformats.org/drawingml/2006/main">
          <a:off x="6203061" y="1830933"/>
          <a:ext cx="648081" cy="565067"/>
          <a:chOff x="1079944" y="1955133"/>
          <a:chExt cx="636951" cy="546749"/>
        </a:xfrm>
      </cdr:grpSpPr>
      <cdr:sp macro="" textlink="">
        <cdr:nvSpPr>
          <cdr:cNvPr id="23" name="Шестиугольник 22">
            <a:extLst xmlns:a="http://schemas.openxmlformats.org/drawingml/2006/main">
              <a:ext uri="{FF2B5EF4-FFF2-40B4-BE49-F238E27FC236}">
                <a16:creationId xmlns:a16="http://schemas.microsoft.com/office/drawing/2014/main" id="{C88DCB21-ABFF-42A8-91FE-A7D281A5E541}"/>
              </a:ext>
            </a:extLst>
          </cdr:cNvPr>
          <cdr:cNvSpPr/>
        </cdr:nvSpPr>
        <cdr:spPr>
          <a:xfrm xmlns:a="http://schemas.openxmlformats.org/drawingml/2006/main">
            <a:off x="1079944" y="1955133"/>
            <a:ext cx="636951" cy="546749"/>
          </a:xfrm>
          <a:prstGeom xmlns:a="http://schemas.openxmlformats.org/drawingml/2006/main" prst="hexagon">
            <a:avLst>
              <a:gd name="adj" fmla="val 25000"/>
              <a:gd name="vf" fmla="val 115470"/>
            </a:avLst>
          </a:prstGeom>
          <a:blipFill xmlns:a="http://schemas.openxmlformats.org/drawingml/2006/main" rotWithShape="0">
            <a:blip xmlns:r="http://schemas.openxmlformats.org/officeDocument/2006/relationships" r:embed="rId6"/>
            <a:srcRect/>
            <a:stretch>
              <a:fillRect l="-30000" r="-30000"/>
            </a:stretch>
          </a:blipFill>
        </cdr:spPr>
        <cdr:style>
          <a:lnRef xmlns:a="http://schemas.openxmlformats.org/drawingml/2006/main" idx="2">
            <a:schemeClr val="accent1">
              <a:hueOff val="0"/>
              <a:satOff val="0"/>
              <a:lumOff val="0"/>
              <a:alphaOff val="0"/>
            </a:schemeClr>
          </a:lnRef>
          <a:fillRef xmlns:a="http://schemas.openxmlformats.org/drawingml/2006/main" idx="1">
            <a:scrgbClr r="0" g="0" b="0"/>
          </a:fillRef>
          <a:effectRef xmlns:a="http://schemas.openxmlformats.org/drawingml/2006/main" idx="0">
            <a:schemeClr val="accent1">
              <a:hueOff val="0"/>
              <a:satOff val="0"/>
              <a:lumOff val="0"/>
              <a:alphaOff val="0"/>
            </a:schemeClr>
          </a:effectRef>
          <a:fontRef xmlns:a="http://schemas.openxmlformats.org/drawingml/2006/main" idx="minor">
            <a:schemeClr val="lt1"/>
          </a:fontRef>
        </cdr:style>
      </cdr:sp>
      <cdr:sp macro="" textlink="">
        <cdr:nvSpPr>
          <cdr:cNvPr id="24" name="Шестиугольник 4">
            <a:extLst xmlns:a="http://schemas.openxmlformats.org/drawingml/2006/main">
              <a:ext uri="{FF2B5EF4-FFF2-40B4-BE49-F238E27FC236}">
                <a16:creationId xmlns:a16="http://schemas.microsoft.com/office/drawing/2014/main" id="{32BEB375-BF90-4897-9A13-6E84AC78AE05}"/>
              </a:ext>
            </a:extLst>
          </cdr:cNvPr>
          <cdr:cNvSpPr txBox="1"/>
        </cdr:nvSpPr>
        <cdr:spPr>
          <a:xfrm xmlns:a="http://schemas.openxmlformats.org/drawingml/2006/main">
            <a:off x="1178586" y="2039805"/>
            <a:ext cx="439667" cy="377405"/>
          </a:xfrm>
          <a:prstGeom xmlns:a="http://schemas.openxmlformats.org/drawingml/2006/main" prst="rect">
            <a:avLst/>
          </a:prstGeom>
        </cdr:spPr>
        <cdr:style>
          <a:lnRef xmlns:a="http://schemas.openxmlformats.org/drawingml/2006/main" idx="0">
            <a:scrgbClr r="0" g="0" b="0"/>
          </a:lnRef>
          <a:fillRef xmlns:a="http://schemas.openxmlformats.org/drawingml/2006/main" idx="0">
            <a:scrgbClr r="0" g="0" b="0"/>
          </a:fillRef>
          <a:effectRef xmlns:a="http://schemas.openxmlformats.org/drawingml/2006/main" idx="0">
            <a:scrgbClr r="0" g="0" b="0"/>
          </a:effectRef>
          <a:fontRef xmlns:a="http://schemas.openxmlformats.org/drawingml/2006/main" idx="minor">
            <a:schemeClr val="lt1"/>
          </a:fontRef>
        </cdr:style>
        <cdr:txBody>
          <a:bodyPr xmlns:a="http://schemas.openxmlformats.org/drawingml/2006/main" spcFirstLastPara="0" vert="horz" wrap="square" lIns="0" tIns="27940" rIns="0" bIns="27940" numCol="1" spcCol="1270" anchor="ctr" anchorCtr="0">
            <a:noAutofit/>
          </a:bodyPr>
          <a:lstStyle xmlns:a="http://schemas.openxmlformats.org/drawingml/2006/main"/>
          <a:p xmlns:a="http://schemas.openxmlformats.org/drawingml/2006/main">
            <a:pPr lvl="0"/>
            <a:endParaRPr lang="ru-RU" sz="2400"/>
          </a:p>
        </cdr:txBody>
      </cdr:sp>
    </cdr:grpSp>
  </cdr:relSizeAnchor>
  <cdr:relSizeAnchor xmlns:cdr="http://schemas.openxmlformats.org/drawingml/2006/chartDrawing">
    <cdr:from>
      <cdr:x>0.815</cdr:x>
      <cdr:y>0.20628</cdr:y>
    </cdr:from>
    <cdr:to>
      <cdr:x>0.89239</cdr:x>
      <cdr:y>0.33356</cdr:y>
    </cdr:to>
    <cdr:sp macro="" textlink="">
      <cdr:nvSpPr>
        <cdr:cNvPr id="25" name="Шестиугольник 24">
          <a:extLst xmlns:a="http://schemas.openxmlformats.org/drawingml/2006/main">
            <a:ext uri="{FF2B5EF4-FFF2-40B4-BE49-F238E27FC236}">
              <a16:creationId xmlns:a16="http://schemas.microsoft.com/office/drawing/2014/main" id="{2B70CC0D-8C07-4F55-8842-270826A106D2}"/>
            </a:ext>
          </a:extLst>
        </cdr:cNvPr>
        <cdr:cNvSpPr/>
      </cdr:nvSpPr>
      <cdr:spPr>
        <a:xfrm xmlns:a="http://schemas.openxmlformats.org/drawingml/2006/main">
          <a:off x="6707088" y="933629"/>
          <a:ext cx="636951" cy="576064"/>
        </a:xfrm>
        <a:prstGeom xmlns:a="http://schemas.openxmlformats.org/drawingml/2006/main" prst="hexagon">
          <a:avLst>
            <a:gd name="adj" fmla="val 25000"/>
            <a:gd name="vf" fmla="val 115470"/>
          </a:avLst>
        </a:prstGeom>
        <a:blipFill xmlns:a="http://schemas.openxmlformats.org/drawingml/2006/main" rotWithShape="1"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14000" r="-14000"/>
          </a:stretch>
        </a:blipFill>
      </cdr:spPr>
      <cdr:style>
        <a:lnRef xmlns:a="http://schemas.openxmlformats.org/drawingml/2006/main" idx="2">
          <a:schemeClr val="accent1">
            <a:hueOff val="0"/>
            <a:satOff val="0"/>
            <a:lumOff val="0"/>
            <a:alphaOff val="0"/>
          </a:schemeClr>
        </a:lnRef>
        <a:fillRef xmlns:a="http://schemas.openxmlformats.org/drawingml/2006/main" idx="1">
          <a:scrgbClr r="0" g="0" b="0"/>
        </a:fillRef>
        <a:effectRef xmlns:a="http://schemas.openxmlformats.org/drawingml/2006/main" idx="0">
          <a:schemeClr val="lt1">
            <a:alpha val="90000"/>
            <a:hueOff val="0"/>
            <a:satOff val="0"/>
            <a:lumOff val="0"/>
            <a:alphaOff val="0"/>
          </a:schemeClr>
        </a:effectRef>
        <a:fontRef xmlns:a="http://schemas.openxmlformats.org/drawingml/2006/main" idx="minor">
          <a:schemeClr val="dk1">
            <a:hueOff val="0"/>
            <a:satOff val="0"/>
            <a:lumOff val="0"/>
            <a:alphaOff val="0"/>
          </a:schemeClr>
        </a:fontRef>
      </cdr:style>
    </cdr:sp>
  </cdr:relSizeAnchor>
  <cdr:relSizeAnchor xmlns:cdr="http://schemas.openxmlformats.org/drawingml/2006/chartDrawing">
    <cdr:from>
      <cdr:x>0.815</cdr:x>
      <cdr:y>0.33356</cdr:y>
    </cdr:from>
    <cdr:to>
      <cdr:x>0.89239</cdr:x>
      <cdr:y>0.45437</cdr:y>
    </cdr:to>
    <cdr:sp macro="" textlink="">
      <cdr:nvSpPr>
        <cdr:cNvPr id="26" name="Шестиугольник 25">
          <a:extLst xmlns:a="http://schemas.openxmlformats.org/drawingml/2006/main">
            <a:ext uri="{FF2B5EF4-FFF2-40B4-BE49-F238E27FC236}">
              <a16:creationId xmlns:a16="http://schemas.microsoft.com/office/drawing/2014/main" id="{0EE2095A-140A-4C49-99FF-7CEB4F5796AA}"/>
            </a:ext>
          </a:extLst>
        </cdr:cNvPr>
        <cdr:cNvSpPr/>
      </cdr:nvSpPr>
      <cdr:spPr>
        <a:xfrm xmlns:a="http://schemas.openxmlformats.org/drawingml/2006/main">
          <a:off x="6707088" y="1509693"/>
          <a:ext cx="636951" cy="546749"/>
        </a:xfrm>
        <a:prstGeom xmlns:a="http://schemas.openxmlformats.org/drawingml/2006/main" prst="hexagon">
          <a:avLst>
            <a:gd name="adj" fmla="val 25000"/>
            <a:gd name="vf" fmla="val 115470"/>
          </a:avLst>
        </a:prstGeom>
        <a:blipFill xmlns:a="http://schemas.openxmlformats.org/drawingml/2006/main" rotWithShape="1">
          <a:blip xmlns:r="http://schemas.openxmlformats.org/officeDocument/2006/relationships" r:embed="rId8"/>
          <a:srcRect/>
          <a:stretch>
            <a:fillRect l="-15000" r="-15000"/>
          </a:stretch>
        </a:blipFill>
      </cdr:spPr>
      <cdr:style>
        <a:lnRef xmlns:a="http://schemas.openxmlformats.org/drawingml/2006/main" idx="2">
          <a:schemeClr val="accent1">
            <a:hueOff val="0"/>
            <a:satOff val="0"/>
            <a:lumOff val="0"/>
            <a:alphaOff val="0"/>
          </a:schemeClr>
        </a:lnRef>
        <a:fillRef xmlns:a="http://schemas.openxmlformats.org/drawingml/2006/main" idx="1">
          <a:scrgbClr r="0" g="0" b="0"/>
        </a:fillRef>
        <a:effectRef xmlns:a="http://schemas.openxmlformats.org/drawingml/2006/main" idx="0">
          <a:schemeClr val="lt1">
            <a:alpha val="90000"/>
            <a:hueOff val="0"/>
            <a:satOff val="0"/>
            <a:lumOff val="0"/>
            <a:alphaOff val="0"/>
          </a:schemeClr>
        </a:effectRef>
        <a:fontRef xmlns:a="http://schemas.openxmlformats.org/drawingml/2006/main" idx="minor">
          <a:schemeClr val="dk1">
            <a:hueOff val="0"/>
            <a:satOff val="0"/>
            <a:lumOff val="0"/>
            <a:alphaOff val="0"/>
          </a:schemeClr>
        </a:fontRef>
      </cdr:style>
    </cdr:sp>
  </cdr:relSizeAnchor>
</c:userShap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6">
            <a:extLst>
              <a:ext uri="{FF2B5EF4-FFF2-40B4-BE49-F238E27FC236}">
                <a16:creationId xmlns:a16="http://schemas.microsoft.com/office/drawing/2014/main" id="{5B226BF6-D168-4E18-A1CF-88E087C24288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5591175" y="6488113"/>
            <a:ext cx="35528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ru-RU">
                <a:latin typeface="Calibri" panose="020F0502020204030204" pitchFamily="34" charset="0"/>
              </a:rPr>
              <a:t>Copyright © Wondershare Software</a:t>
            </a:r>
            <a:endParaRPr lang="zh-CN" altLang="en-US">
              <a:latin typeface="Calibri" panose="020F0502020204030204" pitchFamily="34" charset="0"/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357158" y="2130425"/>
            <a:ext cx="7772400" cy="1227137"/>
          </a:xfrm>
          <a:noFill/>
        </p:spPr>
        <p:txBody>
          <a:bodyPr/>
          <a:lstStyle>
            <a:lvl1pPr algn="l">
              <a:defRPr sz="5000" b="1" cap="none" spc="0" baseline="0">
                <a:ln w="9000" cmpd="sng">
                  <a:noFill/>
                  <a:prstDash val="solid"/>
                </a:ln>
                <a:gradFill>
                  <a:gsLst>
                    <a:gs pos="0">
                      <a:srgbClr val="C00000"/>
                    </a:gs>
                    <a:gs pos="43000">
                      <a:srgbClr val="A20000"/>
                    </a:gs>
                    <a:gs pos="100000">
                      <a:srgbClr val="860000"/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defRPr>
            </a:lvl1pPr>
          </a:lstStyle>
          <a:p>
            <a:r>
              <a:rPr lang="ru-RU"/>
              <a:t>Образец заголовка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385706" y="3357562"/>
            <a:ext cx="6400800" cy="642942"/>
          </a:xfrm>
        </p:spPr>
        <p:txBody>
          <a:bodyPr rtlCol="0" anchor="ctr">
            <a:normAutofit/>
          </a:bodyPr>
          <a:lstStyle>
            <a:lvl1pPr marL="0" indent="0" algn="l" defTabSz="914400" rtl="0" eaLnBrk="1" latinLnBrk="0" hangingPunct="1">
              <a:spcBef>
                <a:spcPct val="0"/>
              </a:spcBef>
              <a:buNone/>
              <a:defRPr lang="zh-CN" altLang="en-US" sz="2400" b="0" kern="1200" cap="none" spc="0" dirty="0">
                <a:ln>
                  <a:noFill/>
                </a:ln>
                <a:solidFill>
                  <a:srgbClr val="3B3721"/>
                </a:solidFill>
                <a:effectLst/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0534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56732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>
            <a:extLst>
              <a:ext uri="{FF2B5EF4-FFF2-40B4-BE49-F238E27FC236}">
                <a16:creationId xmlns:a16="http://schemas.microsoft.com/office/drawing/2014/main" id="{B06CCFF8-21F7-4935-871A-3DC1E4D04E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6925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zh-CN" altLang="en-US" dirty="0"/>
          </a:p>
        </p:txBody>
      </p:sp>
      <p:sp>
        <p:nvSpPr>
          <p:cNvPr id="1027" name="文本占位符 2">
            <a:extLst>
              <a:ext uri="{FF2B5EF4-FFF2-40B4-BE49-F238E27FC236}">
                <a16:creationId xmlns:a16="http://schemas.microsoft.com/office/drawing/2014/main" id="{67D22AB0-925A-4E7C-80B7-A11691D47063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285875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zh-CN"/>
              <a:t>Образец текста</a:t>
            </a:r>
          </a:p>
          <a:p>
            <a:pPr lvl="1"/>
            <a:r>
              <a:rPr lang="ru-RU" altLang="zh-CN"/>
              <a:t>Второй уровень</a:t>
            </a:r>
          </a:p>
          <a:p>
            <a:pPr lvl="2"/>
            <a:r>
              <a:rPr lang="ru-RU" altLang="zh-CN"/>
              <a:t>Третий уровень</a:t>
            </a:r>
          </a:p>
          <a:p>
            <a:pPr lvl="3"/>
            <a:r>
              <a:rPr lang="ru-RU" altLang="zh-CN"/>
              <a:t>Четвертый уровень</a:t>
            </a:r>
          </a:p>
          <a:p>
            <a:pPr lvl="4"/>
            <a:r>
              <a:rPr lang="ru-RU" altLang="zh-CN"/>
              <a:t>Пятый уровень</a:t>
            </a:r>
            <a:endParaRPr lang="en-US" altLang="zh-CN"/>
          </a:p>
        </p:txBody>
      </p:sp>
      <p:sp>
        <p:nvSpPr>
          <p:cNvPr id="1028" name="矩形 6">
            <a:extLst>
              <a:ext uri="{FF2B5EF4-FFF2-40B4-BE49-F238E27FC236}">
                <a16:creationId xmlns:a16="http://schemas.microsoft.com/office/drawing/2014/main" id="{2F655F22-677C-41CA-9652-41B2BA0C020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91175" y="6488113"/>
            <a:ext cx="35528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ru-RU">
                <a:latin typeface="Calibri" panose="020F0502020204030204" pitchFamily="34" charset="0"/>
              </a:rPr>
              <a:t>Copyright © Wondershare Software</a:t>
            </a:r>
            <a:endParaRPr lang="zh-CN" altLang="en-US">
              <a:latin typeface="Calibri" panose="020F050202020403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7" r:id="rId1"/>
    <p:sldLayoutId id="2147483656" r:id="rId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lang="zh-CN" altLang="en-US" sz="3200" b="1" kern="1200" dirty="0">
          <a:ln w="9000" cmpd="sng">
            <a:noFill/>
            <a:prstDash val="solid"/>
          </a:ln>
          <a:gradFill>
            <a:gsLst>
              <a:gs pos="0">
                <a:srgbClr val="C00000"/>
              </a:gs>
              <a:gs pos="43000">
                <a:srgbClr val="A20000"/>
              </a:gs>
              <a:gs pos="100000">
                <a:srgbClr val="860000"/>
              </a:gs>
            </a:gsLst>
            <a:lin ang="5400000"/>
          </a:gradFill>
          <a:effectLst>
            <a:reflection blurRad="12700" stA="28000" endPos="45000" dist="1000" dir="5400000" sy="-100000" algn="bl" rotWithShape="0"/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Calibri" pitchFamily="34" charset="0"/>
          <a:ea typeface="宋体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Calibri" pitchFamily="34" charset="0"/>
          <a:ea typeface="宋体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Calibri" pitchFamily="34" charset="0"/>
          <a:ea typeface="宋体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Calibri" pitchFamily="34" charset="0"/>
          <a:ea typeface="宋体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Calibri" pitchFamily="34" charset="0"/>
          <a:ea typeface="宋体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Calibri" pitchFamily="34" charset="0"/>
          <a:ea typeface="宋体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Calibri" pitchFamily="34" charset="0"/>
          <a:ea typeface="宋体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Calibri" pitchFamily="34" charset="0"/>
          <a:ea typeface="宋体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CB1B4B83-3BCA-4E6C-9FE9-A0062E952B6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4282" y="1785926"/>
            <a:ext cx="6215106" cy="1870079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/>
              <a:t>Информация об исполнении бюджета за первое полугодие 2025 года</a:t>
            </a:r>
            <a:endParaRPr dirty="0"/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2BC4A001-CA48-474E-9535-81A4D6BA612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23528" y="5157192"/>
            <a:ext cx="3320430" cy="642938"/>
          </a:xfrm>
        </p:spPr>
        <p:txBody>
          <a:bodyPr>
            <a:normAutofit/>
          </a:bodyPr>
          <a:lstStyle/>
          <a:p>
            <a:pPr algn="r" fontAlgn="auto">
              <a:spcAft>
                <a:spcPts val="0"/>
              </a:spcAft>
              <a:defRPr/>
            </a:pPr>
            <a:r>
              <a:rPr lang="ru-RU" sz="2800" b="1" i="1" dirty="0"/>
              <a:t>ЧЕЧЕРСКИЙ РАЙОН</a:t>
            </a:r>
            <a:endParaRPr sz="2800" b="1" i="1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530B37B-7E70-441D-B268-C5362207F0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Расходы бюджета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D28054E-347C-4F9B-A44A-322B4E1BA0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166018"/>
            <a:ext cx="8229600" cy="4525963"/>
          </a:xfrm>
        </p:spPr>
        <p:txBody>
          <a:bodyPr/>
          <a:lstStyle/>
          <a:p>
            <a:pPr marL="0" indent="447675" algn="just">
              <a:spcBef>
                <a:spcPct val="0"/>
              </a:spcBef>
              <a:buNone/>
            </a:pPr>
            <a:r>
              <a:rPr lang="ru-RU" altLang="ru-RU" sz="2000" dirty="0">
                <a:solidFill>
                  <a:schemeClr val="bg2">
                    <a:lumMod val="25000"/>
                  </a:schemeClr>
                </a:solidFill>
              </a:rPr>
              <a:t>В сложившейся структуре расходов бюджета района за первое полугодие 2025 года </a:t>
            </a:r>
            <a:r>
              <a:rPr lang="ru-RU" sz="2000" dirty="0">
                <a:solidFill>
                  <a:schemeClr val="bg2">
                    <a:lumMod val="25000"/>
                  </a:schemeClr>
                </a:solidFill>
              </a:rPr>
              <a:t>27 814 405,36</a:t>
            </a:r>
            <a:r>
              <a:rPr lang="ru-RU" altLang="ru-RU" sz="2000" dirty="0">
                <a:solidFill>
                  <a:schemeClr val="bg2">
                    <a:lumMod val="25000"/>
                  </a:schemeClr>
                </a:solidFill>
              </a:rPr>
              <a:t> рублей или 74 % составили первоочередные статьи расходов.</a:t>
            </a:r>
          </a:p>
          <a:p>
            <a:pPr marL="0" indent="447675" algn="just">
              <a:spcBef>
                <a:spcPct val="0"/>
              </a:spcBef>
              <a:buNone/>
            </a:pPr>
            <a:r>
              <a:rPr lang="ru-RU" altLang="ru-RU" sz="2000" dirty="0">
                <a:solidFill>
                  <a:schemeClr val="bg2">
                    <a:lumMod val="25000"/>
                  </a:schemeClr>
                </a:solidFill>
              </a:rPr>
              <a:t>На выплату заработной платы с учетом взносов (отчислений) на социальное страхование в отчетном периоде направлено 22 373 079,90 рублей, что составляет 59 % в общих расходах бюджета района. </a:t>
            </a:r>
            <a:r>
              <a:rPr lang="ru-RU" sz="2000" dirty="0">
                <a:solidFill>
                  <a:schemeClr val="bg2">
                    <a:lumMod val="25000"/>
                  </a:schemeClr>
                </a:solidFill>
              </a:rPr>
              <a:t>К уточнённым годовым назначениям исполнено 52,9 %. </a:t>
            </a:r>
            <a:endParaRPr lang="ru-RU" altLang="ru-RU" sz="2000" dirty="0">
              <a:solidFill>
                <a:schemeClr val="bg2">
                  <a:lumMod val="25000"/>
                </a:schemeClr>
              </a:solidFill>
            </a:endParaRPr>
          </a:p>
          <a:p>
            <a:pPr marL="0" indent="447675" algn="just">
              <a:spcBef>
                <a:spcPct val="0"/>
              </a:spcBef>
              <a:buNone/>
              <a:defRPr/>
            </a:pPr>
            <a:r>
              <a:rPr lang="ru-RU" altLang="ru-RU" sz="2000" dirty="0">
                <a:solidFill>
                  <a:schemeClr val="bg2">
                    <a:lumMod val="25000"/>
                  </a:schemeClr>
                </a:solidFill>
                <a:ea typeface="Cambria" panose="02040503050406030204" pitchFamily="18" charset="0"/>
                <a:cs typeface="Times New Roman" panose="02020603050405020304" pitchFamily="18" charset="0"/>
              </a:rPr>
              <a:t>В указанной сумме учтены произведенные дополнительные стимулирующие выплаты отдельным категориям работников в сферах здравоохранения, культуры, образования, физической культуры и спорта, социального обслуживания  в  рамках  выполнения  задачи по поэтапному повышению уровня оплаты труда работников бюджетных организаций, установленной Программой социально-экономического развития Республики  Беларусь  на 2021-2025 годы, в  сумме  2 290 406,61 рублей.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9351008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275A112-8854-4F08-91CC-5A1EA11346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Расходы бюджета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429D605-0201-4397-A616-A2641560BE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043782"/>
            <a:ext cx="8229600" cy="4525963"/>
          </a:xfrm>
        </p:spPr>
        <p:txBody>
          <a:bodyPr/>
          <a:lstStyle/>
          <a:p>
            <a:pPr marL="0" indent="447675" algn="just">
              <a:spcBef>
                <a:spcPct val="0"/>
              </a:spcBef>
              <a:buNone/>
              <a:tabLst>
                <a:tab pos="0" algn="l"/>
              </a:tabLst>
              <a:defRPr/>
            </a:pPr>
            <a:r>
              <a:rPr lang="ru-RU" altLang="ru-RU" sz="2000" dirty="0">
                <a:solidFill>
                  <a:schemeClr val="bg2">
                    <a:lumMod val="25000"/>
                  </a:schemeClr>
                </a:solidFill>
                <a:ea typeface="Cambria" panose="02040503050406030204" pitchFamily="18" charset="0"/>
                <a:cs typeface="Times New Roman" panose="02020603050405020304" pitchFamily="18" charset="0"/>
              </a:rPr>
              <a:t>Расходы на питание в январе-июне 2025 года составили 351 090,43 рублей или 1 % в общих расходах бюджета района. </a:t>
            </a:r>
            <a:r>
              <a:rPr lang="ru-RU" sz="2000" dirty="0">
                <a:solidFill>
                  <a:schemeClr val="bg2">
                    <a:lumMod val="25000"/>
                  </a:schemeClr>
                </a:solidFill>
              </a:rPr>
              <a:t>Исполнено 43,2 % от годового плана. </a:t>
            </a:r>
          </a:p>
          <a:p>
            <a:pPr marL="0" indent="447675" algn="just">
              <a:spcBef>
                <a:spcPct val="0"/>
              </a:spcBef>
              <a:buNone/>
              <a:tabLst>
                <a:tab pos="0" algn="l"/>
              </a:tabLst>
              <a:defRPr/>
            </a:pPr>
            <a:r>
              <a:rPr lang="ru-RU" altLang="ru-RU" sz="2000" dirty="0">
                <a:solidFill>
                  <a:schemeClr val="bg2">
                    <a:lumMod val="25000"/>
                  </a:schemeClr>
                </a:solidFill>
                <a:ea typeface="Cambria" panose="02040503050406030204" pitchFamily="18" charset="0"/>
                <a:cs typeface="Times New Roman" panose="02020603050405020304" pitchFamily="18" charset="0"/>
              </a:rPr>
              <a:t>На оплату лекарственных средств и изделий медицинского назначения в первом полугодии 2025 года направлено 568 509,66 рублей, что составляет 2 % в общих расходах бюджета. </a:t>
            </a:r>
            <a:r>
              <a:rPr lang="ru-RU" sz="2000" dirty="0">
                <a:solidFill>
                  <a:schemeClr val="bg2">
                    <a:lumMod val="25000"/>
                  </a:schemeClr>
                </a:solidFill>
              </a:rPr>
              <a:t>Исполнено 45,6 % от годового уточненного плана. </a:t>
            </a:r>
            <a:endParaRPr lang="ru-RU" altLang="ru-RU" sz="2000" dirty="0">
              <a:solidFill>
                <a:schemeClr val="bg2">
                  <a:lumMod val="25000"/>
                </a:schemeClr>
              </a:solidFill>
              <a:ea typeface="Cambria" panose="02040503050406030204" pitchFamily="18" charset="0"/>
              <a:cs typeface="Times New Roman" panose="02020603050405020304" pitchFamily="18" charset="0"/>
            </a:endParaRPr>
          </a:p>
          <a:p>
            <a:pPr marL="0" indent="447675" algn="just">
              <a:spcBef>
                <a:spcPct val="0"/>
              </a:spcBef>
              <a:buNone/>
              <a:tabLst>
                <a:tab pos="0" algn="l"/>
              </a:tabLst>
              <a:defRPr/>
            </a:pPr>
            <a:r>
              <a:rPr lang="ru-RU" altLang="ru-RU" sz="2000" dirty="0">
                <a:solidFill>
                  <a:schemeClr val="bg2">
                    <a:lumMod val="25000"/>
                  </a:schemeClr>
                </a:solidFill>
                <a:ea typeface="Cambria" panose="02040503050406030204" pitchFamily="18" charset="0"/>
                <a:cs typeface="Times New Roman" panose="02020603050405020304" pitchFamily="18" charset="0"/>
              </a:rPr>
              <a:t>На выплату всех видов текущих трансфертов населению из бюджета района направлено 1 989 688,81 рублей или 5 % от общих расходов бюджета за первое полугодие 2025 года, </a:t>
            </a:r>
            <a:r>
              <a:rPr lang="ru-RU" sz="2000" dirty="0">
                <a:solidFill>
                  <a:schemeClr val="bg2">
                    <a:lumMod val="25000"/>
                  </a:schemeClr>
                </a:solidFill>
              </a:rPr>
              <a:t>исполнение составило 36,7 % от годовых назначений, из них на</a:t>
            </a:r>
            <a:r>
              <a:rPr lang="ru-RU" altLang="ru-RU" sz="2000" dirty="0">
                <a:solidFill>
                  <a:schemeClr val="bg2">
                    <a:lumMod val="25000"/>
                  </a:schemeClr>
                </a:solidFill>
                <a:ea typeface="Cambria" panose="02040503050406030204" pitchFamily="18" charset="0"/>
                <a:cs typeface="Times New Roman" panose="02020603050405020304" pitchFamily="18" charset="0"/>
              </a:rPr>
              <a:t>:</a:t>
            </a:r>
          </a:p>
          <a:p>
            <a:pPr marL="0" indent="447675" algn="just">
              <a:spcBef>
                <a:spcPct val="0"/>
              </a:spcBef>
              <a:buNone/>
              <a:tabLst>
                <a:tab pos="0" algn="l"/>
              </a:tabLst>
              <a:defRPr/>
            </a:pPr>
            <a:r>
              <a:rPr lang="ru-RU" sz="2000" i="1" dirty="0">
                <a:solidFill>
                  <a:schemeClr val="bg2">
                    <a:lumMod val="25000"/>
                  </a:schemeClr>
                </a:solidFill>
                <a:ea typeface="Cambria" panose="02040503050406030204" pitchFamily="18" charset="0"/>
                <a:cs typeface="Times New Roman" panose="02020603050405020304" pitchFamily="18" charset="0"/>
              </a:rPr>
              <a:t>- </a:t>
            </a:r>
            <a:r>
              <a:rPr lang="ru-RU" sz="2000" i="1" dirty="0">
                <a:solidFill>
                  <a:schemeClr val="bg2">
                    <a:lumMod val="25000"/>
                  </a:schemeClr>
                </a:solidFill>
              </a:rPr>
              <a:t>выплату льгот и компенсаций и бесплатное питание учащихся, за счёт субвенций, передаваемых из республиканского бюджета</a:t>
            </a:r>
            <a:r>
              <a:rPr lang="ru-RU" altLang="ru-RU" sz="2000" i="1" dirty="0">
                <a:solidFill>
                  <a:schemeClr val="bg2">
                    <a:lumMod val="25000"/>
                  </a:schemeClr>
                </a:solidFill>
                <a:ea typeface="Cambria" panose="02040503050406030204" pitchFamily="18" charset="0"/>
                <a:cs typeface="Times New Roman" panose="02020603050405020304" pitchFamily="18" charset="0"/>
              </a:rPr>
              <a:t> –          1 170 496,65 рублей;</a:t>
            </a:r>
          </a:p>
          <a:p>
            <a:pPr marL="0" indent="447675" algn="just">
              <a:spcBef>
                <a:spcPct val="0"/>
              </a:spcBef>
              <a:buNone/>
              <a:tabLst>
                <a:tab pos="0" algn="l"/>
              </a:tabLst>
              <a:defRPr/>
            </a:pPr>
            <a:r>
              <a:rPr lang="ru-RU" altLang="ru-RU" sz="2000" i="1" dirty="0">
                <a:solidFill>
                  <a:schemeClr val="bg2">
                    <a:lumMod val="25000"/>
                  </a:schemeClr>
                </a:solidFill>
                <a:ea typeface="Cambria" panose="02040503050406030204" pitchFamily="18" charset="0"/>
                <a:cs typeface="Times New Roman" panose="02020603050405020304" pitchFamily="18" charset="0"/>
              </a:rPr>
              <a:t>- выплату  государственной  адресной социальной  помощи  населению – 211 432,58 рублей; 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8756852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19244EF-12C3-40EB-9D99-5C3CF0C0C6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Расходы бюджета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85E957C-4BE5-4623-84A9-C0A072A47B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071563"/>
            <a:ext cx="8229600" cy="4525963"/>
          </a:xfrm>
        </p:spPr>
        <p:txBody>
          <a:bodyPr/>
          <a:lstStyle/>
          <a:p>
            <a:pPr marL="0" indent="447675" algn="just">
              <a:spcBef>
                <a:spcPct val="0"/>
              </a:spcBef>
              <a:buNone/>
              <a:tabLst>
                <a:tab pos="0" algn="l"/>
              </a:tabLst>
              <a:defRPr/>
            </a:pPr>
            <a:r>
              <a:rPr lang="ru-RU" altLang="ru-RU" sz="2000" i="1" dirty="0">
                <a:solidFill>
                  <a:schemeClr val="bg2">
                    <a:lumMod val="25000"/>
                  </a:schemeClr>
                </a:solidFill>
                <a:ea typeface="Cambria" panose="02040503050406030204" pitchFamily="18" charset="0"/>
                <a:cs typeface="Times New Roman" panose="02020603050405020304" pitchFamily="18" charset="0"/>
              </a:rPr>
              <a:t>- бесплатное обеспечение продуктами питания детей первых двух лет жизни – 14 876,33 рублей; </a:t>
            </a:r>
          </a:p>
          <a:p>
            <a:pPr marL="0" indent="447675" algn="just">
              <a:spcBef>
                <a:spcPct val="0"/>
              </a:spcBef>
              <a:buNone/>
              <a:tabLst>
                <a:tab pos="0" algn="l"/>
              </a:tabLst>
              <a:defRPr/>
            </a:pPr>
            <a:r>
              <a:rPr lang="ru-RU" altLang="ru-RU" sz="2000" i="1" dirty="0">
                <a:solidFill>
                  <a:schemeClr val="bg2">
                    <a:lumMod val="25000"/>
                  </a:schemeClr>
                </a:solidFill>
                <a:ea typeface="Cambria" panose="02040503050406030204" pitchFamily="18" charset="0"/>
              </a:rPr>
              <a:t>- выплаты педагогическим работникам на приобретение методической литературы, выплаты  на  детей-сирот   и   детей,   оставшихся   без  попечения родителей и возмещение расходов по содержанию детей в детских домах семейного типа, опекунских и </a:t>
            </a:r>
            <a:r>
              <a:rPr lang="ru-RU" altLang="ru-RU" sz="2000" i="1" dirty="0">
                <a:solidFill>
                  <a:schemeClr val="bg2">
                    <a:lumMod val="25000"/>
                  </a:schemeClr>
                </a:solidFill>
              </a:rPr>
              <a:t>приёмных семьях – 190 930,54 рублей; </a:t>
            </a:r>
          </a:p>
          <a:p>
            <a:pPr marL="0" indent="447675" algn="just">
              <a:spcBef>
                <a:spcPct val="0"/>
              </a:spcBef>
              <a:buNone/>
              <a:tabLst>
                <a:tab pos="0" algn="l"/>
              </a:tabLst>
              <a:defRPr/>
            </a:pPr>
            <a:r>
              <a:rPr lang="ru-RU" altLang="ru-RU" sz="2000" i="1" dirty="0">
                <a:solidFill>
                  <a:schemeClr val="bg2">
                    <a:lumMod val="25000"/>
                  </a:schemeClr>
                </a:solidFill>
              </a:rPr>
              <a:t>- оплату медикаментов, отпускаемых бесплатно и  на  льготных  условиях  по  рецептам врачей, бесплатное зубопротезирование –    339 641,85 рублей;</a:t>
            </a:r>
          </a:p>
          <a:p>
            <a:pPr marL="0" indent="447675" algn="just">
              <a:spcBef>
                <a:spcPct val="0"/>
              </a:spcBef>
              <a:buNone/>
              <a:tabLst>
                <a:tab pos="0" algn="l"/>
              </a:tabLst>
              <a:defRPr/>
            </a:pPr>
            <a:r>
              <a:rPr lang="ru-RU" sz="2000" i="1" dirty="0">
                <a:solidFill>
                  <a:schemeClr val="bg2">
                    <a:lumMod val="25000"/>
                  </a:schemeClr>
                </a:solidFill>
              </a:rPr>
              <a:t>- оплату расходов по индексированным жилищным квотам (именным приватизационным чекам «Жилье» - 31 032,00 рублей;</a:t>
            </a:r>
            <a:endParaRPr lang="ru-RU" altLang="ru-RU" sz="2000" i="1" dirty="0">
              <a:solidFill>
                <a:schemeClr val="bg2">
                  <a:lumMod val="25000"/>
                </a:schemeClr>
              </a:solidFill>
            </a:endParaRPr>
          </a:p>
          <a:p>
            <a:pPr marL="0" indent="447675" algn="just">
              <a:spcBef>
                <a:spcPct val="0"/>
              </a:spcBef>
              <a:buNone/>
              <a:tabLst>
                <a:tab pos="0" algn="l"/>
              </a:tabLst>
              <a:defRPr/>
            </a:pPr>
            <a:r>
              <a:rPr lang="ru-RU" altLang="ru-RU" sz="2000" i="1" dirty="0">
                <a:solidFill>
                  <a:schemeClr val="bg2">
                    <a:lumMod val="25000"/>
                  </a:schemeClr>
                </a:solidFill>
              </a:rPr>
              <a:t>- выплату других трансфертов населению – 31 278,86 рублей.</a:t>
            </a:r>
          </a:p>
          <a:p>
            <a:pPr marL="0" indent="447675" algn="just">
              <a:spcBef>
                <a:spcPct val="0"/>
              </a:spcBef>
              <a:buNone/>
              <a:tabLst>
                <a:tab pos="0" algn="l"/>
              </a:tabLst>
              <a:defRPr/>
            </a:pPr>
            <a:r>
              <a:rPr lang="ru-RU" altLang="ru-RU" sz="2000" dirty="0">
                <a:solidFill>
                  <a:schemeClr val="bg2">
                    <a:lumMod val="25000"/>
                  </a:schemeClr>
                </a:solidFill>
              </a:rPr>
              <a:t>Расходы на оплату коммунальных услуг составили 2 532 036,56 рублей или 7 % от общих расходов бюджета за первое полугодие 2025 года.</a:t>
            </a:r>
            <a:r>
              <a:rPr lang="ru-RU" sz="2000" dirty="0">
                <a:solidFill>
                  <a:schemeClr val="bg2">
                    <a:lumMod val="25000"/>
                  </a:schemeClr>
                </a:solidFill>
              </a:rPr>
              <a:t> Расходы профинансированы на 57 % к годовому плану</a:t>
            </a:r>
            <a:r>
              <a:rPr lang="ru-RU" altLang="ru-RU" sz="2000" dirty="0">
                <a:solidFill>
                  <a:schemeClr val="bg2">
                    <a:lumMod val="25000"/>
                  </a:schemeClr>
                </a:solidFill>
              </a:rPr>
              <a:t>. 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7521658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3B9573C-9F62-4E82-AA38-46396CEF0A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Структура расходов</a:t>
            </a:r>
          </a:p>
        </p:txBody>
      </p:sp>
      <p:graphicFrame>
        <p:nvGraphicFramePr>
          <p:cNvPr id="5" name="Объект 10">
            <a:extLst>
              <a:ext uri="{FF2B5EF4-FFF2-40B4-BE49-F238E27FC236}">
                <a16:creationId xmlns:a16="http://schemas.microsoft.com/office/drawing/2014/main" id="{0B580349-5775-4BD0-BCC2-00A38FE9B7A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2731287"/>
              </p:ext>
            </p:extLst>
          </p:nvPr>
        </p:nvGraphicFramePr>
        <p:xfrm>
          <a:off x="457200" y="1166018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0F9B0CF8-B4C7-47C2-AD9C-BF209E67D7AF}"/>
              </a:ext>
            </a:extLst>
          </p:cNvPr>
          <p:cNvSpPr/>
          <p:nvPr/>
        </p:nvSpPr>
        <p:spPr>
          <a:xfrm>
            <a:off x="4115495" y="5572125"/>
            <a:ext cx="497982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000" b="1" dirty="0">
                <a:solidFill>
                  <a:srgbClr val="86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ВСЕГО РАСХОДОВ 37 527 797,90 рублей</a:t>
            </a:r>
            <a:endParaRPr lang="ru-RU" sz="2000" dirty="0">
              <a:solidFill>
                <a:srgbClr val="86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41600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A4842166-2BC5-4CD7-ACB2-FCCC56013B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6908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3600" dirty="0"/>
              <a:t>Доходы бюджета</a:t>
            </a:r>
            <a:endParaRPr sz="3600" dirty="0"/>
          </a:p>
        </p:txBody>
      </p:sp>
      <p:sp>
        <p:nvSpPr>
          <p:cNvPr id="4099" name="内容占位符 2">
            <a:extLst>
              <a:ext uri="{FF2B5EF4-FFF2-40B4-BE49-F238E27FC236}">
                <a16:creationId xmlns:a16="http://schemas.microsoft.com/office/drawing/2014/main" id="{F34CAE76-7225-4F86-ADC9-E096D038E7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166018"/>
            <a:ext cx="8229600" cy="4525963"/>
          </a:xfrm>
        </p:spPr>
        <p:txBody>
          <a:bodyPr/>
          <a:lstStyle/>
          <a:p>
            <a:pPr marL="0" indent="447675" algn="just">
              <a:lnSpc>
                <a:spcPct val="120000"/>
              </a:lnSpc>
              <a:spcBef>
                <a:spcPct val="0"/>
              </a:spcBef>
              <a:buNone/>
              <a:defRPr/>
            </a:pPr>
            <a:r>
              <a:rPr lang="ru-RU" altLang="zh-CN" sz="2000" b="1" dirty="0">
                <a:solidFill>
                  <a:schemeClr val="bg2">
                    <a:lumMod val="25000"/>
                  </a:schemeClr>
                </a:solidFill>
              </a:rPr>
              <a:t>Доходы</a:t>
            </a:r>
            <a:r>
              <a:rPr lang="ru-RU" altLang="zh-CN" sz="2000" dirty="0">
                <a:solidFill>
                  <a:schemeClr val="bg2">
                    <a:lumMod val="25000"/>
                  </a:schemeClr>
                </a:solidFill>
              </a:rPr>
              <a:t> консолидированного бюджета района за первое полугодие 2025 года с учетом безвозмездных поступлений </a:t>
            </a:r>
            <a:r>
              <a:rPr lang="ru-RU" altLang="ru-RU" sz="2000" dirty="0">
                <a:solidFill>
                  <a:schemeClr val="bg2">
                    <a:lumMod val="25000"/>
                  </a:schemeClr>
                </a:solidFill>
                <a:cs typeface="Calibri" panose="020F0502020204030204" pitchFamily="34" charset="0"/>
              </a:rPr>
              <a:t>из республиканского и областного бюджетов сформированы в объеме  </a:t>
            </a:r>
            <a:r>
              <a:rPr lang="ru-RU" altLang="ru-RU" sz="2000" b="1" dirty="0">
                <a:solidFill>
                  <a:schemeClr val="bg2">
                    <a:lumMod val="25000"/>
                  </a:schemeClr>
                </a:solidFill>
                <a:cs typeface="Calibri" panose="020F0502020204030204" pitchFamily="34" charset="0"/>
              </a:rPr>
              <a:t>37 220 153,04 </a:t>
            </a:r>
            <a:r>
              <a:rPr lang="ru-RU" altLang="ru-RU" sz="2000" dirty="0">
                <a:solidFill>
                  <a:schemeClr val="bg2">
                    <a:lumMod val="25000"/>
                  </a:schemeClr>
                </a:solidFill>
                <a:cs typeface="Calibri" panose="020F0502020204030204" pitchFamily="34" charset="0"/>
              </a:rPr>
              <a:t>рублей или 52,5 % годового плана. </a:t>
            </a:r>
          </a:p>
          <a:p>
            <a:pPr marL="0" indent="447675" algn="just">
              <a:lnSpc>
                <a:spcPct val="120000"/>
              </a:lnSpc>
              <a:spcBef>
                <a:spcPct val="0"/>
              </a:spcBef>
              <a:buNone/>
              <a:defRPr/>
            </a:pPr>
            <a:r>
              <a:rPr lang="ru-RU" altLang="ru-RU" sz="2000" dirty="0">
                <a:solidFill>
                  <a:schemeClr val="bg2">
                    <a:lumMod val="25000"/>
                  </a:schemeClr>
                </a:solidFill>
                <a:cs typeface="Calibri" panose="020F0502020204030204" pitchFamily="34" charset="0"/>
              </a:rPr>
              <a:t>В их структуре удельный вес собственных доходов составляет 24 %, безвозмездных поступлений – 76 %.</a:t>
            </a:r>
          </a:p>
          <a:p>
            <a:pPr marL="0" indent="447675" algn="just">
              <a:lnSpc>
                <a:spcPct val="120000"/>
              </a:lnSpc>
              <a:spcBef>
                <a:spcPct val="0"/>
              </a:spcBef>
              <a:buNone/>
              <a:defRPr/>
            </a:pPr>
            <a:r>
              <a:rPr lang="ru-RU" altLang="ru-RU" sz="2000" dirty="0">
                <a:solidFill>
                  <a:schemeClr val="bg2">
                    <a:lumMod val="25000"/>
                  </a:schemeClr>
                </a:solidFill>
                <a:cs typeface="Calibri" panose="020F0502020204030204" pitchFamily="34" charset="0"/>
              </a:rPr>
              <a:t>За первое полугодие 2025 года в бюджет района поступило                   9 099 608,16 рублей собственных доходов. Годовые плановые назначения исполнены на 50,6 %. План отчетного периода выполнен на 100,3 %.</a:t>
            </a:r>
          </a:p>
          <a:p>
            <a:pPr marL="0" indent="447675" algn="just">
              <a:lnSpc>
                <a:spcPct val="120000"/>
              </a:lnSpc>
              <a:spcBef>
                <a:spcPct val="0"/>
              </a:spcBef>
              <a:buNone/>
              <a:defRPr/>
            </a:pPr>
            <a:r>
              <a:rPr lang="ru-RU" sz="2000" dirty="0">
                <a:solidFill>
                  <a:schemeClr val="bg2">
                    <a:lumMod val="25000"/>
                  </a:schemeClr>
                </a:solidFill>
              </a:rPr>
              <a:t>В структуре доходов 78,2 % занимают три основных доходных источника: подоходный налог (52,1 %), налог на добавленную стоимость (19,6 %), другие налоги от выручки от реализации товаров (работ, услуг) (6,5 %).</a:t>
            </a:r>
          </a:p>
          <a:p>
            <a:pPr marL="0" indent="447675" eaLnBrk="1" hangingPunct="1">
              <a:buNone/>
            </a:pPr>
            <a:endParaRPr lang="zh-CN" alt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DFF5F58A-4CA1-424B-A632-6D623CAB5E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6908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altLang="zh-CN" dirty="0"/>
              <a:t>Динамика доходов</a:t>
            </a:r>
            <a:endParaRPr dirty="0"/>
          </a:p>
        </p:txBody>
      </p:sp>
      <p:sp>
        <p:nvSpPr>
          <p:cNvPr id="5" name="AutoShape 4">
            <a:extLst>
              <a:ext uri="{FF2B5EF4-FFF2-40B4-BE49-F238E27FC236}">
                <a16:creationId xmlns:a16="http://schemas.microsoft.com/office/drawing/2014/main" id="{B49CCFD6-3EFD-4B48-8A1D-F3206EE42B9B}"/>
              </a:ext>
            </a:extLst>
          </p:cNvPr>
          <p:cNvSpPr>
            <a:spLocks noChangeArrowheads="1"/>
          </p:cNvSpPr>
          <p:nvPr/>
        </p:nvSpPr>
        <p:spPr bwMode="gray">
          <a:xfrm>
            <a:off x="1968501" y="2539985"/>
            <a:ext cx="5207000" cy="2576513"/>
          </a:xfrm>
          <a:prstGeom prst="upArrow">
            <a:avLst>
              <a:gd name="adj1" fmla="val 57824"/>
              <a:gd name="adj2" fmla="val 54398"/>
            </a:avLst>
          </a:prstGeom>
          <a:gradFill flip="none" rotWithShape="1">
            <a:gsLst>
              <a:gs pos="0">
                <a:schemeClr val="accent3">
                  <a:lumMod val="60000"/>
                  <a:lumOff val="40000"/>
                  <a:shade val="30000"/>
                  <a:satMod val="115000"/>
                </a:schemeClr>
              </a:gs>
              <a:gs pos="50000">
                <a:schemeClr val="accent3">
                  <a:lumMod val="60000"/>
                  <a:lumOff val="40000"/>
                  <a:shade val="67500"/>
                  <a:satMod val="115000"/>
                </a:schemeClr>
              </a:gs>
              <a:gs pos="100000">
                <a:schemeClr val="accent3">
                  <a:lumMod val="60000"/>
                  <a:lumOff val="40000"/>
                  <a:shade val="100000"/>
                  <a:satMod val="115000"/>
                </a:schemeClr>
              </a:gs>
            </a:gsLst>
            <a:lin ang="2700000" scaled="1"/>
            <a:tileRect/>
          </a:gra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 b="1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  <a:latin typeface="+mn-lt"/>
              <a:ea typeface="+mn-ea"/>
            </a:endParaRPr>
          </a:p>
        </p:txBody>
      </p:sp>
      <p:sp>
        <p:nvSpPr>
          <p:cNvPr id="7" name="AutoShape 5">
            <a:extLst>
              <a:ext uri="{FF2B5EF4-FFF2-40B4-BE49-F238E27FC236}">
                <a16:creationId xmlns:a16="http://schemas.microsoft.com/office/drawing/2014/main" id="{7ACBEF03-F6DA-4226-BA79-FE79329AF618}"/>
              </a:ext>
            </a:extLst>
          </p:cNvPr>
          <p:cNvSpPr>
            <a:spLocks noChangeArrowheads="1"/>
          </p:cNvSpPr>
          <p:nvPr/>
        </p:nvSpPr>
        <p:spPr bwMode="gray">
          <a:xfrm>
            <a:off x="457200" y="1198478"/>
            <a:ext cx="8229600" cy="997993"/>
          </a:xfrm>
          <a:prstGeom prst="roundRect">
            <a:avLst>
              <a:gd name="adj" fmla="val 50000"/>
            </a:avLst>
          </a:prstGeom>
          <a:ln>
            <a:headEnd/>
            <a:tailEnd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anchor="ctr"/>
          <a:lstStyle/>
          <a:p>
            <a:pPr indent="361950" algn="just">
              <a:defRPr/>
            </a:pPr>
            <a:r>
              <a:rPr lang="ru-RU" altLang="ru-RU" sz="2000" dirty="0">
                <a:solidFill>
                  <a:schemeClr val="tx1"/>
                </a:solidFill>
                <a:cs typeface="Calibri" panose="020F0502020204030204" pitchFamily="34" charset="0"/>
              </a:rPr>
              <a:t>По сравнению с аналогичным периодом прошлого года объем собственных бюджетных ресурсов увеличился на 13,3 %, что составляет 1 065 443,66 рублей.</a:t>
            </a:r>
          </a:p>
        </p:txBody>
      </p:sp>
      <p:sp>
        <p:nvSpPr>
          <p:cNvPr id="9" name="Oval 10">
            <a:extLst>
              <a:ext uri="{FF2B5EF4-FFF2-40B4-BE49-F238E27FC236}">
                <a16:creationId xmlns:a16="http://schemas.microsoft.com/office/drawing/2014/main" id="{BF831746-BF3C-4186-B276-2D23755A34A4}"/>
              </a:ext>
            </a:extLst>
          </p:cNvPr>
          <p:cNvSpPr>
            <a:spLocks noChangeArrowheads="1"/>
          </p:cNvSpPr>
          <p:nvPr/>
        </p:nvSpPr>
        <p:spPr bwMode="gray">
          <a:xfrm>
            <a:off x="2639879" y="4282869"/>
            <a:ext cx="1398792" cy="1422503"/>
          </a:xfrm>
          <a:prstGeom prst="ellipse">
            <a:avLst/>
          </a:prstGeom>
          <a:gradFill>
            <a:gsLst>
              <a:gs pos="0">
                <a:srgbClr val="FF0000"/>
              </a:gs>
              <a:gs pos="37000">
                <a:schemeClr val="accent2">
                  <a:lumMod val="20000"/>
                  <a:lumOff val="80000"/>
                </a:schemeClr>
              </a:gs>
              <a:gs pos="91000">
                <a:srgbClr val="920000"/>
              </a:gs>
            </a:gsLst>
          </a:gradFill>
          <a:ln>
            <a:noFill/>
            <a:headEnd/>
            <a:tailEnd/>
          </a:ln>
          <a:effectLst>
            <a:outerShdw blurRad="40000" dist="23000" dir="5400000" rotWithShape="0">
              <a:srgbClr val="000000">
                <a:alpha val="35000"/>
              </a:srgbClr>
            </a:outerShdw>
            <a:reflection blurRad="6350" stA="52000" endA="300" endPos="35000" dir="5400000" sy="-100000" algn="bl" rotWithShape="0"/>
          </a:effectLst>
        </p:spPr>
        <p:style>
          <a:lnRef idx="1">
            <a:schemeClr val="accent2"/>
          </a:lnRef>
          <a:fillRef idx="1002">
            <a:schemeClr val="l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none"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 dirty="0"/>
          </a:p>
        </p:txBody>
      </p:sp>
      <p:sp>
        <p:nvSpPr>
          <p:cNvPr id="10" name="Text Box 12">
            <a:extLst>
              <a:ext uri="{FF2B5EF4-FFF2-40B4-BE49-F238E27FC236}">
                <a16:creationId xmlns:a16="http://schemas.microsoft.com/office/drawing/2014/main" id="{4CEFF65F-5663-4557-8398-0D18B777A6BB}"/>
              </a:ext>
            </a:extLst>
          </p:cNvPr>
          <p:cNvSpPr txBox="1">
            <a:spLocks noChangeArrowheads="1"/>
          </p:cNvSpPr>
          <p:nvPr/>
        </p:nvSpPr>
        <p:spPr bwMode="gray">
          <a:xfrm>
            <a:off x="2549397" y="4817110"/>
            <a:ext cx="1579754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altLang="zh-CN" sz="2000" b="1" dirty="0">
                <a:solidFill>
                  <a:srgbClr val="FFFF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ea typeface="宋体" charset="-122"/>
              </a:rPr>
              <a:t>8 034 164,50</a:t>
            </a:r>
            <a:endParaRPr lang="en-US" altLang="zh-CN" sz="2000" b="1" dirty="0">
              <a:solidFill>
                <a:srgbClr val="FFFFFF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宋体" charset="-122"/>
            </a:endParaRPr>
          </a:p>
        </p:txBody>
      </p:sp>
      <p:sp>
        <p:nvSpPr>
          <p:cNvPr id="12" name="Oval 10">
            <a:extLst>
              <a:ext uri="{FF2B5EF4-FFF2-40B4-BE49-F238E27FC236}">
                <a16:creationId xmlns:a16="http://schemas.microsoft.com/office/drawing/2014/main" id="{11DAEA9E-899F-4F12-A459-A8BD6F27555D}"/>
              </a:ext>
            </a:extLst>
          </p:cNvPr>
          <p:cNvSpPr>
            <a:spLocks noChangeArrowheads="1"/>
          </p:cNvSpPr>
          <p:nvPr/>
        </p:nvSpPr>
        <p:spPr bwMode="gray">
          <a:xfrm>
            <a:off x="5339174" y="4005063"/>
            <a:ext cx="1690334" cy="1700309"/>
          </a:xfrm>
          <a:prstGeom prst="ellipse">
            <a:avLst/>
          </a:prstGeom>
          <a:gradFill>
            <a:gsLst>
              <a:gs pos="0">
                <a:schemeClr val="tx2">
                  <a:lumMod val="60000"/>
                  <a:lumOff val="40000"/>
                </a:schemeClr>
              </a:gs>
              <a:gs pos="37000">
                <a:schemeClr val="accent1">
                  <a:lumMod val="20000"/>
                  <a:lumOff val="80000"/>
                </a:schemeClr>
              </a:gs>
              <a:gs pos="91000">
                <a:schemeClr val="tx2">
                  <a:lumMod val="75000"/>
                </a:schemeClr>
              </a:gs>
            </a:gsLst>
          </a:gradFill>
          <a:ln>
            <a:noFill/>
            <a:headEnd/>
            <a:tailEnd/>
          </a:ln>
          <a:effectLst>
            <a:outerShdw blurRad="40000" dist="23000" dir="5400000" rotWithShape="0">
              <a:srgbClr val="000000">
                <a:alpha val="35000"/>
              </a:srgbClr>
            </a:outerShdw>
            <a:reflection blurRad="6350" stA="52000" endA="300" endPos="35000" dir="5400000" sy="-100000" algn="bl" rotWithShape="0"/>
          </a:effectLst>
        </p:spPr>
        <p:style>
          <a:lnRef idx="1">
            <a:schemeClr val="accent2"/>
          </a:lnRef>
          <a:fillRef idx="1002">
            <a:schemeClr val="l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none"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5133" name="Text Box 24">
            <a:extLst>
              <a:ext uri="{FF2B5EF4-FFF2-40B4-BE49-F238E27FC236}">
                <a16:creationId xmlns:a16="http://schemas.microsoft.com/office/drawing/2014/main" id="{A66D8898-1A72-4A07-94F3-4895FFF3AF10}"/>
              </a:ext>
            </a:extLst>
          </p:cNvPr>
          <p:cNvSpPr txBox="1">
            <a:spLocks noChangeArrowheads="1"/>
          </p:cNvSpPr>
          <p:nvPr/>
        </p:nvSpPr>
        <p:spPr bwMode="gray">
          <a:xfrm>
            <a:off x="5420418" y="4694611"/>
            <a:ext cx="1527846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1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ru-RU" altLang="zh-CN" sz="2000" b="1" dirty="0">
                <a:solidFill>
                  <a:srgbClr val="FFFFFF"/>
                </a:solidFill>
              </a:rPr>
              <a:t>9 099 608,16</a:t>
            </a:r>
            <a:endParaRPr lang="en-US" altLang="zh-CN" sz="2000" b="1" dirty="0">
              <a:solidFill>
                <a:srgbClr val="FFFFFF"/>
              </a:solidFill>
            </a:endParaRPr>
          </a:p>
        </p:txBody>
      </p:sp>
      <p:sp>
        <p:nvSpPr>
          <p:cNvPr id="5134" name="Text Box 31">
            <a:extLst>
              <a:ext uri="{FF2B5EF4-FFF2-40B4-BE49-F238E27FC236}">
                <a16:creationId xmlns:a16="http://schemas.microsoft.com/office/drawing/2014/main" id="{AD1B0ED2-A01B-46CE-9D4C-EFB773E76FC5}"/>
              </a:ext>
            </a:extLst>
          </p:cNvPr>
          <p:cNvSpPr txBox="1">
            <a:spLocks noChangeArrowheads="1"/>
          </p:cNvSpPr>
          <p:nvPr/>
        </p:nvSpPr>
        <p:spPr bwMode="gray">
          <a:xfrm>
            <a:off x="5574133" y="5874262"/>
            <a:ext cx="1132562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1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ru-RU" altLang="zh-CN" sz="2000" b="1" dirty="0">
                <a:solidFill>
                  <a:srgbClr val="0070C0"/>
                </a:solidFill>
              </a:rPr>
              <a:t>2025 год</a:t>
            </a:r>
            <a:endParaRPr lang="en-US" altLang="zh-CN" sz="2000" b="1" dirty="0">
              <a:solidFill>
                <a:srgbClr val="0070C0"/>
              </a:solidFill>
            </a:endParaRP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BB35B768-3441-456F-AB2B-6951714877AC}"/>
              </a:ext>
            </a:extLst>
          </p:cNvPr>
          <p:cNvSpPr/>
          <p:nvPr/>
        </p:nvSpPr>
        <p:spPr>
          <a:xfrm>
            <a:off x="2728524" y="5874262"/>
            <a:ext cx="122149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altLang="zh-CN" sz="1800" b="1" dirty="0">
                <a:solidFill>
                  <a:srgbClr val="0070C0"/>
                </a:solidFill>
              </a:rPr>
              <a:t>2024 год</a:t>
            </a:r>
          </a:p>
          <a:p>
            <a:pPr algn="ctr"/>
            <a:endParaRPr lang="en-US" altLang="zh-CN" sz="1800" b="1" dirty="0">
              <a:solidFill>
                <a:srgbClr val="0070C0"/>
              </a:solidFill>
            </a:endParaRPr>
          </a:p>
        </p:txBody>
      </p:sp>
      <p:sp>
        <p:nvSpPr>
          <p:cNvPr id="14" name="Стрелка: изогнутая вниз 13">
            <a:extLst>
              <a:ext uri="{FF2B5EF4-FFF2-40B4-BE49-F238E27FC236}">
                <a16:creationId xmlns:a16="http://schemas.microsoft.com/office/drawing/2014/main" id="{0DAA57E9-F326-4BF4-8FF0-6C1AB329C757}"/>
              </a:ext>
            </a:extLst>
          </p:cNvPr>
          <p:cNvSpPr/>
          <p:nvPr/>
        </p:nvSpPr>
        <p:spPr>
          <a:xfrm>
            <a:off x="3747598" y="3664910"/>
            <a:ext cx="1867786" cy="66014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EF36DBBC-406C-4335-952C-49E97909B419}"/>
              </a:ext>
            </a:extLst>
          </p:cNvPr>
          <p:cNvSpPr/>
          <p:nvPr/>
        </p:nvSpPr>
        <p:spPr>
          <a:xfrm>
            <a:off x="3205327" y="2941429"/>
            <a:ext cx="2878930" cy="98488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000" b="1" dirty="0">
                <a:solidFill>
                  <a:srgbClr val="3C579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113,3 % </a:t>
            </a:r>
          </a:p>
          <a:p>
            <a:pPr algn="ctr"/>
            <a:r>
              <a:rPr lang="ru-RU" sz="2000" b="1" dirty="0">
                <a:solidFill>
                  <a:srgbClr val="3C579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+ 1 065 443,66 рублей</a:t>
            </a:r>
            <a:endParaRPr lang="ru-RU" sz="2000" dirty="0">
              <a:solidFill>
                <a:srgbClr val="3C579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ru-RU" altLang="zh-CN" sz="1800" b="1" dirty="0">
                <a:solidFill>
                  <a:srgbClr val="0070C0"/>
                </a:solidFill>
              </a:rPr>
              <a:t> </a:t>
            </a:r>
            <a:endParaRPr lang="en-US" altLang="zh-CN" sz="1800" b="1" dirty="0">
              <a:solidFill>
                <a:srgbClr val="0070C0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A4842166-2BC5-4CD7-ACB2-FCCC56013B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6908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3600" dirty="0"/>
              <a:t>Доходы бюджета</a:t>
            </a:r>
            <a:endParaRPr sz="3600" dirty="0"/>
          </a:p>
        </p:txBody>
      </p:sp>
      <p:sp>
        <p:nvSpPr>
          <p:cNvPr id="4099" name="内容占位符 2">
            <a:extLst>
              <a:ext uri="{FF2B5EF4-FFF2-40B4-BE49-F238E27FC236}">
                <a16:creationId xmlns:a16="http://schemas.microsoft.com/office/drawing/2014/main" id="{F34CAE76-7225-4F86-ADC9-E096D038E7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071546"/>
            <a:ext cx="8229600" cy="4525963"/>
          </a:xfrm>
        </p:spPr>
        <p:txBody>
          <a:bodyPr/>
          <a:lstStyle/>
          <a:p>
            <a:pPr marL="0" indent="447675" algn="just">
              <a:buNone/>
            </a:pPr>
            <a:r>
              <a:rPr lang="ru-RU" sz="2000" dirty="0">
                <a:solidFill>
                  <a:schemeClr val="bg2">
                    <a:lumMod val="25000"/>
                  </a:schemeClr>
                </a:solidFill>
              </a:rPr>
              <a:t>За январь-июнь 2025 года в структуре доходной части бюджета района удельный вес </a:t>
            </a:r>
          </a:p>
          <a:p>
            <a:pPr algn="just"/>
            <a:r>
              <a:rPr lang="ru-RU" sz="2000" dirty="0">
                <a:solidFill>
                  <a:schemeClr val="bg2">
                    <a:lumMod val="25000"/>
                  </a:schemeClr>
                </a:solidFill>
              </a:rPr>
              <a:t>собственных доходов составляет 24 %; </a:t>
            </a:r>
          </a:p>
          <a:p>
            <a:pPr algn="just"/>
            <a:r>
              <a:rPr lang="ru-RU" sz="2000" dirty="0">
                <a:solidFill>
                  <a:schemeClr val="bg2">
                    <a:lumMod val="25000"/>
                  </a:schemeClr>
                </a:solidFill>
              </a:rPr>
              <a:t>дотации – 56 %;</a:t>
            </a:r>
          </a:p>
          <a:p>
            <a:pPr algn="just"/>
            <a:r>
              <a:rPr lang="ru-RU" sz="2000" dirty="0">
                <a:solidFill>
                  <a:schemeClr val="bg2">
                    <a:lumMod val="25000"/>
                  </a:schemeClr>
                </a:solidFill>
              </a:rPr>
              <a:t>межбюджетных трансфертов – 6 %, </a:t>
            </a:r>
          </a:p>
          <a:p>
            <a:pPr algn="just"/>
            <a:r>
              <a:rPr lang="ru-RU" sz="2000" dirty="0">
                <a:solidFill>
                  <a:schemeClr val="bg2">
                    <a:lumMod val="25000"/>
                  </a:schemeClr>
                </a:solidFill>
              </a:rPr>
              <a:t>субвенций – 14 %.</a:t>
            </a:r>
          </a:p>
          <a:p>
            <a:pPr marL="0" indent="447675" algn="just">
              <a:spcBef>
                <a:spcPts val="0"/>
              </a:spcBef>
              <a:buNone/>
              <a:tabLst>
                <a:tab pos="717550" algn="l"/>
              </a:tabLst>
            </a:pPr>
            <a:r>
              <a:rPr lang="ru-RU" sz="2000" dirty="0">
                <a:solidFill>
                  <a:schemeClr val="bg2">
                    <a:lumMod val="25000"/>
                  </a:schemeClr>
                </a:solidFill>
                <a:ea typeface="Cambria" panose="02040503050406030204" pitchFamily="18" charset="0"/>
                <a:cs typeface="Calibri" panose="020F0502020204030204" pitchFamily="34" charset="0"/>
              </a:rPr>
              <a:t>Дотация, причитающаяся району, получена в сумме 20 687 332,00 рублей, что составляет 100 % от уточненного плана первого полугодия 2025 года.</a:t>
            </a:r>
          </a:p>
          <a:p>
            <a:pPr marL="0" indent="447675" algn="just">
              <a:spcBef>
                <a:spcPts val="0"/>
              </a:spcBef>
              <a:buNone/>
              <a:tabLst>
                <a:tab pos="717550" algn="l"/>
              </a:tabLst>
            </a:pPr>
            <a:r>
              <a:rPr lang="ru-RU" sz="2000" dirty="0">
                <a:solidFill>
                  <a:schemeClr val="bg2">
                    <a:lumMod val="25000"/>
                  </a:schemeClr>
                </a:solidFill>
                <a:ea typeface="Cambria" panose="02040503050406030204" pitchFamily="18" charset="0"/>
                <a:cs typeface="Calibri" panose="020F0502020204030204" pitchFamily="34" charset="0"/>
              </a:rPr>
              <a:t>В январе-июне 2025 года из областного бюджета в бюджет Чечерского района поступило межбюджетных трансфертов в сумме          2 134 194,90 рублей. </a:t>
            </a:r>
          </a:p>
          <a:p>
            <a:pPr marL="0" indent="447675" algn="just">
              <a:spcBef>
                <a:spcPts val="0"/>
              </a:spcBef>
              <a:buNone/>
              <a:tabLst>
                <a:tab pos="717550" algn="l"/>
              </a:tabLst>
            </a:pPr>
            <a:r>
              <a:rPr lang="ru-RU" sz="2000" dirty="0">
                <a:solidFill>
                  <a:schemeClr val="bg2">
                    <a:lumMod val="25000"/>
                  </a:schemeClr>
                </a:solidFill>
                <a:ea typeface="Cambria" panose="02040503050406030204" pitchFamily="18" charset="0"/>
                <a:cs typeface="Calibri" panose="020F0502020204030204" pitchFamily="34" charset="0"/>
              </a:rPr>
              <a:t>Общая сумма полученных за январь-июнь 2025 года субвенций составила 5 299 017,98 рублей или 90,4 % от уточненного плана первого полугодия 2025 года, из них:</a:t>
            </a:r>
          </a:p>
        </p:txBody>
      </p:sp>
    </p:spTree>
    <p:extLst>
      <p:ext uri="{BB962C8B-B14F-4D97-AF65-F5344CB8AC3E}">
        <p14:creationId xmlns:p14="http://schemas.microsoft.com/office/powerpoint/2010/main" val="21394821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A4842166-2BC5-4CD7-ACB2-FCCC56013B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3600" dirty="0"/>
              <a:t>Доходы бюджета</a:t>
            </a:r>
            <a:endParaRPr sz="3600" dirty="0"/>
          </a:p>
        </p:txBody>
      </p:sp>
      <p:sp>
        <p:nvSpPr>
          <p:cNvPr id="4099" name="内容占位符 2">
            <a:extLst>
              <a:ext uri="{FF2B5EF4-FFF2-40B4-BE49-F238E27FC236}">
                <a16:creationId xmlns:a16="http://schemas.microsoft.com/office/drawing/2014/main" id="{F34CAE76-7225-4F86-ADC9-E096D038E7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447675" algn="just">
              <a:spcBef>
                <a:spcPts val="0"/>
              </a:spcBef>
              <a:buNone/>
            </a:pPr>
            <a:r>
              <a:rPr lang="ru-RU" sz="2000" i="1" dirty="0">
                <a:solidFill>
                  <a:schemeClr val="bg2">
                    <a:lumMod val="25000"/>
                  </a:schemeClr>
                </a:solidFill>
              </a:rPr>
              <a:t>- на бесплатное питание учащихся, пособия, льготы и компенсации населению – 1 170 496,65 рублей;</a:t>
            </a:r>
          </a:p>
          <a:p>
            <a:pPr marL="0" indent="447675" algn="just">
              <a:spcBef>
                <a:spcPts val="0"/>
              </a:spcBef>
              <a:buNone/>
            </a:pPr>
            <a:r>
              <a:rPr lang="ru-RU" sz="2000" i="1" dirty="0">
                <a:solidFill>
                  <a:schemeClr val="bg2">
                    <a:lumMod val="25000"/>
                  </a:schemeClr>
                </a:solidFill>
              </a:rPr>
              <a:t>- на проведение мероприятий по радиационной защите и адресному применению защитных мероприятий в сельском хозяйстве – 3 780 486,78 рублей;</a:t>
            </a:r>
          </a:p>
          <a:p>
            <a:pPr marL="0" indent="447675" algn="just">
              <a:spcBef>
                <a:spcPts val="0"/>
              </a:spcBef>
              <a:buNone/>
            </a:pPr>
            <a:r>
              <a:rPr lang="ru-RU" sz="2000" i="1" dirty="0">
                <a:solidFill>
                  <a:schemeClr val="bg2">
                    <a:lumMod val="25000"/>
                  </a:schemeClr>
                </a:solidFill>
              </a:rPr>
              <a:t>- на финансирование расходов по индексированным жилищным квотам (именным приватизационным чекам "Жилье") – 31 032,00 рублей;</a:t>
            </a:r>
          </a:p>
          <a:p>
            <a:pPr marL="0" indent="447675" algn="just">
              <a:spcBef>
                <a:spcPts val="0"/>
              </a:spcBef>
              <a:buNone/>
            </a:pPr>
            <a:r>
              <a:rPr lang="ru-RU" sz="2000" i="1" dirty="0">
                <a:solidFill>
                  <a:schemeClr val="bg2">
                    <a:lumMod val="25000"/>
                  </a:schemeClr>
                </a:solidFill>
              </a:rPr>
              <a:t>- на финансирование расходов по развитию сельского хозяйства и рыбохозяйственной деятельности – 158 912,01 рублей;</a:t>
            </a:r>
          </a:p>
          <a:p>
            <a:pPr marL="0" indent="447675" algn="just">
              <a:spcBef>
                <a:spcPts val="0"/>
              </a:spcBef>
              <a:buNone/>
            </a:pPr>
            <a:r>
              <a:rPr lang="ru-RU" sz="2000" i="1" dirty="0">
                <a:solidFill>
                  <a:schemeClr val="bg2">
                    <a:lumMod val="25000"/>
                  </a:schemeClr>
                </a:solidFill>
              </a:rPr>
              <a:t>- на финансирование расходов по текущему ремонту улично-дорожной сети населенных пунктов – 104 225,54 рублей;</a:t>
            </a:r>
          </a:p>
          <a:p>
            <a:pPr marL="0" indent="447675" algn="just">
              <a:spcBef>
                <a:spcPts val="0"/>
              </a:spcBef>
              <a:buNone/>
            </a:pPr>
            <a:r>
              <a:rPr lang="ru-RU" sz="2000" i="1" dirty="0">
                <a:solidFill>
                  <a:schemeClr val="bg2">
                    <a:lumMod val="25000"/>
                  </a:schemeClr>
                </a:solidFill>
              </a:rPr>
              <a:t>- на финансирование расходов по текущему ремонту кровель жилых домов – 53 865,00 рублей.</a:t>
            </a:r>
          </a:p>
          <a:p>
            <a:pPr marL="0" indent="447675" eaLnBrk="1" hangingPunct="1">
              <a:buNone/>
            </a:pP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4510416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84427F3-DA33-4915-86FA-63696C1976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Структура доходов</a:t>
            </a:r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id="{66CE229E-A58D-4EEE-8F69-517C14E7A6F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33608396"/>
              </p:ext>
            </p:extLst>
          </p:nvPr>
        </p:nvGraphicFramePr>
        <p:xfrm>
          <a:off x="486147" y="1412776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F98EDF16-61CF-4D7D-8A5E-947B0D507C5C}"/>
              </a:ext>
            </a:extLst>
          </p:cNvPr>
          <p:cNvSpPr/>
          <p:nvPr/>
        </p:nvSpPr>
        <p:spPr>
          <a:xfrm>
            <a:off x="3776259" y="1412776"/>
            <a:ext cx="488159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000" b="1" dirty="0">
                <a:solidFill>
                  <a:srgbClr val="86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ВСЕГО ДОХОДОВ 37 220 153,04 рублей</a:t>
            </a:r>
            <a:endParaRPr lang="ru-RU" sz="2000" dirty="0">
              <a:solidFill>
                <a:srgbClr val="86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13807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DB7073C-AE31-4A60-9D68-34C0722268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Расходы бюджета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9543241-4DEB-49FC-8E6D-86F1C9F87A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5536" y="1071563"/>
            <a:ext cx="8424936" cy="4525963"/>
          </a:xfrm>
        </p:spPr>
        <p:txBody>
          <a:bodyPr/>
          <a:lstStyle/>
          <a:p>
            <a:pPr marL="0" indent="447675" algn="just">
              <a:spcBef>
                <a:spcPct val="0"/>
              </a:spcBef>
              <a:buNone/>
              <a:tabLst>
                <a:tab pos="719138" algn="l"/>
              </a:tabLst>
              <a:defRPr/>
            </a:pPr>
            <a:r>
              <a:rPr lang="ru-RU" sz="2000" b="1" dirty="0">
                <a:solidFill>
                  <a:schemeClr val="bg2">
                    <a:lumMod val="25000"/>
                  </a:schemeClr>
                </a:solidFill>
                <a:ea typeface="Cambria" panose="02040503050406030204" pitchFamily="18" charset="0"/>
                <a:cs typeface="Calibri" panose="020F0502020204030204" pitchFamily="34" charset="0"/>
              </a:rPr>
              <a:t>Расходы</a:t>
            </a:r>
            <a:r>
              <a:rPr lang="ru-RU" sz="2000" dirty="0">
                <a:solidFill>
                  <a:schemeClr val="bg2">
                    <a:lumMod val="25000"/>
                  </a:schemeClr>
                </a:solidFill>
                <a:ea typeface="Cambria" panose="02040503050406030204" pitchFamily="18" charset="0"/>
                <a:cs typeface="Calibri" panose="020F0502020204030204" pitchFamily="34" charset="0"/>
              </a:rPr>
              <a:t> бюджета района за первое полугодие 2025 года произведены в пределах поступивших в бюджет доходов и средств из республиканского и областного бюджетов, и составили </a:t>
            </a:r>
            <a:r>
              <a:rPr lang="ru-RU" sz="2000" b="1" dirty="0">
                <a:solidFill>
                  <a:schemeClr val="bg2">
                    <a:lumMod val="25000"/>
                  </a:schemeClr>
                </a:solidFill>
                <a:ea typeface="Cambria" panose="02040503050406030204" pitchFamily="18" charset="0"/>
                <a:cs typeface="Calibri" panose="020F0502020204030204" pitchFamily="34" charset="0"/>
              </a:rPr>
              <a:t>37 527 797,90 </a:t>
            </a:r>
            <a:r>
              <a:rPr lang="ru-RU" sz="2000" dirty="0">
                <a:solidFill>
                  <a:schemeClr val="bg2">
                    <a:lumMod val="25000"/>
                  </a:schemeClr>
                </a:solidFill>
                <a:ea typeface="Cambria" panose="02040503050406030204" pitchFamily="18" charset="0"/>
                <a:cs typeface="Calibri" panose="020F0502020204030204" pitchFamily="34" charset="0"/>
              </a:rPr>
              <a:t>рублей или 97,4 % к уточненным плановым назначениям отчетного периода.</a:t>
            </a:r>
          </a:p>
          <a:p>
            <a:pPr marL="0" indent="447675" algn="just">
              <a:spcBef>
                <a:spcPct val="0"/>
              </a:spcBef>
              <a:buNone/>
              <a:tabLst>
                <a:tab pos="719138" algn="l"/>
              </a:tabLst>
              <a:defRPr/>
            </a:pPr>
            <a:r>
              <a:rPr lang="ru-RU" sz="2000" dirty="0">
                <a:solidFill>
                  <a:schemeClr val="bg2">
                    <a:lumMod val="25000"/>
                  </a:schemeClr>
                </a:solidFill>
                <a:ea typeface="Cambria" panose="02040503050406030204" pitchFamily="18" charset="0"/>
                <a:cs typeface="Calibri" panose="020F0502020204030204" pitchFamily="34" charset="0"/>
              </a:rPr>
              <a:t>В отчетном периоде были обеспечены в полном объеме расчеты бюджетных организаций по выплате заработной платы работникам бюджетной сферы, другим первоочередным статьям расходов (питание, медикаменты, трансферты, коммунальные услуги).</a:t>
            </a:r>
          </a:p>
          <a:p>
            <a:pPr marL="0" indent="447675" algn="just">
              <a:spcBef>
                <a:spcPct val="0"/>
              </a:spcBef>
              <a:buNone/>
              <a:tabLst>
                <a:tab pos="719138" algn="l"/>
              </a:tabLst>
              <a:defRPr/>
            </a:pPr>
            <a:r>
              <a:rPr lang="ru-RU" sz="2000" dirty="0">
                <a:solidFill>
                  <a:schemeClr val="bg2">
                    <a:lumMod val="25000"/>
                  </a:schemeClr>
                </a:solidFill>
                <a:ea typeface="Cambria" panose="02040503050406030204" pitchFamily="18" charset="0"/>
                <a:cs typeface="Calibri" panose="020F0502020204030204" pitchFamily="34" charset="0"/>
              </a:rPr>
              <a:t>Бюджет Чечерского района сохраняет социальную направленность. </a:t>
            </a:r>
            <a:br>
              <a:rPr lang="ru-RU" sz="2000" dirty="0">
                <a:solidFill>
                  <a:schemeClr val="bg2">
                    <a:lumMod val="25000"/>
                  </a:schemeClr>
                </a:solidFill>
                <a:ea typeface="Cambria" panose="02040503050406030204" pitchFamily="18" charset="0"/>
                <a:cs typeface="Calibri" panose="020F0502020204030204" pitchFamily="34" charset="0"/>
              </a:rPr>
            </a:br>
            <a:r>
              <a:rPr lang="ru-RU" sz="2000" dirty="0">
                <a:solidFill>
                  <a:schemeClr val="bg2">
                    <a:lumMod val="25000"/>
                  </a:schemeClr>
                </a:solidFill>
                <a:ea typeface="Cambria" panose="02040503050406030204" pitchFamily="18" charset="0"/>
                <a:cs typeface="Calibri" panose="020F0502020204030204" pitchFamily="34" charset="0"/>
              </a:rPr>
              <a:t>        На финансирование социальной сферы направлено </a:t>
            </a:r>
            <a:r>
              <a:rPr lang="ru-RU" sz="2000" dirty="0">
                <a:solidFill>
                  <a:schemeClr val="bg2">
                    <a:lumMod val="25000"/>
                  </a:schemeClr>
                </a:solidFill>
              </a:rPr>
              <a:t>26 690 908,55 </a:t>
            </a:r>
            <a:r>
              <a:rPr lang="ru-RU" sz="2000" dirty="0">
                <a:solidFill>
                  <a:schemeClr val="bg2">
                    <a:lumMod val="25000"/>
                  </a:schemeClr>
                </a:solidFill>
                <a:ea typeface="Cambria" panose="02040503050406030204" pitchFamily="18" charset="0"/>
                <a:cs typeface="Calibri" panose="020F0502020204030204" pitchFamily="34" charset="0"/>
              </a:rPr>
              <a:t>рублей. Удельный вес расходов на социальную сферу составил 71,1 %.</a:t>
            </a:r>
          </a:p>
          <a:p>
            <a:pPr marL="0" indent="447675" algn="just">
              <a:spcBef>
                <a:spcPct val="0"/>
              </a:spcBef>
              <a:buNone/>
              <a:tabLst>
                <a:tab pos="719138" algn="l"/>
              </a:tabLst>
              <a:defRPr/>
            </a:pPr>
            <a:r>
              <a:rPr lang="ru-RU" sz="2000" dirty="0">
                <a:solidFill>
                  <a:schemeClr val="bg2">
                    <a:lumMod val="25000"/>
                  </a:schemeClr>
                </a:solidFill>
                <a:ea typeface="Cambria" panose="02040503050406030204" pitchFamily="18" charset="0"/>
                <a:cs typeface="Calibri" panose="020F0502020204030204" pitchFamily="34" charset="0"/>
              </a:rPr>
              <a:t>Наибольший удельный вес в структуре расходов бюджета района занимают расходы на финансирование отрасли «Образование» - 35 % бюджетных средств, что составляет 13 361 003,55 рублей.</a:t>
            </a:r>
          </a:p>
          <a:p>
            <a:pPr marL="0" indent="447675" algn="just">
              <a:spcBef>
                <a:spcPct val="0"/>
              </a:spcBef>
              <a:buNone/>
              <a:tabLst>
                <a:tab pos="719138" algn="l"/>
              </a:tabLst>
              <a:defRPr/>
            </a:pPr>
            <a:r>
              <a:rPr lang="ru-RU" sz="2000" dirty="0">
                <a:solidFill>
                  <a:schemeClr val="bg2">
                    <a:lumMod val="25000"/>
                  </a:schemeClr>
                </a:solidFill>
                <a:ea typeface="Cambria" panose="02040503050406030204" pitchFamily="18" charset="0"/>
                <a:cs typeface="Calibri" panose="020F0502020204030204" pitchFamily="34" charset="0"/>
              </a:rPr>
              <a:t>8 238 403,16 рублей – 22 % направлено на финансирование отрасли «З</a:t>
            </a:r>
            <a:r>
              <a:rPr lang="ru-RU" sz="2000" dirty="0">
                <a:solidFill>
                  <a:schemeClr val="bg2">
                    <a:lumMod val="25000"/>
                  </a:schemeClr>
                </a:solidFill>
                <a:ea typeface="Cambria" panose="02040503050406030204" pitchFamily="18" charset="0"/>
              </a:rPr>
              <a:t>дравоохранение».</a:t>
            </a:r>
            <a:r>
              <a:rPr lang="ru-RU" sz="2000" dirty="0">
                <a:solidFill>
                  <a:schemeClr val="bg2">
                    <a:lumMod val="25000"/>
                  </a:schemeClr>
                </a:solidFill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447675" algn="just">
              <a:spcBef>
                <a:spcPct val="0"/>
              </a:spcBef>
              <a:buNone/>
              <a:tabLst>
                <a:tab pos="719138" algn="l"/>
              </a:tabLst>
              <a:defRPr/>
            </a:pPr>
            <a:endParaRPr lang="ru-RU" sz="2000" dirty="0"/>
          </a:p>
          <a:p>
            <a:pPr marL="0" indent="447675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762695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115EA84-DE05-4DDF-930D-041C349740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Расходы бюджета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E907FE5-A290-49D8-8C44-16375B733D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9532" y="1268760"/>
            <a:ext cx="8424936" cy="4525963"/>
          </a:xfrm>
        </p:spPr>
        <p:txBody>
          <a:bodyPr/>
          <a:lstStyle/>
          <a:p>
            <a:pPr marL="0" indent="447675" algn="just">
              <a:spcBef>
                <a:spcPct val="0"/>
              </a:spcBef>
              <a:buNone/>
              <a:defRPr/>
            </a:pPr>
            <a:r>
              <a:rPr lang="ru-RU" sz="2000" dirty="0">
                <a:solidFill>
                  <a:schemeClr val="bg2">
                    <a:lumMod val="25000"/>
                  </a:schemeClr>
                </a:solidFill>
                <a:ea typeface="Cambria" panose="02040503050406030204" pitchFamily="18" charset="0"/>
                <a:cs typeface="Times New Roman" panose="02020603050405020304" pitchFamily="18" charset="0"/>
              </a:rPr>
              <a:t>2 509 399,76 рублей – </a:t>
            </a:r>
            <a:r>
              <a:rPr lang="ru-RU" altLang="ru-RU" sz="2000" dirty="0">
                <a:solidFill>
                  <a:schemeClr val="bg2">
                    <a:lumMod val="25000"/>
                  </a:schemeClr>
                </a:solidFill>
                <a:ea typeface="Cambria" panose="02040503050406030204" pitchFamily="18" charset="0"/>
                <a:cs typeface="Times New Roman" panose="02020603050405020304" pitchFamily="18" charset="0"/>
              </a:rPr>
              <a:t>7 % </a:t>
            </a:r>
            <a:r>
              <a:rPr lang="ru-RU" altLang="ru-RU" sz="2000" dirty="0">
                <a:solidFill>
                  <a:schemeClr val="bg2">
                    <a:lumMod val="25000"/>
                  </a:schemeClr>
                </a:solidFill>
              </a:rPr>
              <a:t>расходов бюджета района составляет финансирование социальной политики</a:t>
            </a:r>
            <a:r>
              <a:rPr lang="ru-RU" sz="2000" dirty="0">
                <a:solidFill>
                  <a:schemeClr val="bg2">
                    <a:lumMod val="25000"/>
                  </a:schemeClr>
                </a:solidFill>
                <a:ea typeface="Cambria" panose="020405030504060302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447675" algn="just">
              <a:spcBef>
                <a:spcPct val="0"/>
              </a:spcBef>
              <a:buNone/>
              <a:defRPr/>
            </a:pPr>
            <a:r>
              <a:rPr lang="ru-RU" sz="2000" dirty="0">
                <a:solidFill>
                  <a:schemeClr val="bg2">
                    <a:lumMod val="25000"/>
                  </a:schemeClr>
                </a:solidFill>
                <a:ea typeface="Cambria" panose="02040503050406030204" pitchFamily="18" charset="0"/>
                <a:cs typeface="Times New Roman" panose="02020603050405020304" pitchFamily="18" charset="0"/>
              </a:rPr>
              <a:t>1 582 301,25 рублей – 4 % направлено на физическую культуру, спорт, культуру и средства массовой информации.</a:t>
            </a:r>
          </a:p>
          <a:p>
            <a:pPr marL="0" indent="447675" algn="just">
              <a:spcBef>
                <a:spcPct val="0"/>
              </a:spcBef>
              <a:buNone/>
              <a:defRPr/>
            </a:pPr>
            <a:r>
              <a:rPr lang="ru-RU" sz="2000" dirty="0">
                <a:solidFill>
                  <a:schemeClr val="bg2">
                    <a:lumMod val="25000"/>
                  </a:schemeClr>
                </a:solidFill>
                <a:ea typeface="Cambria" panose="02040503050406030204" pitchFamily="18" charset="0"/>
                <a:cs typeface="Times New Roman" panose="02020603050405020304" pitchFamily="18" charset="0"/>
              </a:rPr>
              <a:t>Расходы бюджета района на общегосударственную деятельность составили 3 231 485,60 рублей или 9 % от общей суммы расходов бюджета.</a:t>
            </a:r>
          </a:p>
          <a:p>
            <a:pPr marL="0" indent="447675" algn="just">
              <a:spcBef>
                <a:spcPct val="0"/>
              </a:spcBef>
              <a:buNone/>
              <a:defRPr/>
            </a:pPr>
            <a:r>
              <a:rPr lang="ru-RU" sz="2000" dirty="0">
                <a:solidFill>
                  <a:schemeClr val="bg2">
                    <a:lumMod val="25000"/>
                  </a:schemeClr>
                </a:solidFill>
                <a:ea typeface="Cambria" panose="02040503050406030204" pitchFamily="18" charset="0"/>
                <a:cs typeface="Times New Roman" panose="02020603050405020304" pitchFamily="18" charset="0"/>
              </a:rPr>
              <a:t>Расходы на национальную экономику </a:t>
            </a:r>
            <a:r>
              <a:rPr lang="ru-RU" altLang="ru-RU" sz="2000" dirty="0">
                <a:solidFill>
                  <a:schemeClr val="bg2">
                    <a:lumMod val="25000"/>
                  </a:schemeClr>
                </a:solidFill>
                <a:ea typeface="Cambria" panose="02040503050406030204" pitchFamily="18" charset="0"/>
                <a:cs typeface="Times New Roman" panose="02020603050405020304" pitchFamily="18" charset="0"/>
              </a:rPr>
              <a:t>(сельское хозяйство, транспорт, топливо</a:t>
            </a:r>
            <a:r>
              <a:rPr lang="en-US" altLang="ru-RU" sz="2000" dirty="0">
                <a:solidFill>
                  <a:schemeClr val="bg2">
                    <a:lumMod val="25000"/>
                  </a:schemeClr>
                </a:solidFill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000" dirty="0">
                <a:solidFill>
                  <a:schemeClr val="bg2">
                    <a:lumMod val="25000"/>
                  </a:schemeClr>
                </a:solidFill>
                <a:ea typeface="Cambria" panose="02040503050406030204" pitchFamily="18" charset="0"/>
                <a:cs typeface="Times New Roman" panose="02020603050405020304" pitchFamily="18" charset="0"/>
              </a:rPr>
              <a:t>и энергетика) </a:t>
            </a:r>
            <a:r>
              <a:rPr lang="ru-RU" sz="2000" dirty="0">
                <a:solidFill>
                  <a:schemeClr val="bg2">
                    <a:lumMod val="25000"/>
                  </a:schemeClr>
                </a:solidFill>
                <a:ea typeface="Cambria" panose="02040503050406030204" pitchFamily="18" charset="0"/>
                <a:cs typeface="Times New Roman" panose="02020603050405020304" pitchFamily="18" charset="0"/>
              </a:rPr>
              <a:t>составили 5 335 597,24 рублей или 14 % от общей суммы расходов бюджета района.</a:t>
            </a:r>
          </a:p>
          <a:p>
            <a:pPr marL="0" indent="447675" algn="just">
              <a:spcBef>
                <a:spcPct val="0"/>
              </a:spcBef>
              <a:buNone/>
              <a:defRPr/>
            </a:pPr>
            <a:r>
              <a:rPr lang="ru-RU" sz="2000" dirty="0">
                <a:solidFill>
                  <a:schemeClr val="bg2">
                    <a:lumMod val="25000"/>
                  </a:schemeClr>
                </a:solidFill>
                <a:ea typeface="Cambria" panose="02040503050406030204" pitchFamily="18" charset="0"/>
                <a:cs typeface="Times New Roman" panose="02020603050405020304" pitchFamily="18" charset="0"/>
              </a:rPr>
              <a:t>На финансирование жилищно-коммунального хозяйства </a:t>
            </a:r>
            <a:r>
              <a:rPr lang="ru-RU" sz="2000">
                <a:solidFill>
                  <a:schemeClr val="bg2">
                    <a:lumMod val="25000"/>
                  </a:schemeClr>
                </a:solidFill>
                <a:ea typeface="Cambria" panose="02040503050406030204" pitchFamily="18" charset="0"/>
                <a:cs typeface="Times New Roman" panose="02020603050405020304" pitchFamily="18" charset="0"/>
              </a:rPr>
              <a:t>направлено   3 </a:t>
            </a:r>
            <a:r>
              <a:rPr lang="ru-RU" sz="2000" dirty="0">
                <a:solidFill>
                  <a:schemeClr val="bg2">
                    <a:lumMod val="25000"/>
                  </a:schemeClr>
                </a:solidFill>
                <a:ea typeface="Cambria" panose="02040503050406030204" pitchFamily="18" charset="0"/>
                <a:cs typeface="Times New Roman" panose="02020603050405020304" pitchFamily="18" charset="0"/>
              </a:rPr>
              <a:t>247 857,64 рублей бюджетных средств или 9 % от общего объема расходов.</a:t>
            </a:r>
          </a:p>
          <a:p>
            <a:pPr marL="0" indent="447675" algn="just">
              <a:spcBef>
                <a:spcPct val="0"/>
              </a:spcBef>
              <a:buNone/>
              <a:defRPr/>
            </a:pPr>
            <a:r>
              <a:rPr lang="ru-RU" altLang="ru-RU" sz="2000" dirty="0">
                <a:solidFill>
                  <a:schemeClr val="bg2">
                    <a:lumMod val="25000"/>
                  </a:schemeClr>
                </a:solidFill>
                <a:ea typeface="Cambria" panose="02040503050406030204" pitchFamily="18" charset="0"/>
                <a:cs typeface="Times New Roman" panose="02020603050405020304" pitchFamily="18" charset="0"/>
              </a:rPr>
              <a:t> 0,1 % или 21 749,70 рублей в общем объеме расходов занимают отрасли «Национальная оборона», «Судебная власть, правоохранительная деятельность и обеспечение безопасности», «Охрана окружающей среды».</a:t>
            </a:r>
            <a:endParaRPr lang="ru-RU" sz="2000" dirty="0">
              <a:solidFill>
                <a:schemeClr val="bg2">
                  <a:lumMod val="25000"/>
                </a:schemeClr>
              </a:solidFill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4405130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BB758B8-6355-4F18-AC2E-EB5D6971D1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Структура расходов</a:t>
            </a:r>
          </a:p>
        </p:txBody>
      </p:sp>
      <p:graphicFrame>
        <p:nvGraphicFramePr>
          <p:cNvPr id="4" name="Объект 5">
            <a:extLst>
              <a:ext uri="{FF2B5EF4-FFF2-40B4-BE49-F238E27FC236}">
                <a16:creationId xmlns:a16="http://schemas.microsoft.com/office/drawing/2014/main" id="{F37D453F-A4A5-4EAB-B34D-6ED29A53101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44268115"/>
              </p:ext>
            </p:extLst>
          </p:nvPr>
        </p:nvGraphicFramePr>
        <p:xfrm>
          <a:off x="435072" y="1071563"/>
          <a:ext cx="8363272" cy="47402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62AA4467-AA62-45C4-8FA6-B240E2E34F8B}"/>
              </a:ext>
            </a:extLst>
          </p:cNvPr>
          <p:cNvSpPr/>
          <p:nvPr/>
        </p:nvSpPr>
        <p:spPr>
          <a:xfrm>
            <a:off x="457200" y="5611783"/>
            <a:ext cx="503593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000" b="1" dirty="0">
                <a:solidFill>
                  <a:srgbClr val="86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ВСЕГО РАСХОДОВ  37 527 797,90 рублей</a:t>
            </a:r>
            <a:endParaRPr lang="ru-RU" sz="2000" dirty="0">
              <a:solidFill>
                <a:srgbClr val="86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35191128"/>
      </p:ext>
    </p:extLst>
  </p:cSld>
  <p:clrMapOvr>
    <a:masterClrMapping/>
  </p:clrMapOvr>
</p:sld>
</file>

<file path=ppt/theme/theme1.xml><?xml version="1.0" encoding="utf-8"?>
<a:theme xmlns:a="http://schemas.openxmlformats.org/drawingml/2006/main" name="1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1</Template>
  <TotalTime>716</TotalTime>
  <Words>836</Words>
  <Application>Microsoft Office PowerPoint</Application>
  <PresentationFormat>Экран (4:3)</PresentationFormat>
  <Paragraphs>95</Paragraphs>
  <Slides>13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9" baseType="lpstr">
      <vt:lpstr>宋体</vt:lpstr>
      <vt:lpstr>Arial</vt:lpstr>
      <vt:lpstr>Calibri</vt:lpstr>
      <vt:lpstr>Cambria</vt:lpstr>
      <vt:lpstr>Times New Roman</vt:lpstr>
      <vt:lpstr>1</vt:lpstr>
      <vt:lpstr>Информация об исполнении бюджета за первое полугодие 2025 года</vt:lpstr>
      <vt:lpstr>Доходы бюджета</vt:lpstr>
      <vt:lpstr>Динамика доходов</vt:lpstr>
      <vt:lpstr>Доходы бюджета</vt:lpstr>
      <vt:lpstr>Доходы бюджета</vt:lpstr>
      <vt:lpstr>Структура доходов</vt:lpstr>
      <vt:lpstr>Расходы бюджета</vt:lpstr>
      <vt:lpstr>Расходы бюджета</vt:lpstr>
      <vt:lpstr>Структура расходов</vt:lpstr>
      <vt:lpstr>Расходы бюджета</vt:lpstr>
      <vt:lpstr>Расходы бюджета</vt:lpstr>
      <vt:lpstr>Расходы бюджета</vt:lpstr>
      <vt:lpstr>Структура расходов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Entertainment          in Mathematics</dc:title>
  <dc:subject>Education PowerPoint Template</dc:subject>
  <dc:creator>Admin</dc:creator>
  <cp:keywords>Education PowerPoint Template</cp:keywords>
  <dc:description>Copyright © Wondershare Software Co., Ltd. All Rights Reserved.</dc:description>
  <cp:lastModifiedBy>Жишкевич Елена Георгиевна</cp:lastModifiedBy>
  <cp:revision>41</cp:revision>
  <dcterms:created xsi:type="dcterms:W3CDTF">2010-02-18T18:31:57Z</dcterms:created>
  <dcterms:modified xsi:type="dcterms:W3CDTF">2025-07-10T09:45:50Z</dcterms:modified>
  <cp:category>Education</cp:category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64440492-4C8B-11D1-8B70-080036B11A03}" pid="4">
    <vt:lpwstr>Wondershare Software</vt:lpwstr>
  </property>
</Properties>
</file>