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B19D"/>
    <a:srgbClr val="040E08"/>
    <a:srgbClr val="B92D14"/>
    <a:srgbClr val="35759D"/>
    <a:srgbClr val="000000"/>
    <a:srgbClr val="FFFF00"/>
    <a:srgbClr val="491403"/>
    <a:srgbClr val="3A1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536" autoAdjust="0"/>
    <p:restoredTop sz="95596" autoAdjust="0"/>
  </p:normalViewPr>
  <p:slideViewPr>
    <p:cSldViewPr>
      <p:cViewPr varScale="1">
        <p:scale>
          <a:sx n="102" d="100"/>
          <a:sy n="102" d="100"/>
        </p:scale>
        <p:origin x="44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0"/>
      <c:rotY val="20"/>
      <c:depthPercent val="100"/>
      <c:rAngAx val="1"/>
    </c:view3D>
    <c:floor>
      <c:thickness val="0"/>
      <c:spPr>
        <a:noFill/>
        <a:ln w="19050" cap="flat" cmpd="sng" algn="ctr">
          <a:solidFill>
            <a:schemeClr val="tx1">
              <a:lumMod val="25000"/>
              <a:lumOff val="75000"/>
            </a:schemeClr>
          </a:solidFill>
          <a:round/>
        </a:ln>
        <a:effectLst/>
        <a:sp3d contourW="19050">
          <a:contourClr>
            <a:schemeClr val="tx1">
              <a:lumMod val="25000"/>
              <a:lumOff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5781277340332459E-2"/>
          <c:y val="4.6890144166761766E-2"/>
          <c:w val="0.93199650043744531"/>
          <c:h val="0.7443858648103769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pattFill prst="ltDnDiag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solidFill>
                <a:schemeClr val="accent1"/>
              </a:solidFill>
            </a:ln>
            <a:effectLst/>
            <a:sp3d>
              <a:contourClr>
                <a:schemeClr val="accent1"/>
              </a:contourClr>
            </a:sp3d>
          </c:spPr>
          <c:invertIfNegative val="1"/>
          <c:dPt>
            <c:idx val="0"/>
            <c:invertIfNegative val="1"/>
            <c:bubble3D val="0"/>
            <c:extLst>
              <c:ext xmlns:c16="http://schemas.microsoft.com/office/drawing/2014/chart" uri="{C3380CC4-5D6E-409C-BE32-E72D297353CC}">
                <c16:uniqueId val="{00000001-1289-49DA-9978-E204484FA573}"/>
              </c:ext>
            </c:extLst>
          </c:dPt>
          <c:dLbls>
            <c:dLbl>
              <c:idx val="0"/>
              <c:layout>
                <c:manualLayout>
                  <c:x val="1.388888888888888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16 098 783,28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77430555555557"/>
                      <c:h val="0.154323130763248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289-49DA-9978-E204484FA573}"/>
                </c:ext>
              </c:extLst>
            </c:dLbl>
            <c:dLbl>
              <c:idx val="1"/>
              <c:layout>
                <c:manualLayout>
                  <c:x val="1.2152777777777778E-2"/>
                  <c:y val="7.054771692034218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18 462 062,51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73263888888888"/>
                      <c:h val="0.154323130763248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1289-49DA-9978-E204484FA573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Лист1!$B$2:$B$4</c:f>
              <c:numCache>
                <c:formatCode>_-* #,##0.0_р_._-;\-* #,##0.0_р_._-;_-* "-"??_р_._-;_-@_-</c:formatCode>
                <c:ptCount val="2"/>
                <c:pt idx="0">
                  <c:v>16098783.279999999</c:v>
                </c:pt>
                <c:pt idx="1">
                  <c:v>18462062.510000002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89-49DA-9978-E204484FA57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40150528"/>
        <c:axId val="129515520"/>
        <c:axId val="0"/>
      </c:bar3DChart>
      <c:catAx>
        <c:axId val="4015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515520"/>
        <c:crosses val="autoZero"/>
        <c:auto val="1"/>
        <c:lblAlgn val="ctr"/>
        <c:lblOffset val="100"/>
        <c:noMultiLvlLbl val="0"/>
      </c:catAx>
      <c:valAx>
        <c:axId val="129515520"/>
        <c:scaling>
          <c:orientation val="minMax"/>
          <c:min val="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150528"/>
        <c:crosses val="autoZero"/>
        <c:crossBetween val="between"/>
        <c:minorUnit val="100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14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1278190920579372E-2"/>
          <c:y val="0.16548235149072144"/>
          <c:w val="0.75242875699600686"/>
          <c:h val="0.6714717702540703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46050"/>
              <a:bevelB w="50800" h="57150"/>
            </a:sp3d>
          </c:spPr>
          <c:explosion val="14"/>
          <c:dPt>
            <c:idx val="0"/>
            <c:bubble3D val="0"/>
            <c:explosion val="4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schemeClr val="accent2">
                    <a:lumMod val="60000"/>
                    <a:lumOff val="40000"/>
                    <a:alpha val="10000"/>
                  </a:scheme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A123-4C3B-A758-98B56C9E9817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3-A123-4C3B-A758-98B56C9E9817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A123-4C3B-A758-98B56C9E9817}"/>
              </c:ext>
            </c:extLst>
          </c:dPt>
          <c:dPt>
            <c:idx val="3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A123-4C3B-A758-98B56C9E9817}"/>
              </c:ext>
            </c:extLst>
          </c:dPt>
          <c:dLbls>
            <c:dLbl>
              <c:idx val="0"/>
              <c:layout>
                <c:manualLayout>
                  <c:x val="-0.13251508785434407"/>
                  <c:y val="1.58156286802177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7C495FEB-B05C-4E4E-9CDB-30C0EF95C41E}" type="CATEGORYNAME">
                      <a:rPr lang="ru-RU" sz="160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6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C8C8AC04-173C-4D21-9B23-3FF90E5B4648}" type="VALUE">
                      <a:rPr lang="ru-RU" sz="1600" baseline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6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46E95F2D-39AB-4102-A4F6-3CE250715418}" type="PERCENTAGE">
                      <a:rPr lang="ru-RU" sz="1600" baseline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600" baseline="0" dirty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79658792650919"/>
                      <c:h val="0.195294642705301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123-4C3B-A758-98B56C9E9817}"/>
                </c:ext>
              </c:extLst>
            </c:dLbl>
            <c:dLbl>
              <c:idx val="1"/>
              <c:layout>
                <c:manualLayout>
                  <c:x val="-0.10059228848939708"/>
                  <c:y val="3.259018679003153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C726B1F4-B4E8-4FA9-8C76-4C398F6C7E37}" type="CATEGORYNAME">
                      <a:rPr lang="ru-RU" sz="160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6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      </a:t>
                    </a:r>
                    <a:fld id="{62612465-C957-4D96-AA17-0FFD7C341952}" type="VALUE">
                      <a:rPr lang="ru-RU" sz="1600" baseline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6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</a:t>
                    </a:r>
                    <a:fld id="{0604AA88-0314-4A43-8909-130CD83C180B}" type="PERCENTAGE">
                      <a:rPr lang="ru-RU" sz="16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600" baseline="0" dirty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54453122076645"/>
                      <c:h val="0.1905832897648357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123-4C3B-A758-98B56C9E9817}"/>
                </c:ext>
              </c:extLst>
            </c:dLbl>
            <c:dLbl>
              <c:idx val="2"/>
              <c:layout>
                <c:manualLayout>
                  <c:x val="3.477171769007479E-2"/>
                  <c:y val="-0.194808536256911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AA155001-CE01-44E0-AB73-2DF4EFF0A443}" type="CATEGORYNAME">
                      <a:rPr lang="ru-RU" sz="160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600" baseline="0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t>;                 </a:t>
                    </a:r>
                    <a:fld id="{16504AF2-6B79-404D-87F4-88C9460EB229}" type="VALUE">
                      <a:rPr lang="ru-RU" sz="1600" baseline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600" baseline="0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t>;         </a:t>
                    </a:r>
                    <a:fld id="{544B22E9-2DA4-404F-9B78-1328CE3C3984}" type="PERCENTAGE">
                      <a:rPr lang="ru-RU" sz="1600" baseline="0" smtClean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600" baseline="0" dirty="0">
                      <a:solidFill>
                        <a:schemeClr val="bg2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123-4C3B-A758-98B56C9E9817}"/>
                </c:ext>
              </c:extLst>
            </c:dLbl>
            <c:dLbl>
              <c:idx val="3"/>
              <c:layout>
                <c:manualLayout>
                  <c:x val="-9.8873578302712158E-3"/>
                  <c:y val="8.43009542941468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1DBF7B38-5A15-43BF-A321-628151A1731E}" type="CATEGORYNAME">
                      <a:rPr lang="ru-RU" sz="160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t>;               </a:t>
                    </a:r>
                    <a:fld id="{015AFFEA-A578-42C7-AE01-62CD150789F2}" type="VALUE">
                      <a:rPr lang="ru-RU" sz="1600" baseline="0" smtClean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t>;            </a:t>
                    </a:r>
                    <a:fld id="{7A576506-5002-4148-BD32-1B9920DDD4CF}" type="PERCENTAGE">
                      <a:rPr lang="ru-RU" sz="1600" baseline="0" smtClean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8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chemeClr val="bg2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75223583163215"/>
                      <c:h val="0.2529289346819671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123-4C3B-A758-98B56C9E98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chemeClr val="bg2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00206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Собственные</c:v>
                </c:pt>
                <c:pt idx="1">
                  <c:v>Дотация</c:v>
                </c:pt>
                <c:pt idx="2">
                  <c:v>Субвенции</c:v>
                </c:pt>
                <c:pt idx="3">
                  <c:v>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18462062.510000002</c:v>
                </c:pt>
                <c:pt idx="1">
                  <c:v>40112333</c:v>
                </c:pt>
                <c:pt idx="2">
                  <c:v>9087208.4299999997</c:v>
                </c:pt>
                <c:pt idx="3">
                  <c:v>5755624.6799999997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123-4C3B-A758-98B56C9E98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76"/>
      <c:depthPercent val="100"/>
      <c:rAngAx val="0"/>
      <c:perspective val="0"/>
    </c:view3D>
    <c:floor>
      <c:thickness val="0"/>
      <c:spPr>
        <a:noFill/>
        <a:ln w="6350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6631883542376805"/>
          <c:y val="0.13973957660681605"/>
          <c:w val="0.63757466823311382"/>
          <c:h val="0.5977229150729994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расходов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77800"/>
              <a:bevelB w="50800" h="57150"/>
            </a:sp3d>
          </c:spPr>
          <c:explosion val="15"/>
          <c:dPt>
            <c:idx val="0"/>
            <c:bubble3D val="0"/>
            <c:spPr>
              <a:solidFill>
                <a:schemeClr val="accent1">
                  <a:tint val="46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8D81-44F2-8160-A0D0557FE07E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3-8D81-44F2-8160-A0D0557FE07E}"/>
              </c:ext>
            </c:extLst>
          </c:dPt>
          <c:dPt>
            <c:idx val="2"/>
            <c:bubble3D val="0"/>
            <c:spPr>
              <a:solidFill>
                <a:schemeClr val="accent1">
                  <a:tint val="77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8D81-44F2-8160-A0D0557FE07E}"/>
              </c:ext>
            </c:extLst>
          </c:dPt>
          <c:dPt>
            <c:idx val="3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8D81-44F2-8160-A0D0557FE07E}"/>
              </c:ext>
            </c:extLst>
          </c:dPt>
          <c:dPt>
            <c:idx val="4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9-8D81-44F2-8160-A0D0557FE07E}"/>
              </c:ext>
            </c:extLst>
          </c:dPt>
          <c:dPt>
            <c:idx val="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B-8D81-44F2-8160-A0D0557FE07E}"/>
              </c:ext>
            </c:extLst>
          </c:dPt>
          <c:dPt>
            <c:idx val="6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D-8D81-44F2-8160-A0D0557FE07E}"/>
              </c:ext>
            </c:extLst>
          </c:dPt>
          <c:dPt>
            <c:idx val="7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F-8D81-44F2-8160-A0D0557FE07E}"/>
              </c:ext>
            </c:extLst>
          </c:dPt>
          <c:dLbls>
            <c:dLbl>
              <c:idx val="0"/>
              <c:layout>
                <c:manualLayout>
                  <c:x val="-1.5507047901922994E-2"/>
                  <c:y val="-0.171774261791177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3616BCB8-043A-4A50-9D87-801A24B63F55}" type="CATEGORYNAME">
                      <a:rPr lang="ru-RU" sz="120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3E7FBE5E-765D-4C69-894D-275DABB88F47}" type="VALUE">
                      <a:rPr lang="ru-RU" sz="1200" baseline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C7D7A22A-70B1-4F57-BF5E-B69EC8B46B38}" type="PERCENTAGE">
                      <a:rPr lang="ru-RU" sz="1200" baseline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90321983486117"/>
                      <c:h val="0.2018419516982246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D81-44F2-8160-A0D0557FE07E}"/>
                </c:ext>
              </c:extLst>
            </c:dLbl>
            <c:dLbl>
              <c:idx val="1"/>
              <c:layout>
                <c:manualLayout>
                  <c:x val="2.1222273471886686E-2"/>
                  <c:y val="9.362048642141582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4E8B6F9F-4297-4C92-8383-7CBF8B85A627}" type="CATEGORYNAME">
                      <a:rPr lang="ru-RU" sz="120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 </a:t>
                    </a:r>
                    <a:fld id="{D120B73C-71DA-44AB-944A-CE4C35C76184}" type="VALUE">
                      <a:rPr lang="ru-RU" sz="12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  <a:fld id="{7002D8CD-E65D-4264-982C-D319ACD8D62D}" type="PERCENTAGE">
                      <a:rPr lang="ru-RU" sz="1200" baseline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aseline="0" dirty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087041880231522"/>
                      <c:h val="0.545918073126094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D81-44F2-8160-A0D0557FE07E}"/>
                </c:ext>
              </c:extLst>
            </c:dLbl>
            <c:dLbl>
              <c:idx val="2"/>
              <c:layout>
                <c:manualLayout>
                  <c:x val="-7.5510577654962566E-2"/>
                  <c:y val="0.1249631233875255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D55D5037-D4C7-4EC9-A0FA-76730449CFB5}" type="CATEGORYNAME">
                      <a:rPr lang="ru-RU" sz="120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 </a:t>
                    </a:r>
                    <a:fld id="{0FDEDD02-24C5-48DD-8AC7-A42E1237276A}" type="VALUE">
                      <a:rPr lang="ru-RU" sz="12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  <a:fld id="{ED35EF83-F13E-4A2A-8CED-64BB051849D4}" type="PERCENTAGE">
                      <a:rPr lang="ru-RU" sz="12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aseline="0" dirty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018652182366092"/>
                      <c:h val="0.1976129720901386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D81-44F2-8160-A0D0557FE07E}"/>
                </c:ext>
              </c:extLst>
            </c:dLbl>
            <c:dLbl>
              <c:idx val="3"/>
              <c:layout>
                <c:manualLayout>
                  <c:x val="-0.22931776555829503"/>
                  <c:y val="4.333676867144407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AA1DA2A4-86B1-418C-A7A4-3CEB7A3DAF2D}" type="CATEGORYNAME">
                      <a:rPr lang="ru-RU" sz="120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6085A913-8CC9-4AE9-90BE-61E0F94D2C60}" type="VALUE">
                      <a:rPr lang="ru-RU" sz="1200" baseline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  <a:fld id="{2D30411E-6DB1-4917-86D0-BDDE6067E7EC}" type="PERCENTAGE">
                      <a:rPr lang="ru-RU" sz="1200" baseline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aseline="0" dirty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862444981301918"/>
                      <c:h val="0.173279044624696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D81-44F2-8160-A0D0557FE07E}"/>
                </c:ext>
              </c:extLst>
            </c:dLbl>
            <c:dLbl>
              <c:idx val="4"/>
              <c:layout>
                <c:manualLayout>
                  <c:x val="-5.2430848553974278E-2"/>
                  <c:y val="3.45742747611862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54239B45-3C89-46A7-8D00-75BCA3A2C6A0}" type="CATEGORYNAME">
                      <a:rPr lang="ru-RU" sz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  <a:fld id="{47DDB80B-0B34-41E6-B085-B57A63809AEA}" type="VALUE"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t>; 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40CF7AAD-9D58-402F-B983-E7027A19060A}" type="PERCENTAGE">
                      <a:rPr lang="ru-RU" sz="1200" baseline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65968329730696"/>
                      <c:h val="0.184570002008412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D81-44F2-8160-A0D0557FE07E}"/>
                </c:ext>
              </c:extLst>
            </c:dLbl>
            <c:dLbl>
              <c:idx val="5"/>
              <c:layout>
                <c:manualLayout>
                  <c:x val="0"/>
                  <c:y val="-9.187729709440369E-2"/>
                </c:manualLayout>
              </c:layout>
              <c:tx>
                <c:rich>
                  <a:bodyPr/>
                  <a:lstStyle/>
                  <a:p>
                    <a:fld id="{68350D16-CDF9-4D08-90D0-473F98E9CE4B}" type="CATEGORYNAME">
                      <a:rPr lang="ru-RU" sz="120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/>
                      <a:t>[ИМЯ КАТЕГОРИИ]</a:t>
                    </a:fld>
                    <a:r>
                      <a:rPr lang="ru-RU" sz="1200" baseline="0" dirty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</a:t>
                    </a:r>
                  </a:p>
                  <a:p>
                    <a:fld id="{59133629-E54F-494E-9F31-5FFAEE737E8C}" type="VALUE">
                      <a:rPr lang="ru-RU" sz="1200" baseline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/>
                      <a:t>[ЗНАЧЕНИЕ]</a:t>
                    </a:fld>
                    <a:r>
                      <a:rPr lang="ru-RU" sz="1200" baseline="0" dirty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</a:t>
                    </a:r>
                  </a:p>
                  <a:p>
                    <a:fld id="{E0BC1C94-1C3D-4EDB-AB02-EFC6FA4C4BE1}" type="PERCENTAGE">
                      <a:rPr lang="ru-RU" sz="1200" baseline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8D81-44F2-8160-A0D0557FE07E}"/>
                </c:ext>
              </c:extLst>
            </c:dLbl>
            <c:dLbl>
              <c:idx val="6"/>
              <c:layout>
                <c:manualLayout>
                  <c:x val="8.8850863417578221E-3"/>
                  <c:y val="2.806032660894488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CC640CDE-F74F-41AB-8F98-3D599526790B}" type="CATEGORYNAME">
                      <a:rPr lang="ru-RU" sz="120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t>; 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43FE90A4-F978-4939-B470-DA290CA74E50}" type="VALUE">
                      <a:rPr lang="ru-RU" sz="1200" baseline="0" smtClean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t>; </a:t>
                    </a:r>
                  </a:p>
                  <a:p>
                    <a:pPr>
                      <a:defRPr sz="1200" b="1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defRPr>
                    </a:pPr>
                    <a:fld id="{E19EEF22-8BB1-408A-9FAD-1961307A2641}" type="PERCENTAGE">
                      <a:rPr lang="ru-RU" sz="1200" baseline="0" smtClean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200" b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828003595196132"/>
                      <c:h val="0.136752112202419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8D81-44F2-8160-A0D0557FE07E}"/>
                </c:ext>
              </c:extLst>
            </c:dLbl>
            <c:dLbl>
              <c:idx val="7"/>
              <c:layout>
                <c:manualLayout>
                  <c:x val="-9.2383829987652669E-2"/>
                  <c:y val="-0.16898232875194258"/>
                </c:manualLayout>
              </c:layout>
              <c:tx>
                <c:rich>
                  <a:bodyPr/>
                  <a:lstStyle/>
                  <a:p>
                    <a:fld id="{35E5175D-4789-4A1A-BF04-A7EA03A4478B}" type="CATEGORYNAME">
                      <a:rPr lang="ru-RU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/>
                      <a:t>[ИМЯ КАТЕГОРИИ]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 </a:t>
                    </a:r>
                    <a:fld id="{B6EA8703-F699-4930-8628-A0722C187AA3}" type="VALUE">
                      <a:rPr lang="ru-RU" baseline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/>
                      <a:t>[ЗНАЧЕНИЕ]</a:t>
                    </a:fld>
                    <a:r>
                      <a:rPr lang="ru-RU" baseline="0" dirty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; </a:t>
                    </a:r>
                  </a:p>
                  <a:p>
                    <a:fld id="{85459941-8BB2-4405-B333-DFA532DDF216}" type="PERCENTAGE">
                      <a:rPr lang="ru-RU" baseline="0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/>
                      <a:t>[ПРОЦЕНТ]</a:t>
                    </a:fld>
                    <a:endParaRPr lang="ru-RU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28683699809133"/>
                      <c:h val="0.166285495484607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8D81-44F2-8160-A0D0557FE0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accent6">
                      <a:lumMod val="50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Общегосударственная деятельность</c:v>
                </c:pt>
                <c:pt idx="1">
                  <c:v>Национальная оборона, Судебная власть, правоохранительная деятельность и обеспечение безопасности, Охрана окружающей среды </c:v>
                </c:pt>
                <c:pt idx="2">
                  <c:v>Национальная экономика</c:v>
                </c:pt>
                <c:pt idx="3">
                  <c:v>Жилищно-коммунальные услуги и жилищное строительство </c:v>
                </c:pt>
                <c:pt idx="4">
                  <c:v>Здравоохранение</c:v>
                </c:pt>
                <c:pt idx="5">
                  <c:v>Физическая культура, спорт, культура и средства массовой информации</c:v>
                </c:pt>
                <c:pt idx="6">
                  <c:v>Образование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Лист1!$B$2:$B$9</c:f>
              <c:numCache>
                <c:formatCode>#,##0.00_ ;\-#,##0.00\ </c:formatCode>
                <c:ptCount val="8"/>
                <c:pt idx="0">
                  <c:v>7515062.0300000003</c:v>
                </c:pt>
                <c:pt idx="1">
                  <c:v>89514.31</c:v>
                </c:pt>
                <c:pt idx="2">
                  <c:v>9331635.2699999996</c:v>
                </c:pt>
                <c:pt idx="3">
                  <c:v>6089379.1799999997</c:v>
                </c:pt>
                <c:pt idx="4">
                  <c:v>17127395.949999999</c:v>
                </c:pt>
                <c:pt idx="5">
                  <c:v>3068048.82</c:v>
                </c:pt>
                <c:pt idx="6">
                  <c:v>24355137.460000001</c:v>
                </c:pt>
                <c:pt idx="7">
                  <c:v>6098502.6900000004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D81-44F2-8160-A0D0557FE07E}"/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241190337318948"/>
          <c:y val="0.23995733062775806"/>
          <c:w val="0.36732462140348682"/>
          <c:h val="0.6378068833194311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88900">
                <a:schemeClr val="accent1">
                  <a:alpha val="91000"/>
                </a:schemeClr>
              </a:glow>
            </a:effectLst>
            <a:scene3d>
              <a:camera prst="orthographicFront"/>
              <a:lightRig rig="flat" dir="t">
                <a:rot lat="0" lon="0" rev="6000000"/>
              </a:lightRig>
            </a:scene3d>
            <a:sp3d prstMaterial="dkEdge">
              <a:bevelT w="222250" h="146050" prst="angle"/>
              <a:bevelB w="50800" h="57150"/>
              <a:contourClr>
                <a:srgbClr val="000000"/>
              </a:contourClr>
            </a:sp3d>
          </c:spPr>
          <c:explosion val="22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3B4-4311-ABFE-2E50D899124B}"/>
              </c:ext>
            </c:extLst>
          </c:dPt>
          <c:dPt>
            <c:idx val="1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3B4-4311-ABFE-2E50D899124B}"/>
              </c:ext>
            </c:extLst>
          </c:dPt>
          <c:dPt>
            <c:idx val="2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3B4-4311-ABFE-2E50D899124B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3B4-4311-ABFE-2E50D899124B}"/>
              </c:ext>
            </c:extLst>
          </c:dPt>
          <c:dLbls>
            <c:dLbl>
              <c:idx val="0"/>
              <c:layout>
                <c:manualLayout>
                  <c:x val="0.23062667418381422"/>
                  <c:y val="-4.18536534656179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55EDDDBB-77FD-4CC3-B99F-81F283536A85}" type="CATEGORYNAME">
                      <a:rPr lang="ru-RU" sz="140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400" baseline="0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t>;                  </a:t>
                    </a:r>
                    <a:fld id="{61EA9850-6D88-4CB9-BCB2-45A4EBAC4CEF}" type="VALUE">
                      <a:rPr lang="ru-RU" sz="1400" baseline="0" smtClean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400" baseline="0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t>;                    </a:t>
                    </a:r>
                    <a:fld id="{69290B7B-3C79-4B69-B7A7-E18CE3AC10AF}" type="PERCENTAGE">
                      <a:rPr lang="ru-RU" sz="1400" baseline="0" smtClean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400" baseline="0" dirty="0">
                      <a:solidFill>
                        <a:schemeClr val="bg2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397692475940506"/>
                      <c:h val="0.258415731585379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3B4-4311-ABFE-2E50D899124B}"/>
                </c:ext>
              </c:extLst>
            </c:dLbl>
            <c:dLbl>
              <c:idx val="1"/>
              <c:layout>
                <c:manualLayout>
                  <c:x val="-0.18992125984251967"/>
                  <c:y val="0.14293203532940785"/>
                </c:manualLayout>
              </c:layout>
              <c:tx>
                <c:rich>
                  <a:bodyPr/>
                  <a:lstStyle/>
                  <a:p>
                    <a:fld id="{EA1A81C9-5DA1-42A2-A5D0-D3B15BC7CBEE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</a:t>
                    </a:r>
                    <a:fld id="{DFC468CF-4999-4BFB-9646-6FB52A2F6302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                        </a:t>
                    </a:r>
                    <a:fld id="{5678BB55-3005-4193-BECF-D420567FF121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3B4-4311-ABFE-2E50D899124B}"/>
                </c:ext>
              </c:extLst>
            </c:dLbl>
            <c:dLbl>
              <c:idx val="2"/>
              <c:layout>
                <c:manualLayout>
                  <c:x val="-0.1959166909691844"/>
                  <c:y val="-0.16563016533718902"/>
                </c:manualLayout>
              </c:layout>
              <c:tx>
                <c:rich>
                  <a:bodyPr/>
                  <a:lstStyle/>
                  <a:p>
                    <a:fld id="{F8A904AB-2BCF-4211-A321-6876197AA45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      </a:t>
                    </a:r>
                    <a:fld id="{84AC6825-9F72-4CBD-8BE3-9B9C5FC40F72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;                     </a:t>
                    </a:r>
                    <a:fld id="{E947BEE2-1B5A-46E3-95A6-457B178021D2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3B4-4311-ABFE-2E50D899124B}"/>
                </c:ext>
              </c:extLst>
            </c:dLbl>
            <c:dLbl>
              <c:idx val="3"/>
              <c:layout>
                <c:manualLayout>
                  <c:x val="1.4457993098084961E-2"/>
                  <c:y val="-0.1784668809709668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2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B3DEEDCC-21C6-4280-B835-BC62C37EB4FD}" type="CATEGORYNAME">
                      <a:rPr lang="ru-RU" sz="140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400" baseline="0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t>;                        </a:t>
                    </a:r>
                    <a:fld id="{EA8A02B1-44E8-48EB-ACC0-661CE30A9691}" type="VALUE">
                      <a:rPr lang="ru-RU" sz="1400" baseline="0" smtClean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400" baseline="0" dirty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t>;                     </a:t>
                    </a:r>
                    <a:fld id="{006B96B6-C09F-447F-B106-BDF8984BD982}" type="PERCENTAGE">
                      <a:rPr lang="ru-RU" sz="1400" baseline="0" smtClean="0">
                        <a:solidFill>
                          <a:schemeClr val="bg2">
                            <a:lumMod val="50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400" baseline="0" dirty="0">
                      <a:solidFill>
                        <a:schemeClr val="bg2">
                          <a:lumMod val="50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RU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28881112083214"/>
                      <c:h val="0.1780591224453226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3B4-4311-ABFE-2E50D89912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B76D0D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Заработная плата</c:v>
                </c:pt>
                <c:pt idx="1">
                  <c:v>Питание, медикаменты, трансферты</c:v>
                </c:pt>
                <c:pt idx="2">
                  <c:v>Коммунальные услуги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43631857.689999998</c:v>
                </c:pt>
                <c:pt idx="1">
                  <c:v>6771159.4100000001</c:v>
                </c:pt>
                <c:pt idx="2">
                  <c:v>4674955.9800000004</c:v>
                </c:pt>
                <c:pt idx="3">
                  <c:v>18596702.629999999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3B4-4311-ABFE-2E50D899124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42"/>
        <c:holeSize val="56"/>
      </c:doughnutChart>
      <c:spPr>
        <a:noFill/>
        <a:ln>
          <a:noFill/>
        </a:ln>
        <a:effectLst>
          <a:glow rad="127000">
            <a:schemeClr val="accent1">
              <a:alpha val="80000"/>
            </a:schemeClr>
          </a:glow>
        </a:effectLst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image" Target="../media/image3.jpeg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0.78246</cdr:x>
      <cdr:y>0.01151</cdr:y>
    </cdr:from>
    <cdr:to>
      <cdr:x>0.95263</cdr:x>
      <cdr:y>0.17895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54779" y="62831"/>
          <a:ext cx="155608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0.83333</cdr:x>
      <cdr:y>0</cdr:y>
    </cdr:from>
    <cdr:to>
      <cdr:x>0.99298</cdr:x>
      <cdr:y>0.0454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619970" y="0"/>
          <a:ext cx="1459839" cy="228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2400" b="1" dirty="0">
            <a:solidFill>
              <a:schemeClr val="accent4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0.63125</cdr:x>
      <cdr:y>0.28541</cdr:y>
    </cdr:from>
    <cdr:to>
      <cdr:x>0.70865</cdr:x>
      <cdr:y>0.40622</cdr:y>
    </cdr:to>
    <cdr:sp macro="" textlink="">
      <cdr:nvSpPr>
        <cdr:cNvPr id="11" name="Шестиугольник 10">
          <a:extLst xmlns:a="http://schemas.openxmlformats.org/drawingml/2006/main">
            <a:ext uri="{FF2B5EF4-FFF2-40B4-BE49-F238E27FC236}">
              <a16:creationId xmlns:a16="http://schemas.microsoft.com/office/drawing/2014/main" id="{C7FB01D3-A440-4D8E-BD36-1F3A68657719}"/>
            </a:ext>
          </a:extLst>
        </cdr:cNvPr>
        <cdr:cNvSpPr/>
      </cdr:nvSpPr>
      <cdr:spPr>
        <a:xfrm xmlns:a="http://schemas.openxmlformats.org/drawingml/2006/main">
          <a:off x="5194920" y="1291773"/>
          <a:ext cx="636951" cy="546749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1"/>
          <a:srcRect/>
          <a:stretch>
            <a:fillRect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0.6925</cdr:x>
      <cdr:y>0.21836</cdr:y>
    </cdr:from>
    <cdr:to>
      <cdr:x>0.77125</cdr:x>
      <cdr:y>0.33916</cdr:y>
    </cdr:to>
    <cdr:grpSp>
      <cdr:nvGrpSpPr>
        <cdr:cNvPr id="12" name="Группа 11">
          <a:extLst xmlns:a="http://schemas.openxmlformats.org/drawingml/2006/main">
            <a:ext uri="{FF2B5EF4-FFF2-40B4-BE49-F238E27FC236}">
              <a16:creationId xmlns:a16="http://schemas.microsoft.com/office/drawing/2014/main" id="{ECB5300B-6016-4EEC-8680-5AB97644CBC0}"/>
            </a:ext>
          </a:extLst>
        </cdr:cNvPr>
        <cdr:cNvGrpSpPr/>
      </cdr:nvGrpSpPr>
      <cdr:grpSpPr>
        <a:xfrm xmlns:a="http://schemas.openxmlformats.org/drawingml/2006/main">
          <a:off x="5065776" y="1006315"/>
          <a:ext cx="576072" cy="556708"/>
          <a:chOff x="524901" y="1038822"/>
          <a:chExt cx="714360" cy="546749"/>
        </a:xfrm>
      </cdr:grpSpPr>
      <cdr:sp macro="" textlink="">
        <cdr:nvSpPr>
          <cdr:cNvPr id="13" name="Шестиугольник 12">
            <a:extLst xmlns:a="http://schemas.openxmlformats.org/drawingml/2006/main">
              <a:ext uri="{FF2B5EF4-FFF2-40B4-BE49-F238E27FC236}">
                <a16:creationId xmlns:a16="http://schemas.microsoft.com/office/drawing/2014/main" id="{508CEEBA-9623-440C-892A-5C59F336F3BE}"/>
              </a:ext>
            </a:extLst>
          </cdr:cNvPr>
          <cdr:cNvSpPr/>
        </cdr:nvSpPr>
        <cdr:spPr>
          <a:xfrm xmlns:a="http://schemas.openxmlformats.org/drawingml/2006/main">
            <a:off x="524901" y="1038822"/>
            <a:ext cx="714360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2"/>
            <a:srcRect/>
            <a:stretch>
              <a:fillRect l="-25000" r="-25000"/>
            </a:stretch>
          </a:blipFill>
        </cdr:spPr>
        <cdr:style>
          <a:lnRef xmlns:a="http://schemas.openxmlformats.org/drawingml/2006/main" idx="2">
            <a:schemeClr val="accent1">
              <a:hueOff val="0"/>
              <a:satOff val="0"/>
              <a:lumOff val="0"/>
              <a:alphaOff val="0"/>
            </a:schemeClr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14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AC5DBA91-050F-47F2-9DCF-E88A8D45F048}"/>
              </a:ext>
            </a:extLst>
          </cdr:cNvPr>
          <cdr:cNvSpPr txBox="1"/>
        </cdr:nvSpPr>
        <cdr:spPr>
          <a:xfrm xmlns:a="http://schemas.openxmlformats.org/drawingml/2006/main">
            <a:off x="629993" y="1119256"/>
            <a:ext cx="504176" cy="385881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2700" rIns="0" bIns="1270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0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0.69236</cdr:x>
      <cdr:y>0.3412</cdr:y>
    </cdr:from>
    <cdr:to>
      <cdr:x>0.76976</cdr:x>
      <cdr:y>0.462</cdr:y>
    </cdr:to>
    <cdr:grpSp>
      <cdr:nvGrpSpPr>
        <cdr:cNvPr id="15" name="Группа 14">
          <a:extLst xmlns:a="http://schemas.openxmlformats.org/drawingml/2006/main">
            <a:ext uri="{FF2B5EF4-FFF2-40B4-BE49-F238E27FC236}">
              <a16:creationId xmlns:a16="http://schemas.microsoft.com/office/drawing/2014/main" id="{DFC8D68F-0375-42C7-9A98-22D1F6D8996C}"/>
            </a:ext>
          </a:extLst>
        </cdr:cNvPr>
        <cdr:cNvGrpSpPr/>
      </cdr:nvGrpSpPr>
      <cdr:grpSpPr>
        <a:xfrm xmlns:a="http://schemas.openxmlformats.org/drawingml/2006/main">
          <a:off x="5064752" y="1572424"/>
          <a:ext cx="566196" cy="556709"/>
          <a:chOff x="540707" y="1615477"/>
          <a:chExt cx="636951" cy="546749"/>
        </a:xfrm>
      </cdr:grpSpPr>
      <cdr:sp macro="" textlink="">
        <cdr:nvSpPr>
          <cdr:cNvPr id="16" name="Шестиугольник 15">
            <a:extLst xmlns:a="http://schemas.openxmlformats.org/drawingml/2006/main">
              <a:ext uri="{FF2B5EF4-FFF2-40B4-BE49-F238E27FC236}">
                <a16:creationId xmlns:a16="http://schemas.microsoft.com/office/drawing/2014/main" id="{847DA8D5-562C-4D55-BFE7-BBC6AF519F56}"/>
              </a:ext>
            </a:extLst>
          </cdr:cNvPr>
          <cdr:cNvSpPr/>
        </cdr:nvSpPr>
        <cdr:spPr>
          <a:xfrm xmlns:a="http://schemas.openxmlformats.org/drawingml/2006/main">
            <a:off x="540707" y="1615477"/>
            <a:ext cx="636951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3"/>
            <a:srcRect/>
            <a:stretch>
              <a:fillRect l="-39000" r="-39000"/>
            </a:stretch>
          </a:blipFill>
        </cdr:spPr>
        <cdr:style>
          <a:lnRef xmlns:a="http://schemas.openxmlformats.org/drawingml/2006/main" idx="2">
            <a:schemeClr val="accent1">
              <a:hueOff val="0"/>
              <a:satOff val="0"/>
              <a:lumOff val="0"/>
              <a:alphaOff val="0"/>
            </a:schemeClr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17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3B028137-D5F5-4EBB-9398-9D67990B7A96}"/>
              </a:ext>
            </a:extLst>
          </cdr:cNvPr>
          <cdr:cNvSpPr txBox="1"/>
        </cdr:nvSpPr>
        <cdr:spPr>
          <a:xfrm xmlns:a="http://schemas.openxmlformats.org/drawingml/2006/main">
            <a:off x="639349" y="1700149"/>
            <a:ext cx="439667" cy="377405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3970" rIns="0" bIns="1397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1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0.75375</cdr:x>
      <cdr:y>0.14951</cdr:y>
    </cdr:from>
    <cdr:to>
      <cdr:x>0.8325</cdr:x>
      <cdr:y>0.27679</cdr:y>
    </cdr:to>
    <cdr:sp macro="" textlink="">
      <cdr:nvSpPr>
        <cdr:cNvPr id="18" name="Шестиугольник 17">
          <a:extLst xmlns:a="http://schemas.openxmlformats.org/drawingml/2006/main">
            <a:ext uri="{FF2B5EF4-FFF2-40B4-BE49-F238E27FC236}">
              <a16:creationId xmlns:a16="http://schemas.microsoft.com/office/drawing/2014/main" id="{38329266-9FE9-4467-8CDA-64F35A2A2208}"/>
            </a:ext>
          </a:extLst>
        </cdr:cNvPr>
        <cdr:cNvSpPr/>
      </cdr:nvSpPr>
      <cdr:spPr>
        <a:xfrm xmlns:a="http://schemas.openxmlformats.org/drawingml/2006/main">
          <a:off x="6203032" y="676672"/>
          <a:ext cx="648081" cy="576065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4"/>
          <a:srcRect/>
          <a:stretch>
            <a:fillRect l="-15000" r="-15000"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0.75375</cdr:x>
      <cdr:y>0.2808</cdr:y>
    </cdr:from>
    <cdr:to>
      <cdr:x>0.83114</cdr:x>
      <cdr:y>0.4016</cdr:y>
    </cdr:to>
    <cdr:grpSp>
      <cdr:nvGrpSpPr>
        <cdr:cNvPr id="19" name="Группа 18">
          <a:extLst xmlns:a="http://schemas.openxmlformats.org/drawingml/2006/main">
            <a:ext uri="{FF2B5EF4-FFF2-40B4-BE49-F238E27FC236}">
              <a16:creationId xmlns:a16="http://schemas.microsoft.com/office/drawing/2014/main" id="{F87FDDC7-5641-455A-8E46-6FB5ACE830C3}"/>
            </a:ext>
          </a:extLst>
        </cdr:cNvPr>
        <cdr:cNvGrpSpPr/>
      </cdr:nvGrpSpPr>
      <cdr:grpSpPr>
        <a:xfrm xmlns:a="http://schemas.openxmlformats.org/drawingml/2006/main">
          <a:off x="5513832" y="1294070"/>
          <a:ext cx="566123" cy="556708"/>
          <a:chOff x="1117063" y="1369210"/>
          <a:chExt cx="636951" cy="546749"/>
        </a:xfrm>
      </cdr:grpSpPr>
      <cdr:sp macro="" textlink="">
        <cdr:nvSpPr>
          <cdr:cNvPr id="20" name="Шестиугольник 19">
            <a:extLst xmlns:a="http://schemas.openxmlformats.org/drawingml/2006/main">
              <a:ext uri="{FF2B5EF4-FFF2-40B4-BE49-F238E27FC236}">
                <a16:creationId xmlns:a16="http://schemas.microsoft.com/office/drawing/2014/main" id="{47A187E0-8D40-4785-B5F1-AC84D0E25B07}"/>
              </a:ext>
            </a:extLst>
          </cdr:cNvPr>
          <cdr:cNvSpPr/>
        </cdr:nvSpPr>
        <cdr:spPr>
          <a:xfrm xmlns:a="http://schemas.openxmlformats.org/drawingml/2006/main">
            <a:off x="1117063" y="1369210"/>
            <a:ext cx="636951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5"/>
            <a:srcRect/>
            <a:stretch>
              <a:fillRect l="-11000" r="-11000"/>
            </a:stretch>
          </a:blipFill>
          <a:ln xmlns:a="http://schemas.openxmlformats.org/drawingml/2006/main">
            <a:solidFill>
              <a:srgbClr val="00B050"/>
            </a:solidFill>
          </a:ln>
        </cdr:spPr>
        <cdr:style>
          <a:lnRef xmlns:a="http://schemas.openxmlformats.org/drawingml/2006/main" idx="2">
            <a:scrgbClr r="0" g="0" b="0"/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21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9CA80559-84E0-4016-8BE1-EA9F700B3C7D}"/>
              </a:ext>
            </a:extLst>
          </cdr:cNvPr>
          <cdr:cNvSpPr txBox="1"/>
        </cdr:nvSpPr>
        <cdr:spPr>
          <a:xfrm xmlns:a="http://schemas.openxmlformats.org/drawingml/2006/main">
            <a:off x="1215705" y="1453882"/>
            <a:ext cx="439667" cy="377405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13970" rIns="0" bIns="1397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100" kern="1200" dirty="0">
              <a:solidFill>
                <a:schemeClr val="tx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0.75375</cdr:x>
      <cdr:y>0.40454</cdr:y>
    </cdr:from>
    <cdr:to>
      <cdr:x>0.8325</cdr:x>
      <cdr:y>0.52939</cdr:y>
    </cdr:to>
    <cdr:grpSp>
      <cdr:nvGrpSpPr>
        <cdr:cNvPr id="22" name="Группа 21">
          <a:extLst xmlns:a="http://schemas.openxmlformats.org/drawingml/2006/main">
            <a:ext uri="{FF2B5EF4-FFF2-40B4-BE49-F238E27FC236}">
              <a16:creationId xmlns:a16="http://schemas.microsoft.com/office/drawing/2014/main" id="{EA642ABF-F217-459F-B891-1B46700B8C92}"/>
            </a:ext>
          </a:extLst>
        </cdr:cNvPr>
        <cdr:cNvGrpSpPr/>
      </cdr:nvGrpSpPr>
      <cdr:grpSpPr>
        <a:xfrm xmlns:a="http://schemas.openxmlformats.org/drawingml/2006/main">
          <a:off x="5513832" y="1864327"/>
          <a:ext cx="576072" cy="575373"/>
          <a:chOff x="1079944" y="1955133"/>
          <a:chExt cx="636951" cy="546749"/>
        </a:xfrm>
      </cdr:grpSpPr>
      <cdr:sp macro="" textlink="">
        <cdr:nvSpPr>
          <cdr:cNvPr id="23" name="Шестиугольник 22">
            <a:extLst xmlns:a="http://schemas.openxmlformats.org/drawingml/2006/main">
              <a:ext uri="{FF2B5EF4-FFF2-40B4-BE49-F238E27FC236}">
                <a16:creationId xmlns:a16="http://schemas.microsoft.com/office/drawing/2014/main" id="{C88DCB21-ABFF-42A8-91FE-A7D281A5E541}"/>
              </a:ext>
            </a:extLst>
          </cdr:cNvPr>
          <cdr:cNvSpPr/>
        </cdr:nvSpPr>
        <cdr:spPr>
          <a:xfrm xmlns:a="http://schemas.openxmlformats.org/drawingml/2006/main">
            <a:off x="1079944" y="1955133"/>
            <a:ext cx="636951" cy="546749"/>
          </a:xfrm>
          <a:prstGeom xmlns:a="http://schemas.openxmlformats.org/drawingml/2006/main" prst="hexagon">
            <a:avLst>
              <a:gd name="adj" fmla="val 25000"/>
              <a:gd name="vf" fmla="val 115470"/>
            </a:avLst>
          </a:prstGeom>
          <a:blipFill xmlns:a="http://schemas.openxmlformats.org/drawingml/2006/main" rotWithShape="0">
            <a:blip xmlns:r="http://schemas.openxmlformats.org/officeDocument/2006/relationships" r:embed="rId6"/>
            <a:srcRect/>
            <a:stretch>
              <a:fillRect l="-30000" r="-30000"/>
            </a:stretch>
          </a:blipFill>
        </cdr:spPr>
        <cdr:style>
          <a:lnRef xmlns:a="http://schemas.openxmlformats.org/drawingml/2006/main" idx="2">
            <a:schemeClr val="accent1">
              <a:hueOff val="0"/>
              <a:satOff val="0"/>
              <a:lumOff val="0"/>
              <a:alphaOff val="0"/>
            </a:schemeClr>
          </a:lnRef>
          <a:fillRef xmlns:a="http://schemas.openxmlformats.org/drawingml/2006/main" idx="1">
            <a:scrgbClr r="0" g="0" b="0"/>
          </a:fillRef>
          <a:effectRef xmlns:a="http://schemas.openxmlformats.org/drawingml/2006/main" idx="0">
            <a:schemeClr val="accent1">
              <a:hueOff val="0"/>
              <a:satOff val="0"/>
              <a:lumOff val="0"/>
              <a:alphaOff val="0"/>
            </a:schemeClr>
          </a:effectRef>
          <a:fontRef xmlns:a="http://schemas.openxmlformats.org/drawingml/2006/main" idx="minor">
            <a:schemeClr val="lt1"/>
          </a:fontRef>
        </cdr:style>
      </cdr:sp>
      <cdr:sp macro="" textlink="">
        <cdr:nvSpPr>
          <cdr:cNvPr id="24" name="Шестиугольник 4">
            <a:extLst xmlns:a="http://schemas.openxmlformats.org/drawingml/2006/main">
              <a:ext uri="{FF2B5EF4-FFF2-40B4-BE49-F238E27FC236}">
                <a16:creationId xmlns:a16="http://schemas.microsoft.com/office/drawing/2014/main" id="{32BEB375-BF90-4897-9A13-6E84AC78AE05}"/>
              </a:ext>
            </a:extLst>
          </cdr:cNvPr>
          <cdr:cNvSpPr txBox="1"/>
        </cdr:nvSpPr>
        <cdr:spPr>
          <a:xfrm xmlns:a="http://schemas.openxmlformats.org/drawingml/2006/main">
            <a:off x="1178586" y="2039805"/>
            <a:ext cx="439667" cy="377405"/>
          </a:xfrm>
          <a:prstGeom xmlns:a="http://schemas.openxmlformats.org/drawingml/2006/main" prst="rect">
            <a:avLst/>
          </a:prstGeom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spcFirstLastPara="0" vert="horz" wrap="square" lIns="0" tIns="27940" rIns="0" bIns="27940" numCol="1" spcCol="1270" anchor="ctr" anchorCtr="0">
            <a:noAutofit/>
          </a:bodyPr>
          <a:lstStyle xmlns:a="http://schemas.openxmlformats.org/drawingml/2006/main"/>
          <a:p xmlns:a="http://schemas.openxmlformats.org/drawingml/2006/main">
            <a:pPr lvl="0"/>
            <a:endParaRPr lang="ru-RU" sz="2400" dirty="0"/>
          </a:p>
        </cdr:txBody>
      </cdr:sp>
    </cdr:grpSp>
  </cdr:relSizeAnchor>
  <cdr:relSizeAnchor xmlns:cdr="http://schemas.openxmlformats.org/drawingml/2006/chartDrawing">
    <cdr:from>
      <cdr:x>0.815</cdr:x>
      <cdr:y>0.20628</cdr:y>
    </cdr:from>
    <cdr:to>
      <cdr:x>0.89239</cdr:x>
      <cdr:y>0.33356</cdr:y>
    </cdr:to>
    <cdr:sp macro="" textlink="">
      <cdr:nvSpPr>
        <cdr:cNvPr id="25" name="Шестиугольник 24">
          <a:extLst xmlns:a="http://schemas.openxmlformats.org/drawingml/2006/main">
            <a:ext uri="{FF2B5EF4-FFF2-40B4-BE49-F238E27FC236}">
              <a16:creationId xmlns:a16="http://schemas.microsoft.com/office/drawing/2014/main" id="{2B70CC0D-8C07-4F55-8842-270826A106D2}"/>
            </a:ext>
          </a:extLst>
        </cdr:cNvPr>
        <cdr:cNvSpPr/>
      </cdr:nvSpPr>
      <cdr:spPr>
        <a:xfrm xmlns:a="http://schemas.openxmlformats.org/drawingml/2006/main">
          <a:off x="6707088" y="933629"/>
          <a:ext cx="636951" cy="576064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  <cdr:relSizeAnchor xmlns:cdr="http://schemas.openxmlformats.org/drawingml/2006/chartDrawing">
    <cdr:from>
      <cdr:x>0.815</cdr:x>
      <cdr:y>0.33356</cdr:y>
    </cdr:from>
    <cdr:to>
      <cdr:x>0.89239</cdr:x>
      <cdr:y>0.45437</cdr:y>
    </cdr:to>
    <cdr:sp macro="" textlink="">
      <cdr:nvSpPr>
        <cdr:cNvPr id="26" name="Шестиугольник 25">
          <a:extLst xmlns:a="http://schemas.openxmlformats.org/drawingml/2006/main">
            <a:ext uri="{FF2B5EF4-FFF2-40B4-BE49-F238E27FC236}">
              <a16:creationId xmlns:a16="http://schemas.microsoft.com/office/drawing/2014/main" id="{0EE2095A-140A-4C49-99FF-7CEB4F5796AA}"/>
            </a:ext>
          </a:extLst>
        </cdr:cNvPr>
        <cdr:cNvSpPr/>
      </cdr:nvSpPr>
      <cdr:spPr>
        <a:xfrm xmlns:a="http://schemas.openxmlformats.org/drawingml/2006/main">
          <a:off x="6707088" y="1509693"/>
          <a:ext cx="636951" cy="546749"/>
        </a:xfrm>
        <a:prstGeom xmlns:a="http://schemas.openxmlformats.org/drawingml/2006/main" prst="hexagon">
          <a:avLst>
            <a:gd name="adj" fmla="val 25000"/>
            <a:gd name="vf" fmla="val 115470"/>
          </a:avLst>
        </a:prstGeom>
        <a:blipFill xmlns:a="http://schemas.openxmlformats.org/drawingml/2006/main" rotWithShape="1">
          <a:blip xmlns:r="http://schemas.openxmlformats.org/officeDocument/2006/relationships" r:embed="rId8"/>
          <a:srcRect/>
          <a:stretch>
            <a:fillRect l="-15000" r="-15000"/>
          </a:stretch>
        </a:blipFill>
      </cdr:spPr>
      <cdr:style>
        <a:lnRef xmlns:a="http://schemas.openxmlformats.org/drawingml/2006/main" idx="2">
          <a:schemeClr val="accen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lt1">
            <a:alpha val="90000"/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dk1">
            <a:hueOff val="0"/>
            <a:satOff val="0"/>
            <a:lumOff val="0"/>
            <a:alphaOff val="0"/>
          </a:schemeClr>
        </a:fontRef>
      </cdr:style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76FE5579-79BF-4D7A-BBB9-A9AD9C938F9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BY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0A201F49-123E-49A3-8A36-91070EE30D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BY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D3D788FC-E523-4428-9938-BDE18562E8A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3F67496B-7A93-4AD4-A36D-D806696BFB3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BY"/>
              <a:t>Click to edit Master text styles</a:t>
            </a:r>
          </a:p>
          <a:p>
            <a:pPr lvl="1"/>
            <a:r>
              <a:rPr lang="en-US" altLang="ru-BY"/>
              <a:t>Second level</a:t>
            </a:r>
          </a:p>
          <a:p>
            <a:pPr lvl="2"/>
            <a:r>
              <a:rPr lang="en-US" altLang="ru-BY"/>
              <a:t>Third level</a:t>
            </a:r>
          </a:p>
          <a:p>
            <a:pPr lvl="3"/>
            <a:r>
              <a:rPr lang="en-US" altLang="ru-BY"/>
              <a:t>Fourth level</a:t>
            </a:r>
          </a:p>
          <a:p>
            <a:pPr lvl="4"/>
            <a:r>
              <a:rPr lang="en-US" altLang="ru-BY"/>
              <a:t>Fifth level</a:t>
            </a:r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BBC5A56D-76B7-4ED1-8E4B-46FD9F24891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BY"/>
          </a:p>
        </p:txBody>
      </p:sp>
      <p:sp>
        <p:nvSpPr>
          <p:cNvPr id="81927" name="Rectangle 7">
            <a:extLst>
              <a:ext uri="{FF2B5EF4-FFF2-40B4-BE49-F238E27FC236}">
                <a16:creationId xmlns:a16="http://schemas.microsoft.com/office/drawing/2014/main" id="{6615FB41-CCB7-4331-97BB-F267D7729F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06E518-C378-4D31-8E91-30460CD1F2C7}" type="slidenum">
              <a:rPr lang="en-US" altLang="ru-BY"/>
              <a:pPr/>
              <a:t>‹#›</a:t>
            </a:fld>
            <a:endParaRPr lang="en-US" altLang="ru-B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D1082A4-B63D-42A0-B0D4-45E3835868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8A3337-6FC9-4ACB-BCF9-875C92FAC1F7}" type="slidenum">
              <a:rPr lang="en-US" altLang="ru-BY"/>
              <a:pPr/>
              <a:t>1</a:t>
            </a:fld>
            <a:endParaRPr lang="en-US" altLang="ru-BY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74E3D48F-4131-439E-A929-17C4A5321B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D382E0D5-52D4-402F-9F34-D3E9171D9B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B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5ABDFE-91FB-482B-9825-09B877A46EF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5181600"/>
            <a:ext cx="75438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altLang="ru-BY" noProof="0"/>
              <a:t>Образец заголовка</a:t>
            </a:r>
            <a:endParaRPr lang="en-US" altLang="ru-BY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C26CAF3-19E5-46BA-882B-059B234E01B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5791200"/>
            <a:ext cx="75438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ru-RU" altLang="ru-BY" noProof="0"/>
              <a:t>Образец подзаголовка</a:t>
            </a:r>
            <a:endParaRPr lang="en-US" altLang="ru-BY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53725B-C8B5-4153-832C-CE06B58D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427D183-59A0-4FE6-AD65-18E428707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18419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7A02CB-146A-4C57-9DA5-F3F17BB4F9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43650" y="381000"/>
            <a:ext cx="1962150" cy="6019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7B6AD37-37D8-4131-878F-09ACBD6F9D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5734050" cy="6019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90630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B24357-19E3-465C-9DBB-9FD96F68F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452163-F13B-4B23-8427-149806500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064358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FBF3C4-C63B-4C1A-BEFB-3E240C926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774DC2-7E04-4DF4-B326-987AB9525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3447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5A0550-E4F0-4608-905E-BBDDC9BAB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DFFE12-FB6F-49B1-AE9B-08F0591547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0600" y="2133600"/>
            <a:ext cx="3581400" cy="4267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CA0E08E-61DD-4FFD-AF5A-48A9ADDE6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2133600"/>
            <a:ext cx="3581400" cy="4267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62613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6EC439-8E82-4160-AF9B-23C6F6416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64FCE69-1C0F-407C-9912-2EFD52871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551835-1FAA-46FB-AC1F-30DEB96B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5E92752-C33C-48B7-BAF8-D75459A0EC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9ABCD5C-BC32-4B55-B57A-513709CBA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759691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A256E6-B93F-40D5-8899-D3CB742FE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244104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0758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3C8B5C-F89B-4EF9-8C8F-855EAA1E6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A8A41D-6AB8-4FB8-B778-60668FE20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371EA6-3DBA-403F-9F4E-77254A66D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7235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5B19E2-1586-49EB-9421-2B8CCA971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EFDAA9-2765-4349-989B-4B3968106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2B87909-0FC2-4E9E-8D0C-E7F52B60CC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4293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A472963-BF58-47A3-81D3-C2D40D02D4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BY"/>
              <a:t>Образец заголовка</a:t>
            </a:r>
            <a:endParaRPr lang="en-US" altLang="ru-BY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351A261-BFF3-4E3E-99F6-F041004D67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133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BY"/>
              <a:t>Образец текста</a:t>
            </a:r>
          </a:p>
          <a:p>
            <a:pPr lvl="1"/>
            <a:r>
              <a:rPr lang="ru-RU" altLang="ru-BY"/>
              <a:t>Второй уровень</a:t>
            </a:r>
          </a:p>
          <a:p>
            <a:pPr lvl="2"/>
            <a:r>
              <a:rPr lang="ru-RU" altLang="ru-BY"/>
              <a:t>Третий уровень</a:t>
            </a:r>
          </a:p>
          <a:p>
            <a:pPr lvl="3"/>
            <a:r>
              <a:rPr lang="ru-RU" altLang="ru-BY"/>
              <a:t>Четвертый уровень</a:t>
            </a:r>
          </a:p>
          <a:p>
            <a:pPr lvl="4"/>
            <a:r>
              <a:rPr lang="ru-RU" altLang="ru-BY"/>
              <a:t>Пятый уровень</a:t>
            </a:r>
            <a:endParaRPr lang="en-US" altLang="ru-B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>
            <a:extLst>
              <a:ext uri="{FF2B5EF4-FFF2-40B4-BE49-F238E27FC236}">
                <a16:creationId xmlns:a16="http://schemas.microsoft.com/office/drawing/2014/main" id="{DC430DE5-8FE9-4655-BC0F-A543AAB970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9552" y="4005064"/>
            <a:ext cx="5616624" cy="704850"/>
          </a:xfrm>
        </p:spPr>
        <p:txBody>
          <a:bodyPr/>
          <a:lstStyle/>
          <a:p>
            <a:r>
              <a:rPr lang="ru-RU" altLang="ru-BY" dirty="0">
                <a:solidFill>
                  <a:schemeClr val="bg2">
                    <a:lumMod val="75000"/>
                  </a:schemeClr>
                </a:solidFill>
              </a:rPr>
              <a:t>Информация об исполнении бюджета за 2025 год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F96E0DB7-8437-46DF-8CF3-38E0E3F3BF5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5791200"/>
            <a:ext cx="7543800" cy="685800"/>
          </a:xfrm>
        </p:spPr>
        <p:txBody>
          <a:bodyPr/>
          <a:lstStyle/>
          <a:p>
            <a:r>
              <a:rPr lang="ru-RU" altLang="ru-BY" dirty="0">
                <a:solidFill>
                  <a:schemeClr val="bg2">
                    <a:lumMod val="75000"/>
                  </a:schemeClr>
                </a:solidFill>
              </a:rPr>
              <a:t>Чечерский район</a:t>
            </a:r>
          </a:p>
          <a:p>
            <a:endParaRPr lang="ru-RU" altLang="ru-BY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B2327A-0022-40D7-A07F-556E7125F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1822CE-C79B-4953-8795-803F60A03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628800"/>
            <a:ext cx="7315200" cy="4267200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</a:pP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</a:rPr>
              <a:t>В сложившейся структуре расходов бюджета района за 2025 год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55 077 973,08 </a:t>
            </a: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</a:rPr>
              <a:t>рублей или 74,8 % составили первоочередные статьи расходов.</a:t>
            </a:r>
          </a:p>
          <a:p>
            <a:pPr marL="0" indent="447675" algn="just">
              <a:spcBef>
                <a:spcPct val="0"/>
              </a:spcBef>
              <a:buNone/>
            </a:pP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</a:rPr>
              <a:t>На выплату заработной платы с учетом взносов (отчислений) на социальное страхование в отчетном периоде направлено                     43 631 857,69 рублей, что составляет 59 % в общих расходах бюджета района.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К уточнённым годовым назначениям исполнено 100 %. </a:t>
            </a:r>
            <a:endParaRPr lang="ru-RU" altLang="ru-RU" sz="18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В указанной сумме учтены произведенные дополнительные стимулирующие выплаты отдельным категориям работников в сферах здравоохранения, культуры, образования, физической культуры и спорта, социального обслуживания  в  рамках  выполнения  задачи по поэтапному повышению уровня оплаты труда работников бюджетных организаций, установленной Программой социально-экономического развития Республики  Беларусь  на 2021-2025 годы, в  сумме  4 400 485,91 рублей.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7064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7F0320-6A76-40EA-8EB0-55BD0AEA8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9F4D16-7A89-46E8-97D2-99624AD30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484784"/>
            <a:ext cx="7315200" cy="4536504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на питание в 2025 году составили 681 252,99 рублей или 1 % в общих расходах бюджета района.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Исполнено 99,9 % от годового плана. 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оплату лекарственных средств и изделий медицинского назначения в отчетном периоде направлено 1 145 748,13 рублей, что составляет 1 % в общих расходах бюджета.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Исполнено 100 % от годового уточненного плана. </a:t>
            </a:r>
            <a:endParaRPr lang="ru-RU" altLang="ru-RU" sz="1800" dirty="0">
              <a:solidFill>
                <a:schemeClr val="bg2">
                  <a:lumMod val="50000"/>
                </a:schemeClr>
              </a:solidFill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выплату всех видов текущих трансфертов населению из бюджета района направлено 4 944 158,29 рублей или 7 % от общих расходов бюджета за 2025 год,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исполнение составило 96,6% от годовых назначений, из них на</a:t>
            </a: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sz="1800" i="1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ru-RU" sz="1800" i="1" dirty="0">
                <a:solidFill>
                  <a:schemeClr val="bg2">
                    <a:lumMod val="50000"/>
                  </a:schemeClr>
                </a:solidFill>
              </a:rPr>
              <a:t>выплату льгот и компенсаций и бесплатное питание учащихся, за счёт субвенций, передаваемых из республиканского бюджета</a:t>
            </a:r>
            <a:r>
              <a:rPr lang="ru-RU" altLang="ru-RU" sz="1800" i="1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–  3 217 521,97 рублей;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i="1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выплату  государственной  адресной социальной  помощи  населению – 423 150,33 рублей;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5467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1B35E9-C188-4ACD-BD77-10AD1E058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B91C45-DF86-44AC-ACEE-4DE8F359F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12776"/>
            <a:ext cx="7315200" cy="4824536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i="1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бесплатное обеспечение продуктами питания детей первых двух лет жизни – 24 785,97 рублей; 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i="1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</a:rPr>
              <a:t>- выплаты педагогическим работникам на приобретение методической литературы, выплаты  на  детей-сирот   и   детей,   оставшихся   без  попечения родителей и возмещение расходов по содержанию детей в детских домах семейного типа, опекунских и </a:t>
            </a:r>
            <a:r>
              <a:rPr lang="ru-RU" altLang="ru-RU" sz="1800" i="1" dirty="0">
                <a:solidFill>
                  <a:schemeClr val="bg2">
                    <a:lumMod val="50000"/>
                  </a:schemeClr>
                </a:solidFill>
              </a:rPr>
              <a:t>приёмных семьях – 388 530,18 рублей; 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i="1" dirty="0">
                <a:solidFill>
                  <a:schemeClr val="bg2">
                    <a:lumMod val="50000"/>
                  </a:schemeClr>
                </a:solidFill>
              </a:rPr>
              <a:t>- оплату медикаментов, отпускаемых бесплатно и  на  льготных  условиях  по  рецептам врачей, бесплатное зубопротезирование – 705 732,30 рублей;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sz="1800" i="1" dirty="0">
                <a:solidFill>
                  <a:schemeClr val="bg2">
                    <a:lumMod val="50000"/>
                  </a:schemeClr>
                </a:solidFill>
              </a:rPr>
              <a:t>- оплату расходов по индексированным жилищным квотам (именным приватизационным чекам «Жилье» - 31 032,00 рублей;</a:t>
            </a:r>
            <a:endParaRPr lang="ru-RU" altLang="ru-RU" sz="18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i="1" dirty="0">
                <a:solidFill>
                  <a:schemeClr val="bg2">
                    <a:lumMod val="50000"/>
                  </a:schemeClr>
                </a:solidFill>
              </a:rPr>
              <a:t>- выплату других трансфертов населению – 153 405,54 рублей.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0" algn="l"/>
              </a:tabLst>
              <a:defRPr/>
            </a:pP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</a:rPr>
              <a:t>Расходы на оплату коммунальных услуг составили                    4 674 955,98 рублей или 7 % от общих расходов бюджета за 2025 год.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 Расходы профинансированы на 99,6 % к годовому плану</a:t>
            </a: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251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C77F57-D104-433F-99BD-49824A3CB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Структура расходов</a:t>
            </a:r>
          </a:p>
        </p:txBody>
      </p:sp>
      <p:graphicFrame>
        <p:nvGraphicFramePr>
          <p:cNvPr id="4" name="Объект 10">
            <a:extLst>
              <a:ext uri="{FF2B5EF4-FFF2-40B4-BE49-F238E27FC236}">
                <a16:creationId xmlns:a16="http://schemas.microsoft.com/office/drawing/2014/main" id="{7A178025-2218-4F14-A395-E123FB1D59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1311872"/>
              </p:ext>
            </p:extLst>
          </p:nvPr>
        </p:nvGraphicFramePr>
        <p:xfrm>
          <a:off x="914400" y="1268760"/>
          <a:ext cx="731520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2E6AABE-46B8-4E76-97D0-AAA237D14E6C}"/>
              </a:ext>
            </a:extLst>
          </p:cNvPr>
          <p:cNvSpPr/>
          <p:nvPr/>
        </p:nvSpPr>
        <p:spPr>
          <a:xfrm>
            <a:off x="914400" y="5661828"/>
            <a:ext cx="5515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 73 674 675,71</a:t>
            </a:r>
            <a:endParaRPr lang="ru-RU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848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801E20-EE21-4BEB-B0E4-2C56DBC9D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Доходы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8DA093-A01B-436B-B7D0-A49F0F4AC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8840"/>
            <a:ext cx="7315200" cy="4267200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altLang="zh-CN" sz="1800" b="1" dirty="0">
                <a:solidFill>
                  <a:schemeClr val="bg2">
                    <a:lumMod val="50000"/>
                  </a:schemeClr>
                </a:solidFill>
              </a:rPr>
              <a:t>Доходы</a:t>
            </a:r>
            <a:r>
              <a:rPr lang="ru-RU" altLang="zh-CN" sz="1800" dirty="0">
                <a:solidFill>
                  <a:schemeClr val="bg2">
                    <a:lumMod val="50000"/>
                  </a:schemeClr>
                </a:solidFill>
              </a:rPr>
              <a:t> консолидированного бюджета района за 2025 год с учетом безвозмездных поступлений </a:t>
            </a: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cs typeface="Calibri" panose="020F0502020204030204" pitchFamily="34" charset="0"/>
              </a:rPr>
              <a:t>из республиканского и областного бюджетов сформированы в объеме </a:t>
            </a:r>
            <a:r>
              <a:rPr lang="ru-RU" altLang="ru-RU" sz="1800" b="1" dirty="0">
                <a:solidFill>
                  <a:schemeClr val="bg2">
                    <a:lumMod val="50000"/>
                  </a:schemeClr>
                </a:solidFill>
                <a:cs typeface="Calibri" panose="020F0502020204030204" pitchFamily="34" charset="0"/>
              </a:rPr>
              <a:t>73 417 228,62 </a:t>
            </a: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cs typeface="Calibri" panose="020F0502020204030204" pitchFamily="34" charset="0"/>
              </a:rPr>
              <a:t>рублей или 99,7 % годового плана. 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cs typeface="Calibri" panose="020F0502020204030204" pitchFamily="34" charset="0"/>
              </a:rPr>
              <a:t>В их структуре удельный вес собственных доходов составляет 25 %, безвозмездных поступлений – 75 %.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cs typeface="Calibri" panose="020F0502020204030204" pitchFamily="34" charset="0"/>
              </a:rPr>
              <a:t>За 2025 год в бюджет района поступило 18 462 062,51 рублей собственных доходов. Годовые плановые назначения исполнены на 100,2 %. 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В структуре доходов 80,6 % занимают три основных доходных источника: подоходный налог (53,1 %), налог на добавленную стоимость (20,8 %), другие налоги от выручки от реализации товаров (работ, услуг) (6,7 %).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6411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DAFA3B-9618-4D13-BE01-628CFBFDB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Динамика доходов</a:t>
            </a:r>
          </a:p>
        </p:txBody>
      </p:sp>
      <p:graphicFrame>
        <p:nvGraphicFramePr>
          <p:cNvPr id="4" name="Диаграмма 7">
            <a:extLst>
              <a:ext uri="{FF2B5EF4-FFF2-40B4-BE49-F238E27FC236}">
                <a16:creationId xmlns:a16="http://schemas.microsoft.com/office/drawing/2014/main" id="{00F4B057-20DC-4653-961D-DE0FFC99C2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3121157"/>
              </p:ext>
            </p:extLst>
          </p:nvPr>
        </p:nvGraphicFramePr>
        <p:xfrm>
          <a:off x="838200" y="2780928"/>
          <a:ext cx="73152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44CC3DD-4BD1-48CC-981B-B2268FC72D98}"/>
              </a:ext>
            </a:extLst>
          </p:cNvPr>
          <p:cNvSpPr/>
          <p:nvPr/>
        </p:nvSpPr>
        <p:spPr>
          <a:xfrm>
            <a:off x="838200" y="1723138"/>
            <a:ext cx="71181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defRPr/>
            </a:pP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latin typeface="+mn-lt"/>
                <a:cs typeface="Calibri" panose="020F0502020204030204" pitchFamily="34" charset="0"/>
              </a:rPr>
              <a:t>По сравнению с аналогичным периодом прошлого года объем собственных бюджетных ресурсов увеличился на 14,7 %, что составляет 2 363 279,23 рублей.</a:t>
            </a:r>
          </a:p>
        </p:txBody>
      </p:sp>
    </p:spTree>
    <p:extLst>
      <p:ext uri="{BB962C8B-B14F-4D97-AF65-F5344CB8AC3E}">
        <p14:creationId xmlns:p14="http://schemas.microsoft.com/office/powerpoint/2010/main" val="798685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B7B39-9A38-436F-A24E-4A62F86DA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Доходы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D5DA0F-925E-4F45-80AB-21942346C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44824"/>
            <a:ext cx="7315200" cy="4267200"/>
          </a:xfrm>
        </p:spPr>
        <p:txBody>
          <a:bodyPr/>
          <a:lstStyle/>
          <a:p>
            <a:pPr marL="0" indent="447675" algn="just">
              <a:buNone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За 2025 год в структуре доходной части бюджета района удельный вес </a:t>
            </a:r>
          </a:p>
          <a:p>
            <a:pPr algn="just"/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собственных доходов составляет 25 %; </a:t>
            </a:r>
          </a:p>
          <a:p>
            <a:pPr algn="just"/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дотации – 55 %;</a:t>
            </a:r>
          </a:p>
          <a:p>
            <a:pPr algn="just"/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межбюджетных трансфертов – 8 %, </a:t>
            </a:r>
          </a:p>
          <a:p>
            <a:pPr algn="just"/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субвенций – 12 %.</a:t>
            </a:r>
          </a:p>
          <a:p>
            <a:pPr marL="0" indent="447675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Дотация, причитающаяся бюджету района, получена в сумме 40 112 333,00 рублей, что составляет 100 % от уточненного годового плана.</a:t>
            </a:r>
          </a:p>
          <a:p>
            <a:pPr marL="0" indent="447675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В 2025 году из областного бюджета в бюджет Чечерского района поступило межбюджетных трансфертов в сумме                      5 755 624,68 рублей. </a:t>
            </a:r>
          </a:p>
          <a:p>
            <a:pPr marL="0" indent="447675" algn="just">
              <a:spcBef>
                <a:spcPts val="0"/>
              </a:spcBef>
              <a:buNone/>
              <a:tabLst>
                <a:tab pos="717550" algn="l"/>
              </a:tabLst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Общая сумма полученных за 2025 год субвенций составила  9 087 208,43 рублей или 97,8 % от уточненного годового плана, из них: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0560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22D269-8DFA-4178-80EE-C8099D16B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Доходы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D88759-C97A-450F-9B3B-B11CB4B91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992" y="1844824"/>
            <a:ext cx="7402016" cy="4267200"/>
          </a:xfrm>
        </p:spPr>
        <p:txBody>
          <a:bodyPr/>
          <a:lstStyle/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50000"/>
                  </a:schemeClr>
                </a:solidFill>
              </a:rPr>
              <a:t>- на бесплатное питание учащихся, пособия, льготы и компенсации населению – 3 217 521,97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50000"/>
                  </a:schemeClr>
                </a:solidFill>
              </a:rPr>
              <a:t>- на проведение мероприятий по радиационной защите и адресному применению защитных мероприятий в сельском хозяйстве – 5 328 590,25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50000"/>
                  </a:schemeClr>
                </a:solidFill>
              </a:rPr>
              <a:t>- на финансирование расходов по индексированным жилищным квотам (именным приватизационным чекам "Жилье") – 31 032,00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50000"/>
                  </a:schemeClr>
                </a:solidFill>
              </a:rPr>
              <a:t>- на финансирование расходов по развитию сельского хозяйства и рыбохозяйственной деятельности – 286 220,01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50000"/>
                  </a:schemeClr>
                </a:solidFill>
              </a:rPr>
              <a:t>- на финансирование расходов по текущему ремонту улично-дорожной сети населенных пунктов – 104 225,54 рублей;</a:t>
            </a:r>
          </a:p>
          <a:p>
            <a:pPr marL="0" indent="447675" algn="just">
              <a:spcBef>
                <a:spcPts val="0"/>
              </a:spcBef>
              <a:buNone/>
            </a:pPr>
            <a:r>
              <a:rPr lang="ru-RU" sz="1800" i="1" dirty="0">
                <a:solidFill>
                  <a:schemeClr val="bg2">
                    <a:lumMod val="50000"/>
                  </a:schemeClr>
                </a:solidFill>
              </a:rPr>
              <a:t>- на финансирование расходов по текущему ремонту кровель жилых домов – 119 618,66 рублей.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091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D271E7-ED20-4307-B76E-6D8A4FC20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Структура доходов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C34952C-D67A-4446-861C-F7F113AEE5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280809"/>
              </p:ext>
            </p:extLst>
          </p:nvPr>
        </p:nvGraphicFramePr>
        <p:xfrm>
          <a:off x="683568" y="1844824"/>
          <a:ext cx="8075240" cy="4483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AA0E953-BDDF-46D3-BBE2-002290DF6EBD}"/>
              </a:ext>
            </a:extLst>
          </p:cNvPr>
          <p:cNvSpPr/>
          <p:nvPr/>
        </p:nvSpPr>
        <p:spPr>
          <a:xfrm>
            <a:off x="2555776" y="1702713"/>
            <a:ext cx="54360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ДОХОДОВ 73 417 228,62 рублей</a:t>
            </a:r>
            <a:endParaRPr lang="ru-RU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304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981CB2-763B-42C2-B64B-15ED76199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495462-3233-4DF4-95EF-0ABE23C2C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574" y="1484784"/>
            <a:ext cx="7668852" cy="4752528"/>
          </a:xfrm>
        </p:spPr>
        <p:txBody>
          <a:bodyPr wrap="square">
            <a:noAutofit/>
          </a:bodyPr>
          <a:lstStyle/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Расходы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 бюджета района за 2025 год произведены в пределах поступивших в бюджет доходов и средств из республиканского и областного бюджетов, и составили </a:t>
            </a:r>
            <a:r>
              <a:rPr lang="ru-RU" sz="1800" b="1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73 674 675,71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рублей или 99,5 % к уточненным плановым назначениям 2025 года.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В отчетном периоде были обеспечены в полном объеме расчеты бюджетных организаций по выплате заработной платы работникам бюджетной сферы, другим первоочередным статьям расходов (питание, медикаменты, трансферты, коммунальные услуги).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Бюджет Чечерского района сохраняет социальную направленность.</a:t>
            </a:r>
          </a:p>
          <a:p>
            <a:pPr marL="0" indent="442913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На финансирование социальной сферы направлено                          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</a:rPr>
              <a:t>52 837 498,91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рублей. Удельный вес расходов на социальную сферу составил 71,7 %.</a:t>
            </a:r>
          </a:p>
          <a:p>
            <a:pPr marL="0" indent="447675" algn="just">
              <a:spcBef>
                <a:spcPct val="0"/>
              </a:spcBef>
              <a:buNone/>
              <a:tabLst>
                <a:tab pos="719138" algn="l"/>
              </a:tabLst>
              <a:defRPr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Наибольший удельный вес в структуре расходов бюджета района занимают расходы на финансирование отрасли «Образование» - 33 % бюджетных средств, что составляет                      24 355 137,46 рублей.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759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D9C52-7070-4820-B341-18210FB9E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Расходы бюджета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C20947-3591-4A73-A697-5CA794076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56" y="1295400"/>
            <a:ext cx="7992888" cy="4267200"/>
          </a:xfrm>
        </p:spPr>
        <p:txBody>
          <a:bodyPr/>
          <a:lstStyle/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Calibri" panose="020F0502020204030204" pitchFamily="34" charset="0"/>
              </a:rPr>
              <a:t>17 127 395,95 рублей – 23 % направлено на финансирование отрасли «З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</a:rPr>
              <a:t>дравоохранение».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6 098 502,69 рублей – </a:t>
            </a: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9 % </a:t>
            </a: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</a:rPr>
              <a:t>расходов бюджета района составляет финансирование социальной политики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3 068 048,82 рублей – 4 % направлено на физическую культуру, спорт, культуру и средства массовой информации.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бюджета района на общегосударственную деятельность составили 7 515 062,03 рублей или 10 % от общей суммы расходов.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на национальную экономику </a:t>
            </a: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(сельское хозяйство, транспорт, топливо</a:t>
            </a:r>
            <a:r>
              <a:rPr lang="en-US" alt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и энергетика) </a:t>
            </a: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составили 9 331 635,27 рублей или 13% от общей суммы расходов бюджета района.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финансирование жилищно-коммунального хозяйства направлено 6 089 379,18 рублей бюджетных средств или 8 % от общего объема расходов.</a:t>
            </a:r>
          </a:p>
          <a:p>
            <a:pPr marL="0" indent="447675" algn="just">
              <a:spcBef>
                <a:spcPct val="0"/>
              </a:spcBef>
              <a:buNone/>
              <a:defRPr/>
            </a:pPr>
            <a:r>
              <a:rPr lang="ru-RU" altLang="ru-RU" sz="1800" dirty="0">
                <a:solidFill>
                  <a:schemeClr val="bg2">
                    <a:lumMod val="50000"/>
                  </a:schemeClr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0,1 % или 89 514,31 рублей в общем объеме расходов занимают отрасли «Национальная оборона», «Судебная власть, правоохранительная деятельность и обеспечение безопасности», «Охрана окружающей среды».</a:t>
            </a:r>
            <a:endParaRPr lang="ru-RU" sz="1800" dirty="0">
              <a:solidFill>
                <a:schemeClr val="bg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7081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614902-0E06-467B-A95E-C12346B4B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Структура расходов</a:t>
            </a:r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41C044B8-E5AD-40F7-8312-B6251D72B9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9860795"/>
              </p:ext>
            </p:extLst>
          </p:nvPr>
        </p:nvGraphicFramePr>
        <p:xfrm>
          <a:off x="704224" y="1846694"/>
          <a:ext cx="7735552" cy="4630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DB8C4B5-5464-440B-9C1C-830A0AC4356B}"/>
              </a:ext>
            </a:extLst>
          </p:cNvPr>
          <p:cNvSpPr/>
          <p:nvPr/>
        </p:nvSpPr>
        <p:spPr>
          <a:xfrm>
            <a:off x="457200" y="1340768"/>
            <a:ext cx="56521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 73 674 675,71</a:t>
            </a:r>
            <a:r>
              <a:rPr lang="en-US" sz="22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200" b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рублей</a:t>
            </a:r>
            <a:endParaRPr lang="ru-RU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586135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-24">
  <a:themeElements>
    <a:clrScheme name="powerpoint-template-24 11">
      <a:dk1>
        <a:srgbClr val="4D4D4D"/>
      </a:dk1>
      <a:lt1>
        <a:srgbClr val="FFFFFF"/>
      </a:lt1>
      <a:dk2>
        <a:srgbClr val="4D4D4D"/>
      </a:dk2>
      <a:lt2>
        <a:srgbClr val="00629E"/>
      </a:lt2>
      <a:accent1>
        <a:srgbClr val="0077C0"/>
      </a:accent1>
      <a:accent2>
        <a:srgbClr val="0082D2"/>
      </a:accent2>
      <a:accent3>
        <a:srgbClr val="FFFFFF"/>
      </a:accent3>
      <a:accent4>
        <a:srgbClr val="404040"/>
      </a:accent4>
      <a:accent5>
        <a:srgbClr val="AABDDC"/>
      </a:accent5>
      <a:accent6>
        <a:srgbClr val="0075BE"/>
      </a:accent6>
      <a:hlink>
        <a:srgbClr val="008CE2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BY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BY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C75F06"/>
        </a:lt2>
        <a:accent1>
          <a:srgbClr val="E07D06"/>
        </a:accent1>
        <a:accent2>
          <a:srgbClr val="F2A016"/>
        </a:accent2>
        <a:accent3>
          <a:srgbClr val="FFFFFF"/>
        </a:accent3>
        <a:accent4>
          <a:srgbClr val="404040"/>
        </a:accent4>
        <a:accent5>
          <a:srgbClr val="EDBFAA"/>
        </a:accent5>
        <a:accent6>
          <a:srgbClr val="DB9113"/>
        </a:accent6>
        <a:hlink>
          <a:srgbClr val="F7C91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CD5B12"/>
        </a:lt2>
        <a:accent1>
          <a:srgbClr val="E6721D"/>
        </a:accent1>
        <a:accent2>
          <a:srgbClr val="F09125"/>
        </a:accent2>
        <a:accent3>
          <a:srgbClr val="FFFFFF"/>
        </a:accent3>
        <a:accent4>
          <a:srgbClr val="404040"/>
        </a:accent4>
        <a:accent5>
          <a:srgbClr val="F0BCAB"/>
        </a:accent5>
        <a:accent6>
          <a:srgbClr val="D98320"/>
        </a:accent6>
        <a:hlink>
          <a:srgbClr val="F0973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BB5206"/>
        </a:lt2>
        <a:accent1>
          <a:srgbClr val="622C0A"/>
        </a:accent1>
        <a:accent2>
          <a:srgbClr val="E58218"/>
        </a:accent2>
        <a:accent3>
          <a:srgbClr val="FFFFFF"/>
        </a:accent3>
        <a:accent4>
          <a:srgbClr val="404040"/>
        </a:accent4>
        <a:accent5>
          <a:srgbClr val="B7ACAA"/>
        </a:accent5>
        <a:accent6>
          <a:srgbClr val="CF7515"/>
        </a:accent6>
        <a:hlink>
          <a:srgbClr val="8B350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6C362C"/>
        </a:lt2>
        <a:accent1>
          <a:srgbClr val="CA7920"/>
        </a:accent1>
        <a:accent2>
          <a:srgbClr val="E4980F"/>
        </a:accent2>
        <a:accent3>
          <a:srgbClr val="FFFFFF"/>
        </a:accent3>
        <a:accent4>
          <a:srgbClr val="404040"/>
        </a:accent4>
        <a:accent5>
          <a:srgbClr val="E1BEAB"/>
        </a:accent5>
        <a:accent6>
          <a:srgbClr val="CF890C"/>
        </a:accent6>
        <a:hlink>
          <a:srgbClr val="F1AD0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C28E32"/>
        </a:lt2>
        <a:accent1>
          <a:srgbClr val="D89306"/>
        </a:accent1>
        <a:accent2>
          <a:srgbClr val="E19E06"/>
        </a:accent2>
        <a:accent3>
          <a:srgbClr val="FFFFFF"/>
        </a:accent3>
        <a:accent4>
          <a:srgbClr val="404040"/>
        </a:accent4>
        <a:accent5>
          <a:srgbClr val="E9C8AA"/>
        </a:accent5>
        <a:accent6>
          <a:srgbClr val="CC8F05"/>
        </a:accent6>
        <a:hlink>
          <a:srgbClr val="EFB20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00629E"/>
        </a:lt2>
        <a:accent1>
          <a:srgbClr val="0077C0"/>
        </a:accent1>
        <a:accent2>
          <a:srgbClr val="E4980F"/>
        </a:accent2>
        <a:accent3>
          <a:srgbClr val="FFFFFF"/>
        </a:accent3>
        <a:accent4>
          <a:srgbClr val="404040"/>
        </a:accent4>
        <a:accent5>
          <a:srgbClr val="AABDDC"/>
        </a:accent5>
        <a:accent6>
          <a:srgbClr val="CF890C"/>
        </a:accent6>
        <a:hlink>
          <a:srgbClr val="F1AD0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00629E"/>
        </a:lt2>
        <a:accent1>
          <a:srgbClr val="0077C0"/>
        </a:accent1>
        <a:accent2>
          <a:srgbClr val="0082D2"/>
        </a:accent2>
        <a:accent3>
          <a:srgbClr val="FFFFFF"/>
        </a:accent3>
        <a:accent4>
          <a:srgbClr val="404040"/>
        </a:accent4>
        <a:accent5>
          <a:srgbClr val="AABDDC"/>
        </a:accent5>
        <a:accent6>
          <a:srgbClr val="0075BE"/>
        </a:accent6>
        <a:hlink>
          <a:srgbClr val="008CE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306</Template>
  <TotalTime>877</TotalTime>
  <Words>1012</Words>
  <Application>Microsoft Office PowerPoint</Application>
  <PresentationFormat>Экран (4:3)</PresentationFormat>
  <Paragraphs>92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Microsoft Sans Serif</vt:lpstr>
      <vt:lpstr>Times New Roman</vt:lpstr>
      <vt:lpstr>powerpoint-template-24</vt:lpstr>
      <vt:lpstr>Информация об исполнении бюджета за 2025 год</vt:lpstr>
      <vt:lpstr>Доходы бюджета</vt:lpstr>
      <vt:lpstr>Динамика доходов</vt:lpstr>
      <vt:lpstr>Доходы бюджета</vt:lpstr>
      <vt:lpstr>Доходы бюджета</vt:lpstr>
      <vt:lpstr>Структура доходов</vt:lpstr>
      <vt:lpstr>Расходы бюджета</vt:lpstr>
      <vt:lpstr>Расходы бюджета</vt:lpstr>
      <vt:lpstr>Структура расходов</vt:lpstr>
      <vt:lpstr>Расходы бюджета</vt:lpstr>
      <vt:lpstr>Расходы бюджета</vt:lpstr>
      <vt:lpstr>Расходы бюджета</vt:lpstr>
      <vt:lpstr>Структура расходов</vt:lpstr>
    </vt:vector>
  </TitlesOfParts>
  <Company>Templates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Чечерск Финансовый</dc:creator>
  <cp:lastModifiedBy>Жишкевич Елена Георгиевна</cp:lastModifiedBy>
  <cp:revision>54</cp:revision>
  <cp:lastPrinted>2026-02-05T08:27:50Z</cp:lastPrinted>
  <dcterms:created xsi:type="dcterms:W3CDTF">2023-08-04T12:20:13Z</dcterms:created>
  <dcterms:modified xsi:type="dcterms:W3CDTF">2026-02-05T11:21:41Z</dcterms:modified>
</cp:coreProperties>
</file>