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797675" cy="9928225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2C16"/>
    <a:srgbClr val="0C788E"/>
    <a:srgbClr val="025198"/>
    <a:srgbClr val="000099"/>
    <a:srgbClr val="1C1C1C"/>
    <a:srgbClr val="3366FF"/>
    <a:srgbClr val="99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 varScale="1">
        <p:scale>
          <a:sx n="101" d="100"/>
          <a:sy n="101" d="100"/>
        </p:scale>
        <p:origin x="14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1278190920579372E-2"/>
          <c:y val="0.16548235149072144"/>
          <c:w val="0.75242875699600686"/>
          <c:h val="0.671471770254070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46050"/>
              <a:bevelB w="50800" h="57150"/>
            </a:sp3d>
          </c:spPr>
          <c:explosion val="14"/>
          <c:dPt>
            <c:idx val="0"/>
            <c:bubble3D val="0"/>
            <c:explosion val="4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schemeClr val="accent2">
                    <a:lumMod val="60000"/>
                    <a:lumOff val="40000"/>
                    <a:alpha val="1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F452-4950-858A-E0EBB22FF334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F452-4950-858A-E0EBB22FF334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F452-4950-858A-E0EBB22FF334}"/>
              </c:ext>
            </c:extLst>
          </c:dPt>
          <c:dPt>
            <c:idx val="3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F452-4950-858A-E0EBB22FF334}"/>
              </c:ext>
            </c:extLst>
          </c:dPt>
          <c:dLbls>
            <c:dLbl>
              <c:idx val="0"/>
              <c:layout>
                <c:manualLayout>
                  <c:x val="-0.13251508785434407"/>
                  <c:y val="1.5815628680217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7C495FEB-B05C-4E4E-9CDB-30C0EF95C41E}" type="CATEGORYNAME">
                      <a:rPr lang="ru-RU" sz="160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C8C8AC04-173C-4D21-9B23-3FF90E5B4648}" type="VALU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46E95F2D-39AB-4102-A4F6-3CE250715418}" type="PERCENTAG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9658792650919"/>
                      <c:h val="0.195294642705301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52-4950-858A-E0EBB22FF334}"/>
                </c:ext>
              </c:extLst>
            </c:dLbl>
            <c:dLbl>
              <c:idx val="1"/>
              <c:layout>
                <c:manualLayout>
                  <c:x val="-0.10059228848939708"/>
                  <c:y val="3.25901867900315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C726B1F4-B4E8-4FA9-8C76-4C398F6C7E37}" type="CATEGORYNAME">
                      <a:rPr lang="ru-RU" sz="160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</a:t>
                    </a:r>
                    <a:fld id="{62612465-C957-4D96-AA17-0FFD7C341952}" type="VALU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</a:t>
                    </a:r>
                    <a:fld id="{0604AA88-0314-4A43-8909-130CD83C180B}" type="PERCENTAGE">
                      <a:rPr lang="ru-RU" sz="16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54453122076645"/>
                      <c:h val="0.190583289764835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52-4950-858A-E0EBB22FF334}"/>
                </c:ext>
              </c:extLst>
            </c:dLbl>
            <c:dLbl>
              <c:idx val="2"/>
              <c:layout>
                <c:manualLayout>
                  <c:x val="3.477171769007479E-2"/>
                  <c:y val="-0.194808536256911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AA155001-CE01-44E0-AB73-2DF4EFF0A443}" type="CATEGORYNAME">
                      <a:rPr lang="ru-RU" sz="160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</a:t>
                    </a:r>
                    <a:fld id="{16504AF2-6B79-404D-87F4-88C9460EB229}" type="VALUE">
                      <a:rPr lang="ru-RU" sz="1600" baseline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</a:t>
                    </a:r>
                    <a:fld id="{544B22E9-2DA4-404F-9B78-1328CE3C3984}" type="PERCENTAG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452-4950-858A-E0EBB22FF334}"/>
                </c:ext>
              </c:extLst>
            </c:dLbl>
            <c:dLbl>
              <c:idx val="3"/>
              <c:layout>
                <c:manualLayout>
                  <c:x val="-9.8873578302712158E-3"/>
                  <c:y val="8.43009542941468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1DBF7B38-5A15-43BF-A321-628151A1731E}" type="CATEGORYNAME">
                      <a:rPr lang="ru-RU" sz="160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</a:t>
                    </a:r>
                    <a:fld id="{015AFFEA-A578-42C7-AE01-62CD150789F2}" type="VALU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</a:t>
                    </a:r>
                    <a:fld id="{7A576506-5002-4148-BD32-1B9920DDD4CF}" type="PERCENTAG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75223583163215"/>
                      <c:h val="0.252928934681967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452-4950-858A-E0EBB22FF3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bg2">
                        <a:lumMod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13676791.73</c:v>
                </c:pt>
                <c:pt idx="1">
                  <c:v>30987464</c:v>
                </c:pt>
                <c:pt idx="2">
                  <c:v>7823770.75</c:v>
                </c:pt>
                <c:pt idx="3">
                  <c:v>3252317.16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452-4950-858A-E0EBB22FF3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76"/>
      <c:depthPercent val="100"/>
      <c:rAngAx val="0"/>
      <c:perspective val="0"/>
    </c:view3D>
    <c:floor>
      <c:thickness val="0"/>
      <c:spPr>
        <a:noFill/>
        <a:ln w="6350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109470691163604"/>
          <c:y val="0.12602565830523246"/>
          <c:w val="0.6523506610284826"/>
          <c:h val="0.611436947230898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77800"/>
              <a:bevelB w="50800" h="57150"/>
            </a:sp3d>
          </c:spPr>
          <c:explosion val="15"/>
          <c:dPt>
            <c:idx val="0"/>
            <c:bubble3D val="0"/>
            <c:spPr>
              <a:solidFill>
                <a:schemeClr val="accent1">
                  <a:tint val="46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BC40-46B4-A424-78DC399DEDF6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BC40-46B4-A424-78DC399DEDF6}"/>
              </c:ext>
            </c:extLst>
          </c:dPt>
          <c:dPt>
            <c:idx val="2"/>
            <c:bubble3D val="0"/>
            <c:spPr>
              <a:solidFill>
                <a:schemeClr val="accent1">
                  <a:tint val="77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BC40-46B4-A424-78DC399DEDF6}"/>
              </c:ext>
            </c:extLst>
          </c:dPt>
          <c:dPt>
            <c:idx val="3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BC40-46B4-A424-78DC399DEDF6}"/>
              </c:ext>
            </c:extLst>
          </c:dPt>
          <c:dPt>
            <c:idx val="4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9-BC40-46B4-A424-78DC399DEDF6}"/>
              </c:ext>
            </c:extLst>
          </c:dPt>
          <c:dPt>
            <c:idx val="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B-BC40-46B4-A424-78DC399DEDF6}"/>
              </c:ext>
            </c:extLst>
          </c:dPt>
          <c:dPt>
            <c:idx val="6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D-BC40-46B4-A424-78DC399DEDF6}"/>
              </c:ext>
            </c:extLst>
          </c:dPt>
          <c:dPt>
            <c:idx val="7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F-BC40-46B4-A424-78DC399DEDF6}"/>
              </c:ext>
            </c:extLst>
          </c:dPt>
          <c:dLbls>
            <c:dLbl>
              <c:idx val="0"/>
              <c:layout>
                <c:manualLayout>
                  <c:x val="-1.7969662529989276E-2"/>
                  <c:y val="-0.174517113816440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3616BCB8-043A-4A50-9D87-801A24B63F55}" type="CATEGORYNAME">
                      <a:rPr lang="ru-RU" sz="120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3E7FBE5E-765D-4C69-894D-275DABB88F47}" type="VALUE">
                      <a:rPr lang="ru-RU" sz="12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C7D7A22A-70B1-4F57-BF5E-B69EC8B46B38}" type="PERCENTAGE">
                      <a:rPr lang="ru-RU" sz="12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97792824915799"/>
                      <c:h val="0.2018419063523055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C40-46B4-A424-78DC399DEDF6}"/>
                </c:ext>
              </c:extLst>
            </c:dLbl>
            <c:dLbl>
              <c:idx val="1"/>
              <c:layout>
                <c:manualLayout>
                  <c:x val="-9.9713645430787971E-3"/>
                  <c:y val="0.1227420551162259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4E8B6F9F-4297-4C92-8383-7CBF8B85A627}" type="CATEGORYNAME">
                      <a:rPr lang="ru-RU" sz="120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 </a:t>
                    </a:r>
                    <a:fld id="{D120B73C-71DA-44AB-944A-CE4C35C76184}" type="VALUE">
                      <a:rPr lang="ru-RU" sz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  <a:fld id="{7002D8CD-E65D-4264-982C-D319ACD8D62D}" type="PERCENTAGE">
                      <a:rPr lang="ru-RU" sz="12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aseline="0" dirty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87041880231522"/>
                      <c:h val="0.545918073126094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C40-46B4-A424-78DC399DEDF6}"/>
                </c:ext>
              </c:extLst>
            </c:dLbl>
            <c:dLbl>
              <c:idx val="2"/>
              <c:layout>
                <c:manualLayout>
                  <c:x val="-0.1362561208101328"/>
                  <c:y val="0.1222202298389861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D55D5037-D4C7-4EC9-A0FA-76730449CFB5}" type="CATEGORYNAME">
                      <a:rPr lang="ru-RU" sz="120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 </a:t>
                    </a:r>
                    <a:fld id="{0FDEDD02-24C5-48DD-8AC7-A42E1237276A}" type="VALUE">
                      <a:rPr lang="ru-RU" sz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  <a:fld id="{ED35EF83-F13E-4A2A-8CED-64BB051849D4}" type="PERCENTAGE">
                      <a:rPr lang="ru-RU" sz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aseline="0" dirty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18652182366092"/>
                      <c:h val="0.1976129720901386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C40-46B4-A424-78DC399DEDF6}"/>
                </c:ext>
              </c:extLst>
            </c:dLbl>
            <c:dLbl>
              <c:idx val="3"/>
              <c:layout>
                <c:manualLayout>
                  <c:x val="-0.29991389741356289"/>
                  <c:y val="3.78511543052177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AA1DA2A4-86B1-418C-A7A4-3CEB7A3DAF2D}" type="CATEGORYNAME">
                      <a:rPr lang="ru-RU" sz="120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6085A913-8CC9-4AE9-90BE-61E0F94D2C60}" type="VALUE">
                      <a:rPr lang="ru-RU" sz="12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  <a:fld id="{2D30411E-6DB1-4917-86D0-BDDE6067E7EC}" type="PERCENTAGE">
                      <a:rPr lang="ru-RU" sz="12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aseline="0" dirty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862450718688906"/>
                      <c:h val="0.140365486858818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C40-46B4-A424-78DC399DEDF6}"/>
                </c:ext>
              </c:extLst>
            </c:dLbl>
            <c:dLbl>
              <c:idx val="4"/>
              <c:layout>
                <c:manualLayout>
                  <c:x val="-5.2430848553974278E-2"/>
                  <c:y val="3.45742747611862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54239B45-3C89-46A7-8D00-75BCA3A2C6A0}" type="CATEGORYNAME">
                      <a:rPr lang="ru-RU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  <a:fld id="{47DDB80B-0B34-41E6-B085-B57A63809AEA}" type="VALUE"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40CF7AAD-9D58-402F-B983-E7027A19060A}" type="PERCENTAGE">
                      <a:rPr lang="ru-RU" sz="12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65968329730696"/>
                      <c:h val="0.184570002008412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BC40-46B4-A424-78DC399DEDF6}"/>
                </c:ext>
              </c:extLst>
            </c:dLbl>
            <c:dLbl>
              <c:idx val="5"/>
              <c:layout>
                <c:manualLayout>
                  <c:x val="-2.4105179504579572E-3"/>
                  <c:y val="-1.2336159177615902E-2"/>
                </c:manualLayout>
              </c:layout>
              <c:tx>
                <c:rich>
                  <a:bodyPr/>
                  <a:lstStyle/>
                  <a:p>
                    <a:fld id="{68350D16-CDF9-4D08-90D0-473F98E9CE4B}" type="CATEGORYNAME">
                      <a:rPr lang="ru-RU" sz="120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/>
                      <a:t>[ИМЯ КАТЕГОРИИ]</a:t>
                    </a:fld>
                    <a:r>
                      <a:rPr lang="ru-RU" sz="1200" baseline="0" dirty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</a:t>
                    </a:r>
                  </a:p>
                  <a:p>
                    <a:fld id="{59133629-E54F-494E-9F31-5FFAEE737E8C}" type="VALUE">
                      <a:rPr lang="ru-RU" sz="1200" baseline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/>
                      <a:t>[ЗНАЧЕНИЕ]</a:t>
                    </a:fld>
                    <a:r>
                      <a:rPr lang="ru-RU" sz="1200" baseline="0" dirty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</a:t>
                    </a:r>
                  </a:p>
                  <a:p>
                    <a:fld id="{E0BC1C94-1C3D-4EDB-AB02-EFC6FA4C4BE1}" type="PERCENTAGE">
                      <a:rPr lang="ru-RU" sz="1200" baseline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BC40-46B4-A424-78DC399DEDF6}"/>
                </c:ext>
              </c:extLst>
            </c:dLbl>
            <c:dLbl>
              <c:idx val="6"/>
              <c:layout>
                <c:manualLayout>
                  <c:x val="8.8850863417578221E-3"/>
                  <c:y val="2.80603266089448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CC640CDE-F74F-41AB-8F98-3D599526790B}" type="CATEGORYNAME">
                      <a:rPr lang="ru-RU"/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43FE90A4-F978-4939-B470-DA290CA74E50}" type="VALUE">
                      <a:rPr lang="ru-RU" baseline="0" smtClean="0"/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E19EEF22-8BB1-408A-9FAD-1961307A2641}" type="PERCENTAGE">
                      <a:rPr lang="ru-RU" baseline="0" smtClean="0"/>
                      <a:pPr>
                        <a:defRPr sz="12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28003595196132"/>
                      <c:h val="0.136752112202419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BC40-46B4-A424-78DC399DEDF6}"/>
                </c:ext>
              </c:extLst>
            </c:dLbl>
            <c:dLbl>
              <c:idx val="7"/>
              <c:layout>
                <c:manualLayout>
                  <c:x val="-9.2383829987652669E-2"/>
                  <c:y val="-0.16898232875194258"/>
                </c:manualLayout>
              </c:layout>
              <c:tx>
                <c:rich>
                  <a:bodyPr/>
                  <a:lstStyle/>
                  <a:p>
                    <a:fld id="{35E5175D-4789-4A1A-BF04-A7EA03A4478B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</a:t>
                    </a:r>
                    <a:fld id="{B6EA8703-F699-4930-8628-A0722C187AA3}" type="VALUE">
                      <a:rPr lang="ru-RU" baseline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</a:p>
                  <a:p>
                    <a:fld id="{85459941-8BB2-4405-B333-DFA532DDF216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28683699809133"/>
                      <c:h val="0.166285495484607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BC40-46B4-A424-78DC399DED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A20000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</c:v>
                </c:pt>
                <c:pt idx="1">
                  <c:v>Национальная оборона, Судебная власть, правоохранительная деятельность и обеспечение безопасности, Охрана окружающей среды </c:v>
                </c:pt>
                <c:pt idx="2">
                  <c:v>Национальная экономика</c:v>
                </c:pt>
                <c:pt idx="3">
                  <c:v>Жилищно-коммунальные услуги и жилищное строительство </c:v>
                </c:pt>
                <c:pt idx="4">
                  <c:v>Здравоохранение</c:v>
                </c:pt>
                <c:pt idx="5">
                  <c:v>Физическая культура, спорт, культура и средства массовой информации</c:v>
                </c:pt>
                <c:pt idx="6">
                  <c:v>Образование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#,##0.00_ ;\-#,##0.00\ </c:formatCode>
                <c:ptCount val="8"/>
                <c:pt idx="0">
                  <c:v>4993705.01</c:v>
                </c:pt>
                <c:pt idx="1">
                  <c:v>32980.949999999997</c:v>
                </c:pt>
                <c:pt idx="2">
                  <c:v>7510138.8200000003</c:v>
                </c:pt>
                <c:pt idx="3">
                  <c:v>4800953.16</c:v>
                </c:pt>
                <c:pt idx="4">
                  <c:v>12546750.76</c:v>
                </c:pt>
                <c:pt idx="5">
                  <c:v>2242379.85</c:v>
                </c:pt>
                <c:pt idx="6">
                  <c:v>18137385.760000002</c:v>
                </c:pt>
                <c:pt idx="7">
                  <c:v>4532363.91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C40-46B4-A424-78DC399DEDF6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241190337318948"/>
          <c:y val="0.23995733062775806"/>
          <c:w val="0.36732462140348682"/>
          <c:h val="0.6378068833194311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88900">
                <a:schemeClr val="accent1">
                  <a:alpha val="91000"/>
                </a:schemeClr>
              </a:glow>
            </a:effectLst>
            <a:scene3d>
              <a:camera prst="orthographicFront"/>
              <a:lightRig rig="flat" dir="t">
                <a:rot lat="0" lon="0" rev="6000000"/>
              </a:lightRig>
            </a:scene3d>
            <a:sp3d prstMaterial="dkEdge">
              <a:bevelT w="222250" h="146050" prst="angle"/>
              <a:bevelB w="50800" h="57150"/>
              <a:contourClr>
                <a:srgbClr val="000000"/>
              </a:contourClr>
            </a:sp3d>
          </c:spPr>
          <c:explosion val="22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209-4A04-8B7E-74F5892B5C73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209-4A04-8B7E-74F5892B5C73}"/>
              </c:ext>
            </c:extLst>
          </c:dPt>
          <c:dPt>
            <c:idx val="2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209-4A04-8B7E-74F5892B5C73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209-4A04-8B7E-74F5892B5C73}"/>
              </c:ext>
            </c:extLst>
          </c:dPt>
          <c:dLbls>
            <c:dLbl>
              <c:idx val="0"/>
              <c:layout>
                <c:manualLayout>
                  <c:x val="0.24451553269455595"/>
                  <c:y val="-4.18536578595291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55EDDDBB-77FD-4CC3-B99F-81F283536A85}" type="CATEGORYNAME">
                      <a:rPr lang="ru-RU" sz="140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4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 </a:t>
                    </a:r>
                    <a:fld id="{61EA9850-6D88-4CB9-BCB2-45A4EBAC4CEF}" type="VALUE">
                      <a:rPr lang="ru-RU" sz="14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4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   </a:t>
                    </a:r>
                    <a:fld id="{69290B7B-3C79-4B69-B7A7-E18CE3AC10AF}" type="PERCENTAGE">
                      <a:rPr lang="ru-RU" sz="14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400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7546417808885"/>
                      <c:h val="0.2584157227975570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209-4A04-8B7E-74F5892B5C73}"/>
                </c:ext>
              </c:extLst>
            </c:dLbl>
            <c:dLbl>
              <c:idx val="1"/>
              <c:layout>
                <c:manualLayout>
                  <c:x val="-0.18238468455331971"/>
                  <c:y val="6.3014655665545649E-2"/>
                </c:manualLayout>
              </c:layout>
              <c:tx>
                <c:rich>
                  <a:bodyPr/>
                  <a:lstStyle/>
                  <a:p>
                    <a:fld id="{EA1A81C9-5DA1-42A2-A5D0-D3B15BC7CBEE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</a:t>
                    </a:r>
                    <a:fld id="{DFC468CF-4999-4BFB-9646-6FB52A2F6302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         </a:t>
                    </a:r>
                    <a:fld id="{5678BB55-3005-4193-BECF-D420567FF121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209-4A04-8B7E-74F5892B5C73}"/>
                </c:ext>
              </c:extLst>
            </c:dLbl>
            <c:dLbl>
              <c:idx val="2"/>
              <c:layout>
                <c:manualLayout>
                  <c:x val="-0.1959166909691844"/>
                  <c:y val="-0.16563016533718902"/>
                </c:manualLayout>
              </c:layout>
              <c:tx>
                <c:rich>
                  <a:bodyPr/>
                  <a:lstStyle/>
                  <a:p>
                    <a:fld id="{F8A904AB-2BCF-4211-A321-6876197AA45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</a:t>
                    </a:r>
                    <a:fld id="{84AC6825-9F72-4CBD-8BE3-9B9C5FC40F72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                    </a:t>
                    </a:r>
                    <a:fld id="{E947BEE2-1B5A-46E3-95A6-457B178021D2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209-4A04-8B7E-74F5892B5C73}"/>
                </c:ext>
              </c:extLst>
            </c:dLbl>
            <c:dLbl>
              <c:idx val="3"/>
              <c:layout>
                <c:manualLayout>
                  <c:x val="1.4457993098084961E-2"/>
                  <c:y val="-0.178466880970966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B3DEEDCC-21C6-4280-B835-BC62C37EB4FD}" type="CATEGORYNAME">
                      <a:rPr lang="ru-RU" sz="140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4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       </a:t>
                    </a:r>
                    <a:fld id="{EA8A02B1-44E8-48EB-ACC0-661CE30A9691}" type="VALUE">
                      <a:rPr lang="ru-RU" sz="14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4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    </a:t>
                    </a:r>
                    <a:fld id="{006B96B6-C09F-447F-B106-BDF8984BD982}" type="PERCENTAGE">
                      <a:rPr lang="ru-RU" sz="14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400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28881112083214"/>
                      <c:h val="0.1780591224453226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209-4A04-8B7E-74F5892B5C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B76D0D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Питание, медикаменты, трансферты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32579645.079999998</c:v>
                </c:pt>
                <c:pt idx="1">
                  <c:v>5013491.29</c:v>
                </c:pt>
                <c:pt idx="2">
                  <c:v>2981215.49</c:v>
                </c:pt>
                <c:pt idx="3">
                  <c:v>14222306.359999999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209-4A04-8B7E-74F5892B5C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42"/>
        <c:holeSize val="56"/>
      </c:doughnutChart>
      <c:spPr>
        <a:noFill/>
        <a:ln>
          <a:noFill/>
        </a:ln>
        <a:effectLst>
          <a:glow rad="127000">
            <a:schemeClr val="accent1">
              <a:alpha val="80000"/>
            </a:schemeClr>
          </a:glow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5.jpg"/><Relationship Id="rId1" Type="http://schemas.openxmlformats.org/officeDocument/2006/relationships/image" Target="../media/image4.jpeg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0.63125</cdr:x>
      <cdr:y>0.28541</cdr:y>
    </cdr:from>
    <cdr:to>
      <cdr:x>0.70865</cdr:x>
      <cdr:y>0.40622</cdr:y>
    </cdr:to>
    <cdr:sp macro="" textlink="">
      <cdr:nvSpPr>
        <cdr:cNvPr id="11" name="Шестиугольник 10">
          <a:extLst xmlns:a="http://schemas.openxmlformats.org/drawingml/2006/main">
            <a:ext uri="{FF2B5EF4-FFF2-40B4-BE49-F238E27FC236}">
              <a16:creationId xmlns:a16="http://schemas.microsoft.com/office/drawing/2014/main" id="{C7FB01D3-A440-4D8E-BD36-1F3A68657719}"/>
            </a:ext>
          </a:extLst>
        </cdr:cNvPr>
        <cdr:cNvSpPr/>
      </cdr:nvSpPr>
      <cdr:spPr>
        <a:xfrm xmlns:a="http://schemas.openxmlformats.org/drawingml/2006/main">
          <a:off x="5194920" y="1291773"/>
          <a:ext cx="636951" cy="546749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1"/>
          <a:srcRect/>
          <a:stretch>
            <a:fillRect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0.6925</cdr:x>
      <cdr:y>0.21836</cdr:y>
    </cdr:from>
    <cdr:to>
      <cdr:x>0.77125</cdr:x>
      <cdr:y>0.33916</cdr:y>
    </cdr:to>
    <cdr:grpSp>
      <cdr:nvGrpSpPr>
        <cdr:cNvPr id="12" name="Группа 11">
          <a:extLst xmlns:a="http://schemas.openxmlformats.org/drawingml/2006/main">
            <a:ext uri="{FF2B5EF4-FFF2-40B4-BE49-F238E27FC236}">
              <a16:creationId xmlns:a16="http://schemas.microsoft.com/office/drawing/2014/main" id="{ECB5300B-6016-4EEC-8680-5AB97644CBC0}"/>
            </a:ext>
          </a:extLst>
        </cdr:cNvPr>
        <cdr:cNvGrpSpPr/>
      </cdr:nvGrpSpPr>
      <cdr:grpSpPr>
        <a:xfrm xmlns:a="http://schemas.openxmlformats.org/drawingml/2006/main">
          <a:off x="5698998" y="988289"/>
          <a:ext cx="648081" cy="546737"/>
          <a:chOff x="524901" y="1038822"/>
          <a:chExt cx="714360" cy="546749"/>
        </a:xfrm>
      </cdr:grpSpPr>
      <cdr:sp macro="" textlink="">
        <cdr:nvSpPr>
          <cdr:cNvPr id="13" name="Шестиугольник 12">
            <a:extLst xmlns:a="http://schemas.openxmlformats.org/drawingml/2006/main">
              <a:ext uri="{FF2B5EF4-FFF2-40B4-BE49-F238E27FC236}">
                <a16:creationId xmlns:a16="http://schemas.microsoft.com/office/drawing/2014/main" id="{508CEEBA-9623-440C-892A-5C59F336F3BE}"/>
              </a:ext>
            </a:extLst>
          </cdr:cNvPr>
          <cdr:cNvSpPr/>
        </cdr:nvSpPr>
        <cdr:spPr>
          <a:xfrm xmlns:a="http://schemas.openxmlformats.org/drawingml/2006/main">
            <a:off x="524901" y="1038822"/>
            <a:ext cx="714360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2"/>
            <a:srcRect/>
            <a:stretch>
              <a:fillRect l="-25000" r="-25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14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AC5DBA91-050F-47F2-9DCF-E88A8D45F048}"/>
              </a:ext>
            </a:extLst>
          </cdr:cNvPr>
          <cdr:cNvSpPr txBox="1"/>
        </cdr:nvSpPr>
        <cdr:spPr>
          <a:xfrm xmlns:a="http://schemas.openxmlformats.org/drawingml/2006/main">
            <a:off x="629993" y="1119256"/>
            <a:ext cx="504176" cy="385881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2700" rIns="0" bIns="1270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0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0.69236</cdr:x>
      <cdr:y>0.3412</cdr:y>
    </cdr:from>
    <cdr:to>
      <cdr:x>0.76976</cdr:x>
      <cdr:y>0.462</cdr:y>
    </cdr:to>
    <cdr:grpSp>
      <cdr:nvGrpSpPr>
        <cdr:cNvPr id="15" name="Группа 14">
          <a:extLst xmlns:a="http://schemas.openxmlformats.org/drawingml/2006/main">
            <a:ext uri="{FF2B5EF4-FFF2-40B4-BE49-F238E27FC236}">
              <a16:creationId xmlns:a16="http://schemas.microsoft.com/office/drawing/2014/main" id="{DFC8D68F-0375-42C7-9A98-22D1F6D8996C}"/>
            </a:ext>
          </a:extLst>
        </cdr:cNvPr>
        <cdr:cNvGrpSpPr/>
      </cdr:nvGrpSpPr>
      <cdr:grpSpPr>
        <a:xfrm xmlns:a="http://schemas.openxmlformats.org/drawingml/2006/main">
          <a:off x="5697846" y="1544259"/>
          <a:ext cx="636971" cy="546736"/>
          <a:chOff x="540707" y="1615477"/>
          <a:chExt cx="636951" cy="546749"/>
        </a:xfrm>
      </cdr:grpSpPr>
      <cdr:sp macro="" textlink="">
        <cdr:nvSpPr>
          <cdr:cNvPr id="16" name="Шестиугольник 15">
            <a:extLst xmlns:a="http://schemas.openxmlformats.org/drawingml/2006/main">
              <a:ext uri="{FF2B5EF4-FFF2-40B4-BE49-F238E27FC236}">
                <a16:creationId xmlns:a16="http://schemas.microsoft.com/office/drawing/2014/main" id="{847DA8D5-562C-4D55-BFE7-BBC6AF519F56}"/>
              </a:ext>
            </a:extLst>
          </cdr:cNvPr>
          <cdr:cNvSpPr/>
        </cdr:nvSpPr>
        <cdr:spPr>
          <a:xfrm xmlns:a="http://schemas.openxmlformats.org/drawingml/2006/main">
            <a:off x="540707" y="1615477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3"/>
            <a:srcRect/>
            <a:stretch>
              <a:fillRect l="-39000" r="-39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17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3B028137-D5F5-4EBB-9398-9D67990B7A96}"/>
              </a:ext>
            </a:extLst>
          </cdr:cNvPr>
          <cdr:cNvSpPr txBox="1"/>
        </cdr:nvSpPr>
        <cdr:spPr>
          <a:xfrm xmlns:a="http://schemas.openxmlformats.org/drawingml/2006/main">
            <a:off x="639349" y="1700149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3970" rIns="0" bIns="1397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1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0.75375</cdr:x>
      <cdr:y>0.14951</cdr:y>
    </cdr:from>
    <cdr:to>
      <cdr:x>0.8325</cdr:x>
      <cdr:y>0.27679</cdr:y>
    </cdr:to>
    <cdr:sp macro="" textlink="">
      <cdr:nvSpPr>
        <cdr:cNvPr id="18" name="Шестиугольник 17">
          <a:extLst xmlns:a="http://schemas.openxmlformats.org/drawingml/2006/main">
            <a:ext uri="{FF2B5EF4-FFF2-40B4-BE49-F238E27FC236}">
              <a16:creationId xmlns:a16="http://schemas.microsoft.com/office/drawing/2014/main" id="{38329266-9FE9-4467-8CDA-64F35A2A2208}"/>
            </a:ext>
          </a:extLst>
        </cdr:cNvPr>
        <cdr:cNvSpPr/>
      </cdr:nvSpPr>
      <cdr:spPr>
        <a:xfrm xmlns:a="http://schemas.openxmlformats.org/drawingml/2006/main">
          <a:off x="6203032" y="676672"/>
          <a:ext cx="648081" cy="576065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4"/>
          <a:srcRect/>
          <a:stretch>
            <a:fillRect l="-15000" r="-15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0.75375</cdr:x>
      <cdr:y>0.2808</cdr:y>
    </cdr:from>
    <cdr:to>
      <cdr:x>0.83114</cdr:x>
      <cdr:y>0.4016</cdr:y>
    </cdr:to>
    <cdr:grpSp>
      <cdr:nvGrpSpPr>
        <cdr:cNvPr id="19" name="Группа 18">
          <a:extLst xmlns:a="http://schemas.openxmlformats.org/drawingml/2006/main">
            <a:ext uri="{FF2B5EF4-FFF2-40B4-BE49-F238E27FC236}">
              <a16:creationId xmlns:a16="http://schemas.microsoft.com/office/drawing/2014/main" id="{F87FDDC7-5641-455A-8E46-6FB5ACE830C3}"/>
            </a:ext>
          </a:extLst>
        </cdr:cNvPr>
        <cdr:cNvGrpSpPr/>
      </cdr:nvGrpSpPr>
      <cdr:grpSpPr>
        <a:xfrm xmlns:a="http://schemas.openxmlformats.org/drawingml/2006/main">
          <a:off x="6203061" y="1270890"/>
          <a:ext cx="636889" cy="546737"/>
          <a:chOff x="1117063" y="1369210"/>
          <a:chExt cx="636951" cy="546749"/>
        </a:xfrm>
      </cdr:grpSpPr>
      <cdr:sp macro="" textlink="">
        <cdr:nvSpPr>
          <cdr:cNvPr id="20" name="Шестиугольник 19">
            <a:extLst xmlns:a="http://schemas.openxmlformats.org/drawingml/2006/main">
              <a:ext uri="{FF2B5EF4-FFF2-40B4-BE49-F238E27FC236}">
                <a16:creationId xmlns:a16="http://schemas.microsoft.com/office/drawing/2014/main" id="{47A187E0-8D40-4785-B5F1-AC84D0E25B07}"/>
              </a:ext>
            </a:extLst>
          </cdr:cNvPr>
          <cdr:cNvSpPr/>
        </cdr:nvSpPr>
        <cdr:spPr>
          <a:xfrm xmlns:a="http://schemas.openxmlformats.org/drawingml/2006/main">
            <a:off x="1117063" y="1369210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5"/>
            <a:srcRect/>
            <a:stretch>
              <a:fillRect l="-11000" r="-11000"/>
            </a:stretch>
          </a:blipFill>
          <a:ln xmlns:a="http://schemas.openxmlformats.org/drawingml/2006/main">
            <a:solidFill>
              <a:srgbClr val="00B050"/>
            </a:solidFill>
          </a:ln>
        </cdr:spPr>
        <cdr:style>
          <a:lnRef xmlns:a="http://schemas.openxmlformats.org/drawingml/2006/main" idx="2">
            <a:scrgbClr r="0" g="0" b="0"/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21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9CA80559-84E0-4016-8BE1-EA9F700B3C7D}"/>
              </a:ext>
            </a:extLst>
          </cdr:cNvPr>
          <cdr:cNvSpPr txBox="1"/>
        </cdr:nvSpPr>
        <cdr:spPr>
          <a:xfrm xmlns:a="http://schemas.openxmlformats.org/drawingml/2006/main">
            <a:off x="1215705" y="1453882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3970" rIns="0" bIns="1397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1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0.75375</cdr:x>
      <cdr:y>0.40454</cdr:y>
    </cdr:from>
    <cdr:to>
      <cdr:x>0.8325</cdr:x>
      <cdr:y>0.52939</cdr:y>
    </cdr:to>
    <cdr:grpSp>
      <cdr:nvGrpSpPr>
        <cdr:cNvPr id="22" name="Группа 21">
          <a:extLst xmlns:a="http://schemas.openxmlformats.org/drawingml/2006/main">
            <a:ext uri="{FF2B5EF4-FFF2-40B4-BE49-F238E27FC236}">
              <a16:creationId xmlns:a16="http://schemas.microsoft.com/office/drawing/2014/main" id="{EA642ABF-F217-459F-B891-1B46700B8C92}"/>
            </a:ext>
          </a:extLst>
        </cdr:cNvPr>
        <cdr:cNvGrpSpPr/>
      </cdr:nvGrpSpPr>
      <cdr:grpSpPr>
        <a:xfrm xmlns:a="http://schemas.openxmlformats.org/drawingml/2006/main">
          <a:off x="6203061" y="1830933"/>
          <a:ext cx="648081" cy="565067"/>
          <a:chOff x="1079944" y="1955133"/>
          <a:chExt cx="636951" cy="546749"/>
        </a:xfrm>
      </cdr:grpSpPr>
      <cdr:sp macro="" textlink="">
        <cdr:nvSpPr>
          <cdr:cNvPr id="23" name="Шестиугольник 22">
            <a:extLst xmlns:a="http://schemas.openxmlformats.org/drawingml/2006/main">
              <a:ext uri="{FF2B5EF4-FFF2-40B4-BE49-F238E27FC236}">
                <a16:creationId xmlns:a16="http://schemas.microsoft.com/office/drawing/2014/main" id="{C88DCB21-ABFF-42A8-91FE-A7D281A5E541}"/>
              </a:ext>
            </a:extLst>
          </cdr:cNvPr>
          <cdr:cNvSpPr/>
        </cdr:nvSpPr>
        <cdr:spPr>
          <a:xfrm xmlns:a="http://schemas.openxmlformats.org/drawingml/2006/main">
            <a:off x="1079944" y="1955133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6"/>
            <a:srcRect/>
            <a:stretch>
              <a:fillRect l="-30000" r="-30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24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32BEB375-BF90-4897-9A13-6E84AC78AE05}"/>
              </a:ext>
            </a:extLst>
          </cdr:cNvPr>
          <cdr:cNvSpPr txBox="1"/>
        </cdr:nvSpPr>
        <cdr:spPr>
          <a:xfrm xmlns:a="http://schemas.openxmlformats.org/drawingml/2006/main">
            <a:off x="1178586" y="2039805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27940" rIns="0" bIns="2794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lvl="0"/>
            <a:endParaRPr lang="ru-RU" sz="2400" dirty="0"/>
          </a:p>
        </cdr:txBody>
      </cdr:sp>
    </cdr:grpSp>
  </cdr:relSizeAnchor>
  <cdr:relSizeAnchor xmlns:cdr="http://schemas.openxmlformats.org/drawingml/2006/chartDrawing">
    <cdr:from>
      <cdr:x>0.815</cdr:x>
      <cdr:y>0.20628</cdr:y>
    </cdr:from>
    <cdr:to>
      <cdr:x>0.89239</cdr:x>
      <cdr:y>0.33356</cdr:y>
    </cdr:to>
    <cdr:sp macro="" textlink="">
      <cdr:nvSpPr>
        <cdr:cNvPr id="25" name="Шестиугольник 24">
          <a:extLst xmlns:a="http://schemas.openxmlformats.org/drawingml/2006/main">
            <a:ext uri="{FF2B5EF4-FFF2-40B4-BE49-F238E27FC236}">
              <a16:creationId xmlns:a16="http://schemas.microsoft.com/office/drawing/2014/main" id="{2B70CC0D-8C07-4F55-8842-270826A106D2}"/>
            </a:ext>
          </a:extLst>
        </cdr:cNvPr>
        <cdr:cNvSpPr/>
      </cdr:nvSpPr>
      <cdr:spPr>
        <a:xfrm xmlns:a="http://schemas.openxmlformats.org/drawingml/2006/main">
          <a:off x="6707088" y="933629"/>
          <a:ext cx="636951" cy="576064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0.815</cdr:x>
      <cdr:y>0.33356</cdr:y>
    </cdr:from>
    <cdr:to>
      <cdr:x>0.89239</cdr:x>
      <cdr:y>0.45437</cdr:y>
    </cdr:to>
    <cdr:sp macro="" textlink="">
      <cdr:nvSpPr>
        <cdr:cNvPr id="26" name="Шестиугольник 25">
          <a:extLst xmlns:a="http://schemas.openxmlformats.org/drawingml/2006/main">
            <a:ext uri="{FF2B5EF4-FFF2-40B4-BE49-F238E27FC236}">
              <a16:creationId xmlns:a16="http://schemas.microsoft.com/office/drawing/2014/main" id="{0EE2095A-140A-4C49-99FF-7CEB4F5796AA}"/>
            </a:ext>
          </a:extLst>
        </cdr:cNvPr>
        <cdr:cNvSpPr/>
      </cdr:nvSpPr>
      <cdr:spPr>
        <a:xfrm xmlns:a="http://schemas.openxmlformats.org/drawingml/2006/main">
          <a:off x="6707088" y="1509693"/>
          <a:ext cx="636951" cy="546749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8"/>
          <a:srcRect/>
          <a:stretch>
            <a:fillRect l="-15000" r="-15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04FFE-5174-4CCB-850A-D90027B26DD0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47014-8AE1-4A11-A76A-1058D09E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104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864BC-C37D-4D2D-9474-FA1A50136A52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966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647014-8AE1-4A11-A76A-1058D09E40A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375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C15FB1-1652-4480-BE2D-E35C58EA6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6E6622-84B3-4FBA-BAB3-A2E0499AE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B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92627D-F816-4427-97DA-4F03929B5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7F9BD1-A598-495F-BD1C-61D4D9B225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F4EB7D-43ED-4121-9B56-68614D21A8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0064B-AE84-400C-A6BE-6A3BF255F2A7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38658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3DC99-012D-4DC1-8992-280EE67DD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36EFD17-B851-4558-8FFC-4198BBF3A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E8A1DE-B2B6-484A-B40B-5897C96270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168FAB-38E4-4793-BB48-0D6096EBF9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4FF14B-1061-4846-83DF-86AD6EFA86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DBA57-5313-4E9F-90BE-6A4A37500B5D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51272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06C896E-CB3B-41EF-AB2C-2DCAA1BD7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0CF576-D08A-4445-84B7-EF1DC48C7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F3F1F0-E52A-4AAB-A41B-FEADDE2A8D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C261BE-38A8-4275-96A4-D5351FE04A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D222EB-0DEC-452E-9909-07CC6F2764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6B7A6-EB78-4452-BCF9-E15AA78B4664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92539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8DA66B-C5DB-4C92-A52E-1F10232FB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56CFAA-0E95-4F89-8CF9-081571C46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784AA80-09FC-44BD-87DA-0383B1FE51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4EA93-50B1-4A3F-B45B-AC50BE8F97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BB4CA9-6B01-4FB0-B38E-9D24EB13F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927C4-217A-4ABD-89D3-2888D9D730DF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314632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31E43B-CB88-477C-AF67-9A3A5DB47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F0FE439-76BC-476D-AB76-B990B8B06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D19F8C-CECD-4DCE-A21B-C745D98D00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9977FA-7EAF-41CC-AD9E-C15E162C72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833987-677C-4807-A8B6-5959707756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7B00B-18C2-4CAC-B16F-052FC88D61F1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368051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2226A-3FFA-47BA-A30E-402AC391D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E7A629-A341-47FD-9350-B5E39DD4BA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048837-E366-4B0B-9487-EDD122EF1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FC3B03-D21D-4C16-B72B-FB63FDC1C4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E80BF0-4D04-4AE2-B57F-8204E17691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CD4260-41E1-4FD0-AC3D-23CBFFF005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73F63-6EAC-4FEB-96A7-517281FCB897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83474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626391-B116-4B23-8149-81B6FC18A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8743AE-5F5A-4732-8EB0-582A392C8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0E62CB-D452-4380-945D-26FC2393C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6C74D7-AFD4-4AED-A989-FA6DA374E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9D0E44E-160D-4DEB-B6E0-FB75ADA13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A4C4BEB-68A4-4AD1-ADAE-6AD7AE757C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0BB88D0-2616-469C-8516-77DCDE8F45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D89B5D0-28D7-46A1-B665-A13F85EF6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3FE2D-72E8-49B6-83C7-F15106F82E7B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148713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E3D46A-3411-4FC0-AF34-729CD5934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AF402B0-3901-47A2-AE08-6DE83651D9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697BFD-D4AE-4BBD-9C85-F0D777F9E7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14C54E9-3939-4865-B41D-77389CF75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82FB0-C460-4400-9CB5-59622CA936B2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673984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3A1511-DAEF-483D-A482-53D8E018D7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684B453-31B6-4CB0-91B2-E0B06625EF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D1222F0-11A9-4FCB-8A4A-50A4B37CE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4684F-CA1E-452F-A9CE-822074F453EA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35062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0ECFF-D0A4-4CD5-8BC0-ECC93528E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471363-004D-4425-90A6-BB5DF87B2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FF27DA-BED4-47F5-A788-B06796546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E3D659-DF6C-40CC-91EA-62E362CD33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BD6558-601F-4A48-B01A-52C5557D25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925525-E3DA-4FA9-9D15-CEC4F467B4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3D73E-1D53-4685-9B30-A2D74958DE8A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283424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75CF5D-3CE1-445B-8384-75CFA21AC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62B782E-8F66-440F-B9BE-8F8ABDF577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BY" noProof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733F9A-D95C-4836-9AC0-B7D6A2241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B6524D-5871-46FB-AC07-DD5BA13AF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F5270E-F75D-4FD6-9D47-46798E945F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5A8FD8-252E-4AC0-BD4C-772B47065B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649DE-4C09-41B9-9D93-C6D611757EDA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  <p:extLst>
      <p:ext uri="{BB962C8B-B14F-4D97-AF65-F5344CB8AC3E}">
        <p14:creationId xmlns:p14="http://schemas.microsoft.com/office/powerpoint/2010/main" val="312636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499639D-1F39-49B2-A905-EC75D190F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3C626A7-377A-4FAC-81BA-4B191AE376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modificar el estilo de texto del patrón</a:t>
            </a:r>
          </a:p>
          <a:p>
            <a:pPr lvl="1"/>
            <a:r>
              <a:rPr lang="es-ES" altLang="ru-RU"/>
              <a:t>Segundo nivel</a:t>
            </a:r>
          </a:p>
          <a:p>
            <a:pPr lvl="2"/>
            <a:r>
              <a:rPr lang="es-ES" altLang="ru-RU"/>
              <a:t>Tercer nivel</a:t>
            </a:r>
          </a:p>
          <a:p>
            <a:pPr lvl="3"/>
            <a:r>
              <a:rPr lang="es-ES" altLang="ru-RU"/>
              <a:t>Cuarto nivel</a:t>
            </a:r>
          </a:p>
          <a:p>
            <a:pPr lvl="4"/>
            <a:r>
              <a:rPr lang="es-ES" altLang="ru-RU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B1ED1DD-BC7A-4F2F-A7DE-D29B46C55C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0306974-F2E0-4DD7-B836-061CF48E05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ru-BY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E963E74-8822-4CD6-8F80-CC044EA014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10A4C01-8C1E-43FB-818A-F15AD520B0AB}" type="slidenum">
              <a:rPr lang="es-ES" altLang="ru-BY"/>
              <a:pPr>
                <a:defRPr/>
              </a:pPr>
              <a:t>‹#›</a:t>
            </a:fld>
            <a:endParaRPr lang="es-ES" altLang="ru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>
            <a:extLst>
              <a:ext uri="{FF2B5EF4-FFF2-40B4-BE49-F238E27FC236}">
                <a16:creationId xmlns:a16="http://schemas.microsoft.com/office/drawing/2014/main" id="{F087D0BE-60B3-4E3B-BAA3-8B495180D09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39952" y="1268760"/>
            <a:ext cx="4463604" cy="3784873"/>
          </a:xfrm>
          <a:noFill/>
        </p:spPr>
        <p:txBody>
          <a:bodyPr anchor="ctr"/>
          <a:lstStyle/>
          <a:p>
            <a:pPr algn="l" eaLnBrk="1" hangingPunct="1"/>
            <a:r>
              <a:rPr lang="ru-RU" sz="4400" dirty="0">
                <a:solidFill>
                  <a:schemeClr val="bg1"/>
                </a:solidFill>
              </a:rPr>
              <a:t>Информация об исполнении бюджета        </a:t>
            </a:r>
            <a:br>
              <a:rPr lang="ru-RU" sz="4400" dirty="0">
                <a:solidFill>
                  <a:schemeClr val="bg1"/>
                </a:solidFill>
              </a:rPr>
            </a:br>
            <a:r>
              <a:rPr lang="ru-RU" sz="4400" dirty="0">
                <a:solidFill>
                  <a:schemeClr val="bg1"/>
                </a:solidFill>
              </a:rPr>
              <a:t>за 9 месяцев 2025 года</a:t>
            </a:r>
            <a:endParaRPr lang="es-ES" altLang="ru-RU" sz="4400" b="1" dirty="0">
              <a:solidFill>
                <a:schemeClr val="bg1"/>
              </a:solidFill>
            </a:endParaRPr>
          </a:p>
        </p:txBody>
      </p:sp>
      <p:sp>
        <p:nvSpPr>
          <p:cNvPr id="2051" name="Rectangle 115">
            <a:extLst>
              <a:ext uri="{FF2B5EF4-FFF2-40B4-BE49-F238E27FC236}">
                <a16:creationId xmlns:a16="http://schemas.microsoft.com/office/drawing/2014/main" id="{FEF1ABCF-DBE6-4783-ABDA-8C3203C6850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27538" y="5516563"/>
            <a:ext cx="3527425" cy="479425"/>
          </a:xfrm>
        </p:spPr>
        <p:txBody>
          <a:bodyPr/>
          <a:lstStyle/>
          <a:p>
            <a:pPr algn="l" eaLnBrk="1" hangingPunct="1"/>
            <a:r>
              <a:rPr lang="ru-RU" altLang="ru-RU" dirty="0">
                <a:solidFill>
                  <a:schemeClr val="bg1"/>
                </a:solidFill>
                <a:latin typeface="+mj-lt"/>
              </a:rPr>
              <a:t>Чечерский район</a:t>
            </a:r>
            <a:endParaRPr lang="es-ES" altLang="ru-RU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7F9573-E792-46F9-A949-881A02F5D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Расходы бюджета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C3E854-8119-468D-A470-77C1649EA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564" y="1916832"/>
            <a:ext cx="7848872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В сложившейся структуре расходов бюджета района за </a:t>
            </a:r>
            <a:r>
              <a:rPr lang="en-US" altLang="ru-RU" sz="1800" dirty="0">
                <a:solidFill>
                  <a:schemeClr val="bg2">
                    <a:lumMod val="25000"/>
                  </a:schemeClr>
                </a:solidFill>
              </a:rPr>
              <a:t>9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месяцев 2025 года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40 574 351,86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 рублей или 74 % составили первоочередные статьи расходов.</a:t>
            </a:r>
          </a:p>
          <a:p>
            <a:pPr marL="0" indent="447675" algn="just">
              <a:spcBef>
                <a:spcPct val="0"/>
              </a:spcBef>
              <a:buNone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На выплату заработной платы с учетом взносов (отчислений) на социальное страхование в отчетном периоде направлено                     32 579 645,08 рублей, что составляет 60 % в общих расходах бюджета района.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К уточнённым годовым назначениям исполнено 76,9 %. </a:t>
            </a:r>
            <a:endParaRPr lang="ru-RU" alt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по поэтапному повышению уровня оплаты труда работников бюджетных организаций, установленной Программой социально-экономического развития Республики  Беларусь  на 2021-2025 годы, в  сумме                            3 173 725,28 рублей.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629971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700A43-5D7A-4670-824E-0234632C5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Расходы бюджета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BBBBDC-E9D8-44BE-BA86-CB01B74BE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075240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питание в январе-сентябре 2025 года составили                           488 425,41 рублей или 1 % в общих расходах бюджета района.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Исполнено 66,0 % от годового плана.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оплату лекарственных средств и изделий медицинского назначения в отчетном периоде 2025 года направлено 857 398,72 рублей, что составляет 2 % в общих расходах бюджета.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Исполнено 70,7% от годового уточненного плана. </a:t>
            </a:r>
            <a:endParaRPr lang="ru-RU" altLang="ru-RU" sz="1800" dirty="0">
              <a:solidFill>
                <a:schemeClr val="bg2">
                  <a:lumMod val="25000"/>
                </a:schemeClr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текущих трансфертов населению из бюджета района направлено 3 667 667,16 рублей </a:t>
            </a:r>
            <a:r>
              <a:rPr lang="ru-RU" altLang="ru-RU" sz="180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или 6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% от общих расходов бюджета за 9 месяцев 2025 года,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исполнение составило 67,8 % от годовых назначений, из них на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выплату льгот и компенсаций и бесплатное питание учащихся, за счёт субвенций, передаваемых из республиканского бюджета</a:t>
            </a:r>
            <a:r>
              <a:rPr lang="ru-RU" altLang="ru-RU" sz="18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–                     2 365 819,48 рублей;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выплату  государственной  адресной социальной  помощи  населению – 312 894,57 рублей; 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15141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8B8ACD-737E-4B17-A413-BA89FCFC0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Расходы бюджета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B930E3-8C1E-4889-A0C2-5A8C9E18B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72816"/>
            <a:ext cx="7920880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бесплатное обеспечение продуктами питания детей первых двух лет жизни – 20 459,61 рублей;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- выплаты педагогическим работникам на приобретение методической литературы, выплаты  на  детей-сирот   и   детей,   оставшихся   без  попечения родителей и возмещение расходов по содержанию детей в детских домах семейного типа, опекунских и </a:t>
            </a:r>
            <a:r>
              <a:rPr lang="ru-RU" altLang="ru-RU" sz="1800" i="1" dirty="0">
                <a:solidFill>
                  <a:schemeClr val="bg2">
                    <a:lumMod val="25000"/>
                  </a:schemeClr>
                </a:solidFill>
              </a:rPr>
              <a:t>приёмных семьях – 283 210,45 рублей;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25000"/>
                  </a:schemeClr>
                </a:solidFill>
              </a:rPr>
              <a:t>- оплату медикаментов, отпускаемых бесплатно и  на  льготных  условиях  по  рецептам врачей, бесплатное зубопротезирование – 507 224,41 рублей;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- оплату расходов по индексированным жилищным квотам (именным приватизационным чекам «Жилье» - 31 032,00 рублей;</a:t>
            </a:r>
            <a:endParaRPr lang="ru-RU" altLang="ru-RU" sz="1800" i="1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25000"/>
                  </a:schemeClr>
                </a:solidFill>
              </a:rPr>
              <a:t>- выплату других трансфертов населению – 147 026,64 рублей.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Расходы на оплату коммунальных услуг составили 2 981 215,49 рублей или 5 % от общих расходов бюджета за 9 месяцев 2025 года.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 Расходы профинансированы на 67,1 % к годовому плану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133861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53641C-A496-4CE8-874F-79CBB0FAE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Структура расходов</a:t>
            </a:r>
          </a:p>
        </p:txBody>
      </p:sp>
      <p:graphicFrame>
        <p:nvGraphicFramePr>
          <p:cNvPr id="4" name="Объект 10">
            <a:extLst>
              <a:ext uri="{FF2B5EF4-FFF2-40B4-BE49-F238E27FC236}">
                <a16:creationId xmlns:a16="http://schemas.microsoft.com/office/drawing/2014/main" id="{D10B096C-01C1-4523-80AA-B8B9F8B84A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281319"/>
              </p:ext>
            </p:extLst>
          </p:nvPr>
        </p:nvGraphicFramePr>
        <p:xfrm>
          <a:off x="457200" y="177281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3FF6E90-A130-451F-A5F6-E6031C40785B}"/>
              </a:ext>
            </a:extLst>
          </p:cNvPr>
          <p:cNvSpPr/>
          <p:nvPr/>
        </p:nvSpPr>
        <p:spPr>
          <a:xfrm>
            <a:off x="611561" y="5877272"/>
            <a:ext cx="4550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54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796 658,22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рублей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93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0B6E44F-7674-449B-9636-E7AF31EA6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ru-RU" altLang="ru-RU" dirty="0">
                <a:solidFill>
                  <a:schemeClr val="bg1"/>
                </a:solidFill>
              </a:rPr>
              <a:t>Доходы бюджета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CC27786-EB03-454E-A503-AA769CDB2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55788"/>
            <a:ext cx="8229600" cy="4525962"/>
          </a:xfrm>
        </p:spPr>
        <p:txBody>
          <a:bodyPr/>
          <a:lstStyle/>
          <a:p>
            <a:pPr marL="0" indent="447675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zh-CN" sz="1800" b="1" dirty="0">
                <a:solidFill>
                  <a:schemeClr val="bg2">
                    <a:lumMod val="25000"/>
                  </a:schemeClr>
                </a:solidFill>
              </a:rPr>
              <a:t>Доходы</a:t>
            </a:r>
            <a:r>
              <a:rPr lang="ru-RU" altLang="zh-CN" sz="1800" dirty="0">
                <a:solidFill>
                  <a:schemeClr val="bg2">
                    <a:lumMod val="25000"/>
                  </a:schemeClr>
                </a:solidFill>
              </a:rPr>
              <a:t> консолидированного бюджета района за 9 месяцев 2025 года с учетом безвозмездных поступлений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из республиканского и областного бюджетов сформированы в объеме  </a:t>
            </a:r>
            <a:r>
              <a:rPr lang="ru-RU" altLang="ru-RU" sz="1800" b="1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55 740 343,64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рублей или 77,8 % годового плана. </a:t>
            </a:r>
          </a:p>
          <a:p>
            <a:pPr marL="0" indent="447675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В их структуре удельный вес собственных доходов составляет 24 %, безвозмездных поступлений – 76 %.</a:t>
            </a:r>
          </a:p>
          <a:p>
            <a:pPr marL="0" indent="447675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За 9 месяцев 2025 года в бюджет района поступило 13 676 791,73 рублей собственных доходов. Годовые плановые назначения исполнены на 75,7 %. План отчетного периода выполнен на 100,9 %.</a:t>
            </a:r>
          </a:p>
          <a:p>
            <a:pPr marL="0" indent="447675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В структуре доходов 80,2 % занимают три основных доходных источника: подоходный налог (53,5 %), налог на добавленную стоимость (19,9 %), другие налоги от выручки от реализации товаров (работ, услуг) (6,8 %).</a:t>
            </a: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D9C32D5-6374-4667-AC34-B6B89FF1B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835" y="2572593"/>
            <a:ext cx="5206435" cy="2572735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F0B6E44F-7674-449B-9636-E7AF31EA6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dirty="0">
                <a:solidFill>
                  <a:schemeClr val="bg1"/>
                </a:solidFill>
              </a:rPr>
              <a:t>Динамика доходов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CC27786-EB03-454E-A503-AA769CDB22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447675" eaLnBrk="1" hangingPunct="1"/>
            <a:endParaRPr lang="ru-RU" altLang="ru-RU" sz="1800" dirty="0">
              <a:cs typeface="Calibri" panose="020F0502020204030204" pitchFamily="34" charset="0"/>
            </a:endParaRPr>
          </a:p>
          <a:p>
            <a:pPr marL="0" indent="447675" algn="just" eaLnBrk="1" hangingPunct="1">
              <a:buNone/>
            </a:pPr>
            <a:r>
              <a:rPr lang="ru-RU" altLang="ru-RU" sz="1800" dirty="0">
                <a:cs typeface="Calibri" panose="020F0502020204030204" pitchFamily="34" charset="0"/>
              </a:rPr>
              <a:t>По сравнению с аналогичным периодом прошлого года объем собственных бюджетных ресурсов увеличился на 14,1 %, что составляет     1 690 305,13 рублей.</a:t>
            </a:r>
          </a:p>
          <a:p>
            <a:pPr marL="0" indent="447675" eaLnBrk="1" hangingPunct="1"/>
            <a:endParaRPr lang="ru-RU" altLang="ru-RU" sz="1200" dirty="0">
              <a:cs typeface="Calibri" panose="020F0502020204030204" pitchFamily="34" charset="0"/>
            </a:endParaRPr>
          </a:p>
          <a:p>
            <a:pPr marL="0" indent="0" eaLnBrk="1" hangingPunct="1">
              <a:buNone/>
            </a:pPr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114,1 % </a:t>
            </a:r>
          </a:p>
          <a:p>
            <a:pPr marL="0" indent="0" eaLnBrk="1" hangingPunct="1">
              <a:buNone/>
            </a:pPr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+ 1 690 305,13 рублей</a:t>
            </a:r>
            <a:endParaRPr lang="ru-RU" sz="1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 eaLnBrk="1" hangingPunct="1">
              <a:buNone/>
            </a:pPr>
            <a:endParaRPr lang="ru-RU" altLang="ru-RU" dirty="0"/>
          </a:p>
        </p:txBody>
      </p:sp>
      <p:sp>
        <p:nvSpPr>
          <p:cNvPr id="4" name="Oval 10">
            <a:extLst>
              <a:ext uri="{FF2B5EF4-FFF2-40B4-BE49-F238E27FC236}">
                <a16:creationId xmlns:a16="http://schemas.microsoft.com/office/drawing/2014/main" id="{F31F5436-615C-4A39-A96A-802EC165265E}"/>
              </a:ext>
            </a:extLst>
          </p:cNvPr>
          <p:cNvSpPr>
            <a:spLocks noChangeArrowheads="1"/>
          </p:cNvSpPr>
          <p:nvPr/>
        </p:nvSpPr>
        <p:spPr bwMode="gray">
          <a:xfrm>
            <a:off x="2092142" y="4216385"/>
            <a:ext cx="1398792" cy="1422503"/>
          </a:xfrm>
          <a:prstGeom prst="ellipse">
            <a:avLst/>
          </a:prstGeom>
          <a:gradFill>
            <a:gsLst>
              <a:gs pos="0">
                <a:srgbClr val="FF0000"/>
              </a:gs>
              <a:gs pos="32000">
                <a:schemeClr val="accent2">
                  <a:lumMod val="20000"/>
                  <a:lumOff val="80000"/>
                </a:schemeClr>
              </a:gs>
              <a:gs pos="91000">
                <a:srgbClr val="920000"/>
              </a:gs>
            </a:gsLst>
          </a:gra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1002">
            <a:schemeClr val="l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B7C2F009-A8D3-4C7C-A30B-C7FE7F6BBB80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924689" y="4764574"/>
            <a:ext cx="16903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000" b="1" dirty="0">
                <a:solidFill>
                  <a:srgbClr val="0C788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宋体" charset="-122"/>
                <a:cs typeface="Calibri" panose="020F0502020204030204" pitchFamily="34" charset="0"/>
              </a:rPr>
              <a:t>11 986 486,60</a:t>
            </a:r>
            <a:endParaRPr lang="en-US" altLang="zh-CN" sz="2000" b="1" dirty="0">
              <a:solidFill>
                <a:srgbClr val="0C788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ea typeface="宋体" charset="-122"/>
              <a:cs typeface="Calibri" panose="020F0502020204030204" pitchFamily="34" charset="0"/>
            </a:endParaRPr>
          </a:p>
        </p:txBody>
      </p:sp>
      <p:sp>
        <p:nvSpPr>
          <p:cNvPr id="6" name="Oval 10">
            <a:extLst>
              <a:ext uri="{FF2B5EF4-FFF2-40B4-BE49-F238E27FC236}">
                <a16:creationId xmlns:a16="http://schemas.microsoft.com/office/drawing/2014/main" id="{40372235-BC59-41F1-8323-C855EFEE61A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989311" y="3994982"/>
            <a:ext cx="1690334" cy="1700309"/>
          </a:xfrm>
          <a:prstGeom prst="ellipse">
            <a:avLst/>
          </a:prstGeom>
          <a:gradFill>
            <a:gsLst>
              <a:gs pos="86000">
                <a:srgbClr val="234C50"/>
              </a:gs>
              <a:gs pos="33000">
                <a:schemeClr val="accent5">
                  <a:lumMod val="50000"/>
                </a:schemeClr>
              </a:gs>
              <a:gs pos="0">
                <a:schemeClr val="tx2">
                  <a:lumMod val="75000"/>
                </a:schemeClr>
              </a:gs>
            </a:gsLst>
          </a:gra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1002">
            <a:schemeClr val="l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Text Box 24">
            <a:extLst>
              <a:ext uri="{FF2B5EF4-FFF2-40B4-BE49-F238E27FC236}">
                <a16:creationId xmlns:a16="http://schemas.microsoft.com/office/drawing/2014/main" id="{8B41898B-1EAA-4C3E-B88D-69DFC1456B9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989311" y="4709328"/>
            <a:ext cx="16644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zh-CN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13 676 791,73</a:t>
            </a:r>
            <a:endParaRPr lang="en-US" altLang="zh-CN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Box 31">
            <a:extLst>
              <a:ext uri="{FF2B5EF4-FFF2-40B4-BE49-F238E27FC236}">
                <a16:creationId xmlns:a16="http://schemas.microsoft.com/office/drawing/2014/main" id="{9B4C872B-D409-4E53-BB70-753940C2708D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268197" y="5862074"/>
            <a:ext cx="11325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zh-CN" sz="2000" b="1" dirty="0">
                <a:solidFill>
                  <a:srgbClr val="C00000"/>
                </a:solidFill>
              </a:rPr>
              <a:t>2025 год</a:t>
            </a:r>
            <a:endParaRPr lang="en-US" altLang="zh-CN" sz="2000" b="1" dirty="0">
              <a:solidFill>
                <a:srgbClr val="C00000"/>
              </a:solidFill>
            </a:endParaRPr>
          </a:p>
        </p:txBody>
      </p:sp>
      <p:sp>
        <p:nvSpPr>
          <p:cNvPr id="9" name="Стрелка: изогнутая вниз 8">
            <a:extLst>
              <a:ext uri="{FF2B5EF4-FFF2-40B4-BE49-F238E27FC236}">
                <a16:creationId xmlns:a16="http://schemas.microsoft.com/office/drawing/2014/main" id="{60977980-E9FE-4450-AF8F-A1ABC4622A73}"/>
              </a:ext>
            </a:extLst>
          </p:cNvPr>
          <p:cNvSpPr/>
          <p:nvPr/>
        </p:nvSpPr>
        <p:spPr>
          <a:xfrm>
            <a:off x="3338855" y="3830336"/>
            <a:ext cx="1819646" cy="605909"/>
          </a:xfrm>
          <a:prstGeom prst="curvedDown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2DC74EA-120B-4465-8055-957BEFA0C568}"/>
              </a:ext>
            </a:extLst>
          </p:cNvPr>
          <p:cNvSpPr/>
          <p:nvPr/>
        </p:nvSpPr>
        <p:spPr>
          <a:xfrm>
            <a:off x="2222119" y="5877463"/>
            <a:ext cx="1138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zh-CN" b="1" dirty="0">
                <a:solidFill>
                  <a:srgbClr val="C00000"/>
                </a:solidFill>
              </a:rPr>
              <a:t>2024 год</a:t>
            </a:r>
          </a:p>
        </p:txBody>
      </p:sp>
    </p:spTree>
    <p:extLst>
      <p:ext uri="{BB962C8B-B14F-4D97-AF65-F5344CB8AC3E}">
        <p14:creationId xmlns:p14="http://schemas.microsoft.com/office/powerpoint/2010/main" val="2758333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0943A-6DCE-474D-AFD0-6DF9577E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>
                <a:solidFill>
                  <a:schemeClr val="bg1"/>
                </a:solidFill>
              </a:rPr>
              <a:t>Доходы бюджета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790D85-45F6-4205-9D29-E2E40BCAD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pPr marL="0" indent="447675" algn="just">
              <a:buNone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За 9 месяцев 2025 года в структуре доходной части бюджета района удельный вес </a:t>
            </a:r>
          </a:p>
          <a:p>
            <a:pPr algn="just"/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собственных доходов составляет 24 %; </a:t>
            </a:r>
          </a:p>
          <a:p>
            <a:pPr algn="just"/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дотации – 56 %;</a:t>
            </a:r>
          </a:p>
          <a:p>
            <a:pPr algn="just"/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межбюджетных трансфертов – 6 %, </a:t>
            </a:r>
          </a:p>
          <a:p>
            <a:pPr algn="just"/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субвенций – 14 %.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Дотация, причитающаяся району, получена в сумме 30 987 464,00  рублей, что составляет 100 % от уточненного плана 9 месяцев 2025 года.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январе-сентябре 2025 года из областного бюджета в бюджет Чечерского района поступило межбюджетных трансфертов в сумме                      3 252 317,16 рублей. 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Общая сумма полученных за январь-сентябрь 2025 года субвенций составила 7 823 770,75 рублей или 98,0 % от уточненного плана 9 месяцев 2025 года, из них: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76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9445F-D786-41E7-BDC1-FC6972590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>
                <a:solidFill>
                  <a:schemeClr val="bg1"/>
                </a:solidFill>
              </a:rPr>
              <a:t>Доходы бюджета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17DD6C-3DEB-4302-8E1E-FC225F430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057399"/>
            <a:ext cx="7776864" cy="4525963"/>
          </a:xfrm>
        </p:spPr>
        <p:txBody>
          <a:bodyPr/>
          <a:lstStyle/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- на бесплатное питание учащихся, пособия, льготы и компенсации населению – 2 365 819,48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- на проведение мероприятий по радиационной защите и адресному применению защитных мероприятий в сельском хозяйстве – 4 946 969,07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- на финансирование расходов по индексированным жилищным квотам (именным приватизационным чекам "Жилье") – 31 032,00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- на финансирование расходов по развитию сельского хозяйства и рыбохозяйственной деятельности – 256 106,00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- на финансирование расходов по текущему ремонту улично-дорожной сети населенных пунктов – 104 225,54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- на финансирование расходов по текущему ремонту кровель жилых домов – 119 618,66 рублей.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878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2334A0-2F6A-406F-B923-30F741AC2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Структура доходов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5C9F3B1-F9A9-49B9-B2CE-E49F12C994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244117"/>
              </p:ext>
            </p:extLst>
          </p:nvPr>
        </p:nvGraphicFramePr>
        <p:xfrm>
          <a:off x="451470" y="177281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CA0C0D-4ED6-4215-AECA-34970EE3CC07}"/>
              </a:ext>
            </a:extLst>
          </p:cNvPr>
          <p:cNvSpPr/>
          <p:nvPr/>
        </p:nvSpPr>
        <p:spPr>
          <a:xfrm>
            <a:off x="3804788" y="1988840"/>
            <a:ext cx="48815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ДОХОДОВ 55 740 343,64 рублей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591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77D64D-B177-440D-BA64-266807275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396048-8344-4C90-951F-3B10F9106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Расходы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бюджета района за 9 месяцев 2025 года произведены в пределах поступивших в бюджет доходов и средств из республиканского и областного бюджетов, и составили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54 796 658,22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рублей или 97,1 % к уточненным плановым назначениям отчетного периода.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 медикаменты, трансферты, коммунальные услуги).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Бюджет Чечерского района сохраняет социальную направленность. </a:t>
            </a:r>
            <a:b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</a:b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      На финансирование социальной сферы направлено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38 977 418,63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рублей. Удельный вес расходов на социальную сферу составил 71,1 %.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Наибольший удельный вес в структуре расходов бюджета района занимают расходы на финансирование отрасли «Образование» - 33 % бюджетных средств, что составляет 18 137 385,76 рублей.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12 546 750,76 рублей – 23 % направлено на финансирование отрасли «З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дравоохранение».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747213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9F471-A849-4F19-90F1-1167A68C1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Расходы бюджета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A611C4-9C63-4D9B-8628-ED253EDB4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4 532 363,91 рублей –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8 %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расходов бюджета района составляет финансирование социальной политики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2 242 379,85 рублей – 4 % направлено на физическую культуру, спорт, культуру и средства массовой информации.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бюджета района на общегосударственную деятельность составили 4 993 705,01 рублей или 9 % от общей суммы расходов.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национальную экономику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(сельское хозяйство, транспорт, топливо</a:t>
            </a:r>
            <a:r>
              <a:rPr lang="en-US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составили 7 510 138,82 рублей или 14 % от общей суммы расходов бюджета района.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жилищно-коммунального хозяйства направлено   4 800 953,16 рублей бюджетных средств или 9 % от общего объема расходов.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0,1 % или 32 980,95 рублей в общем объеме расходов занимают отрасли «Национальная оборона», «Судебная власть, правоохранительная деятельность и обеспечение безопасности», «Охрана окружающей среды».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871581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737531-C5B4-4929-A6CD-A5D352D94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Структура расходов</a:t>
            </a: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2E463C2D-7318-4DCB-A844-4BEE769DD1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313026"/>
              </p:ext>
            </p:extLst>
          </p:nvPr>
        </p:nvGraphicFramePr>
        <p:xfrm>
          <a:off x="323530" y="1844824"/>
          <a:ext cx="79928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5E54E49-3EDD-46EB-BB77-8BAC5FE445D1}"/>
              </a:ext>
            </a:extLst>
          </p:cNvPr>
          <p:cNvSpPr/>
          <p:nvPr/>
        </p:nvSpPr>
        <p:spPr>
          <a:xfrm>
            <a:off x="323531" y="5966406"/>
            <a:ext cx="4550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54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796 658,22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рублей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579757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4656</TotalTime>
  <Words>983</Words>
  <Application>Microsoft Office PowerPoint</Application>
  <PresentationFormat>Экран (4:3)</PresentationFormat>
  <Paragraphs>98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宋体</vt:lpstr>
      <vt:lpstr>Arial</vt:lpstr>
      <vt:lpstr>Calibri</vt:lpstr>
      <vt:lpstr>Cambria</vt:lpstr>
      <vt:lpstr>Times New Roman</vt:lpstr>
      <vt:lpstr>Diseño predeterminado</vt:lpstr>
      <vt:lpstr>Информация об исполнении бюджета         за 9 месяцев 2025 года</vt:lpstr>
      <vt:lpstr>Доходы бюджета</vt:lpstr>
      <vt:lpstr>Динамика доходов</vt:lpstr>
      <vt:lpstr>Доходы бюджета</vt:lpstr>
      <vt:lpstr>Доходы бюджета</vt:lpstr>
      <vt:lpstr>Структура доходов</vt:lpstr>
      <vt:lpstr>Расходы бюджета</vt:lpstr>
      <vt:lpstr>Расходы бюджета</vt:lpstr>
      <vt:lpstr>Структура расходов</vt:lpstr>
      <vt:lpstr>Расходы бюджета</vt:lpstr>
      <vt:lpstr>Расходы бюджета</vt:lpstr>
      <vt:lpstr>Расходы бюджета</vt:lpstr>
      <vt:lpstr>Структура расходов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Жишкевич Елена Георгиевна</cp:lastModifiedBy>
  <cp:revision>602</cp:revision>
  <cp:lastPrinted>2025-10-08T08:46:14Z</cp:lastPrinted>
  <dcterms:created xsi:type="dcterms:W3CDTF">2010-05-23T14:28:12Z</dcterms:created>
  <dcterms:modified xsi:type="dcterms:W3CDTF">2025-10-08T08:46:18Z</dcterms:modified>
</cp:coreProperties>
</file>