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ЧЕТВЕРТЫЙ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ts val="1900"/>
              </a:lnSpc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 Республики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</a:p>
          <a:p>
            <a:pPr>
              <a:lnSpc>
                <a:spcPts val="1900"/>
              </a:lnSpc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обновлены </a:t>
            </a:r>
            <a:r>
              <a:rPr lang="ru-RU" sz="1600" dirty="0">
                <a:solidFill>
                  <a:schemeClr val="bg1"/>
                </a:solidFill>
              </a:rPr>
              <a:t>преамбула и 85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включены </a:t>
            </a:r>
            <a:r>
              <a:rPr lang="ru-RU" sz="1600" dirty="0">
                <a:solidFill>
                  <a:schemeClr val="bg1"/>
                </a:solidFill>
              </a:rPr>
              <a:t>11 новых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исключены </a:t>
            </a:r>
            <a:r>
              <a:rPr lang="ru-RU" sz="1600" dirty="0">
                <a:solidFill>
                  <a:schemeClr val="bg1"/>
                </a:solidFill>
              </a:rPr>
              <a:t>2 </a:t>
            </a:r>
            <a:r>
              <a:rPr lang="ru-RU" sz="1600" dirty="0" smtClean="0">
                <a:solidFill>
                  <a:schemeClr val="bg1"/>
                </a:solidFill>
              </a:rPr>
              <a:t>статьи,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добавлена </a:t>
            </a:r>
            <a:r>
              <a:rPr lang="ru-RU" sz="1600" dirty="0">
                <a:solidFill>
                  <a:schemeClr val="bg1"/>
                </a:solidFill>
              </a:rPr>
              <a:t>новая глава: «Всебелорусское народное собрание</a:t>
            </a:r>
            <a:r>
              <a:rPr lang="ru-RU" sz="1600" dirty="0" smtClean="0">
                <a:solidFill>
                  <a:schemeClr val="bg1"/>
                </a:solidFill>
              </a:rPr>
              <a:t>».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0A0A7C"/>
                </a:solidFill>
              </a:rPr>
              <a:t>СОСТАВ ВНС </a:t>
            </a:r>
            <a:br>
              <a:rPr lang="ru-RU" sz="2400" b="1" dirty="0" smtClean="0">
                <a:solidFill>
                  <a:srgbClr val="0A0A7C"/>
                </a:solidFill>
              </a:rPr>
            </a:br>
            <a:r>
              <a:rPr lang="ru-RU" b="1" dirty="0" smtClean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</a:t>
            </a:r>
            <a:r>
              <a:rPr lang="ru-RU" sz="1550" dirty="0" smtClean="0"/>
              <a:t>чел.) </a:t>
            </a:r>
            <a:r>
              <a:rPr lang="ru-RU" sz="1550" dirty="0"/>
              <a:t>– делегаты «по должности»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(</a:t>
            </a:r>
            <a:r>
              <a:rPr lang="ru-RU" sz="1550" dirty="0"/>
              <a:t>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 smtClean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r>
              <a:rPr lang="ru-RU" sz="1600" b="1" i="1" dirty="0" smtClean="0">
                <a:solidFill>
                  <a:srgbClr val="0A0A7C"/>
                </a:solidFill>
              </a:rPr>
              <a:t/>
            </a:r>
            <a:br>
              <a:rPr lang="ru-RU" sz="1600" b="1" i="1" dirty="0" smtClean="0">
                <a:solidFill>
                  <a:srgbClr val="0A0A7C"/>
                </a:solidFill>
              </a:rPr>
            </a:br>
            <a:r>
              <a:rPr lang="ru-RU" sz="1600" b="1" i="1" dirty="0" smtClean="0">
                <a:solidFill>
                  <a:srgbClr val="0A0A7C"/>
                </a:solidFill>
              </a:rPr>
              <a:t>его </a:t>
            </a:r>
            <a:r>
              <a:rPr lang="ru-RU" sz="1600" b="1" i="1" dirty="0">
                <a:solidFill>
                  <a:srgbClr val="0A0A7C"/>
                </a:solidFill>
              </a:rPr>
              <a:t>конституционных </a:t>
            </a:r>
            <a:r>
              <a:rPr lang="ru-RU" sz="1600" b="1" i="1" dirty="0" smtClean="0">
                <a:solidFill>
                  <a:srgbClr val="0A0A7C"/>
                </a:solidFill>
              </a:rPr>
              <a:t>полномочий </a:t>
            </a:r>
            <a:endParaRPr lang="ru-RU" sz="1600" b="1" i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  <a:endParaRPr lang="ru-RU" sz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0A0A7C"/>
                </a:solidFill>
              </a:rPr>
              <a:t>Государство создает </a:t>
            </a:r>
            <a:r>
              <a:rPr lang="ru-RU" sz="2200" b="1" dirty="0">
                <a:solidFill>
                  <a:srgbClr val="0A0A7C"/>
                </a:solidFill>
              </a:rPr>
              <a:t>условия для защиты персональных данных </a:t>
            </a:r>
            <a:r>
              <a:rPr lang="ru-RU" sz="2200" b="1" dirty="0" smtClean="0">
                <a:solidFill>
                  <a:srgbClr val="0A0A7C"/>
                </a:solidFill>
              </a:rPr>
              <a:t>и безопасности </a:t>
            </a:r>
            <a:r>
              <a:rPr lang="ru-RU" sz="2200" b="1" dirty="0">
                <a:solidFill>
                  <a:srgbClr val="0A0A7C"/>
                </a:solidFill>
              </a:rPr>
              <a:t>личности и общества при их </a:t>
            </a:r>
            <a:r>
              <a:rPr lang="ru-RU" sz="2200" b="1" dirty="0" smtClean="0">
                <a:solidFill>
                  <a:srgbClr val="0A0A7C"/>
                </a:solidFill>
              </a:rPr>
              <a:t>использовании</a:t>
            </a:r>
            <a:br>
              <a:rPr lang="ru-RU" sz="2200" b="1" dirty="0" smtClean="0">
                <a:solidFill>
                  <a:srgbClr val="0A0A7C"/>
                </a:solidFill>
              </a:rPr>
            </a:br>
            <a:r>
              <a:rPr lang="ru-RU" sz="1700" dirty="0" smtClean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r>
              <a:rPr lang="ru-RU" sz="2200" b="1" dirty="0" smtClean="0">
                <a:solidFill>
                  <a:srgbClr val="182C7F"/>
                </a:solidFill>
              </a:rPr>
              <a:t/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dirty="0" smtClean="0">
                <a:solidFill>
                  <a:srgbClr val="182C7F"/>
                </a:solidFill>
              </a:rPr>
              <a:t>(статья 32 Конституции Республики Беларусь)</a:t>
            </a:r>
            <a:endParaRPr lang="ru-RU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82C7F"/>
                </a:solidFill>
              </a:rPr>
              <a:t>Беспрецедентное </a:t>
            </a:r>
            <a:r>
              <a:rPr lang="ru-RU" b="1" i="1" dirty="0">
                <a:solidFill>
                  <a:srgbClr val="182C7F"/>
                </a:solidFill>
              </a:rPr>
              <a:t>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</a:t>
            </a:r>
            <a:r>
              <a:rPr lang="ru-RU" b="1" i="1" dirty="0" smtClean="0">
                <a:solidFill>
                  <a:srgbClr val="182C7F"/>
                </a:solidFill>
              </a:rPr>
              <a:t>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Поздравление </a:t>
            </a:r>
            <a:r>
              <a:rPr lang="ru-RU" sz="1400" i="1" dirty="0">
                <a:solidFill>
                  <a:srgbClr val="182C7F"/>
                </a:solidFill>
              </a:rPr>
              <a:t>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</a:t>
            </a:r>
            <a:r>
              <a:rPr lang="ru-RU" sz="1400" i="1" dirty="0">
                <a:solidFill>
                  <a:srgbClr val="182C7F"/>
                </a:solidFill>
              </a:rPr>
              <a:t>марта </a:t>
            </a:r>
            <a:r>
              <a:rPr lang="ru-RU" sz="1400" i="1" dirty="0" smtClean="0">
                <a:solidFill>
                  <a:srgbClr val="182C7F"/>
                </a:solidFill>
              </a:rPr>
              <a:t>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безопасности, реализовать самые смелые планы и начинания на родной земле. Так и должно быть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современной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демократической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,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 по-настоящему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демократичной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Встреча</a:t>
            </a:r>
            <a:r>
              <a:rPr lang="ru-RU" sz="1400" i="1" dirty="0">
                <a:solidFill>
                  <a:srgbClr val="182C7F"/>
                </a:solidFill>
              </a:rPr>
              <a:t>, приуроченная к 30-летию Конституции Республики </a:t>
            </a:r>
            <a:r>
              <a:rPr lang="ru-RU" sz="1400" i="1" dirty="0" smtClean="0">
                <a:solidFill>
                  <a:srgbClr val="182C7F"/>
                </a:solidFill>
              </a:rPr>
              <a:t>Беларусь</a:t>
            </a:r>
            <a:r>
              <a:rPr lang="ru-RU" sz="1400" i="1" dirty="0">
                <a:solidFill>
                  <a:srgbClr val="182C7F"/>
                </a:solidFill>
              </a:rPr>
              <a:t/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марта 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</a:t>
            </a:r>
            <a:r>
              <a:rPr lang="ru-RU" sz="1550" dirty="0" smtClean="0"/>
              <a:t>имела </a:t>
            </a:r>
            <a:r>
              <a:rPr lang="ru-RU" sz="1550" dirty="0"/>
              <a:t>большое историческое значение, но была наиболее политизированной, ограничивала права отдельных групп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Вторая </a:t>
            </a:r>
            <a:r>
              <a:rPr lang="ru-RU" sz="1550" b="1" dirty="0"/>
              <a:t>Конституция (11 апреля 1927 г.)</a:t>
            </a:r>
            <a:r>
              <a:rPr lang="ru-RU" sz="1550" dirty="0"/>
              <a:t> – расширенная версия первой (13 глав, 76 статей</a:t>
            </a:r>
            <a:r>
              <a:rPr lang="ru-RU" sz="1550" dirty="0" smtClean="0"/>
              <a:t>). Были внесены изменения в </a:t>
            </a:r>
            <a:r>
              <a:rPr lang="ru-RU" sz="1550" dirty="0"/>
              <a:t>структуру </a:t>
            </a:r>
            <a:r>
              <a:rPr lang="ru-RU" sz="1550" dirty="0" smtClean="0"/>
              <a:t>органов власти</a:t>
            </a:r>
            <a:r>
              <a:rPr lang="ru-RU" sz="1550" dirty="0"/>
              <a:t>, </a:t>
            </a:r>
            <a:r>
              <a:rPr lang="ru-RU" sz="1550" dirty="0" smtClean="0"/>
              <a:t>закреплено </a:t>
            </a:r>
            <a:r>
              <a:rPr lang="ru-RU" sz="1550" dirty="0"/>
              <a:t>равноправие четырех </a:t>
            </a:r>
            <a:r>
              <a:rPr lang="ru-RU" sz="1550" dirty="0" smtClean="0"/>
              <a:t>языков</a:t>
            </a:r>
            <a:r>
              <a:rPr lang="ru-RU" sz="1550" dirty="0"/>
              <a:t>. </a:t>
            </a:r>
            <a:r>
              <a:rPr lang="ru-RU" sz="1550" dirty="0" smtClean="0"/>
              <a:t>Политических прав лишались </a:t>
            </a:r>
            <a:r>
              <a:rPr lang="ru-RU" sz="1550" dirty="0"/>
              <a:t>нетрудящиеся классы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Третья </a:t>
            </a:r>
            <a:r>
              <a:rPr lang="ru-RU" sz="1550" b="1" dirty="0"/>
              <a:t>Конституция (19 февраля 1937 г.)</a:t>
            </a:r>
            <a:r>
              <a:rPr lang="ru-RU" sz="1550" dirty="0"/>
              <a:t> </a:t>
            </a:r>
            <a:r>
              <a:rPr lang="ru-RU" sz="1550" dirty="0" smtClean="0"/>
              <a:t>провозглашала </a:t>
            </a:r>
            <a:r>
              <a:rPr lang="ru-RU" sz="1550" dirty="0"/>
              <a:t>демократические нормы, </a:t>
            </a:r>
            <a:r>
              <a:rPr lang="ru-RU" sz="1550" dirty="0" smtClean="0"/>
              <a:t>многие </a:t>
            </a:r>
            <a:r>
              <a:rPr lang="ru-RU" sz="1550" dirty="0"/>
              <a:t>из </a:t>
            </a:r>
            <a:r>
              <a:rPr lang="ru-RU" sz="1550" dirty="0" smtClean="0"/>
              <a:t>которых </a:t>
            </a:r>
            <a:r>
              <a:rPr lang="ru-RU" sz="1550" dirty="0"/>
              <a:t>не реализовывались на практике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Четвертая </a:t>
            </a:r>
            <a:r>
              <a:rPr lang="ru-RU" sz="1550" b="1" dirty="0"/>
              <a:t>Конституция (13 апреля 1978 г.)</a:t>
            </a:r>
            <a:r>
              <a:rPr lang="ru-RU" sz="1550" dirty="0"/>
              <a:t> </a:t>
            </a:r>
            <a:r>
              <a:rPr lang="ru-RU" sz="1550" dirty="0" smtClean="0"/>
              <a:t>отличалась своей </a:t>
            </a:r>
            <a:r>
              <a:rPr lang="ru-RU" sz="1550" dirty="0"/>
              <a:t>структурой (включала преамбулу и разделы), но частые изменения указывали </a:t>
            </a:r>
            <a:r>
              <a:rPr lang="ru-RU" sz="1550" dirty="0" smtClean="0"/>
              <a:t>на ее </a:t>
            </a:r>
            <a:r>
              <a:rPr lang="ru-RU" sz="1550" dirty="0"/>
              <a:t>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государственном суверенитете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Советской Социалистической Республики». </a:t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марта 2006 г. – 83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декабря 2010 г. – 72,2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>
                <a:solidFill>
                  <a:schemeClr val="bg1"/>
                </a:solidFill>
              </a:rPr>
              <a:t>октября 2015 г. – 83,5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августа 2020 </a:t>
            </a:r>
            <a:r>
              <a:rPr lang="ru-RU" dirty="0">
                <a:solidFill>
                  <a:schemeClr val="bg1"/>
                </a:solidFill>
              </a:rPr>
              <a:t>г.  – 80,1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26 января 2025 г. – 86,82% голосов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символики;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русскому языку статуса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досрочно распускать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в случаях систематического или грубого нарушения Конституции.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дополнения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Независимости на 3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свободной купли-продажи земель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700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379</cp:revision>
  <dcterms:created xsi:type="dcterms:W3CDTF">2024-07-24T10:48:12Z</dcterms:created>
  <dcterms:modified xsi:type="dcterms:W3CDTF">2025-03-13T06:55:40Z</dcterms:modified>
</cp:coreProperties>
</file>