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0" r:id="rId4"/>
    <p:sldId id="263" r:id="rId5"/>
    <p:sldId id="262" r:id="rId6"/>
    <p:sldId id="261" r:id="rId7"/>
    <p:sldId id="266" r:id="rId8"/>
    <p:sldId id="265" r:id="rId9"/>
    <p:sldId id="267" r:id="rId10"/>
    <p:sldId id="264" r:id="rId11"/>
    <p:sldId id="269" r:id="rId12"/>
    <p:sldId id="268" r:id="rId13"/>
    <p:sldId id="270" r:id="rId14"/>
    <p:sldId id="271" r:id="rId15"/>
    <p:sldId id="273" r:id="rId16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55A7B7"/>
    <a:srgbClr val="3C57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3C5790"/>
                </a:solidFill>
                <a:latin typeface="+mn-lt"/>
                <a:ea typeface="+mn-ea"/>
                <a:cs typeface="+mn-cs"/>
              </a:defRPr>
            </a:pPr>
            <a:r>
              <a:rPr lang="ru-RU" sz="1800"/>
              <a:t>рублей</a:t>
            </a:r>
          </a:p>
        </c:rich>
      </c:tx>
      <c:layout>
        <c:manualLayout>
          <c:xMode val="edge"/>
          <c:yMode val="edge"/>
          <c:x val="0.90225047431849059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503220669626913"/>
          <c:y val="0.10803767516963443"/>
          <c:w val="0.929638933600761"/>
          <c:h val="0.7944105063761075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3975" dist="41275" dir="14700000" algn="t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3600000"/>
              </a:lightRig>
            </a:scene3d>
            <a:sp3d prstMaterial="plastic">
              <a:bevelT w="127000" h="38200" prst="relaxedInset"/>
            </a:sp3d>
          </c:spPr>
          <c:invertIfNegative val="0"/>
          <c:dLbls>
            <c:dLbl>
              <c:idx val="0"/>
              <c:layout>
                <c:manualLayout>
                  <c:x val="1.494002159855592E-2"/>
                  <c:y val="0.213698992293037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2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4256459557062354"/>
                      <c:h val="8.15709262756812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037-4687-B81C-10A45D6E4983}"/>
                </c:ext>
              </c:extLst>
            </c:dLbl>
            <c:dLbl>
              <c:idx val="1"/>
              <c:layout>
                <c:manualLayout>
                  <c:x val="1.8247748458056632E-2"/>
                  <c:y val="0.178140700416003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2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4825392758032855"/>
                      <c:h val="8.15709262756812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037-4687-B81C-10A45D6E4983}"/>
                </c:ext>
              </c:extLst>
            </c:dLbl>
            <c:dLbl>
              <c:idx val="2"/>
              <c:layout>
                <c:manualLayout>
                  <c:x val="3.9196474333715557E-3"/>
                  <c:y val="0.176795580110497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37-4687-B81C-10A45D6E49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2023 год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8034164.5</c:v>
                </c:pt>
                <c:pt idx="1">
                  <c:v>6801963.75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037-4687-B81C-10A45D6E49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7816320"/>
        <c:axId val="117818112"/>
        <c:axId val="107886336"/>
      </c:bar3DChart>
      <c:catAx>
        <c:axId val="117816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3C579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818112"/>
        <c:crosses val="autoZero"/>
        <c:auto val="1"/>
        <c:lblAlgn val="ctr"/>
        <c:lblOffset val="100"/>
        <c:noMultiLvlLbl val="0"/>
      </c:catAx>
      <c:valAx>
        <c:axId val="11781811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3C579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816320"/>
        <c:crosses val="autoZero"/>
        <c:crossBetween val="between"/>
      </c:valAx>
      <c:serAx>
        <c:axId val="107886336"/>
        <c:scaling>
          <c:orientation val="minMax"/>
        </c:scaling>
        <c:delete val="1"/>
        <c:axPos val="b"/>
        <c:majorTickMark val="none"/>
        <c:minorTickMark val="none"/>
        <c:tickLblPos val="nextTo"/>
        <c:crossAx val="117818112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3C5790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14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512815989650991E-2"/>
          <c:y val="0.17109438784940614"/>
          <c:w val="0.75242875699600686"/>
          <c:h val="0.671471770254070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46050"/>
              <a:bevelB w="50800" h="57150"/>
            </a:sp3d>
          </c:spPr>
          <c:explosion val="14"/>
          <c:dPt>
            <c:idx val="0"/>
            <c:bubble3D val="0"/>
            <c:explosion val="4"/>
            <c:spPr>
              <a:solidFill>
                <a:schemeClr val="accent5">
                  <a:tint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D2C-452F-AEA8-51FDD7E54287}"/>
              </c:ext>
            </c:extLst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D2C-452F-AEA8-51FDD7E54287}"/>
              </c:ext>
            </c:extLst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D2C-452F-AEA8-51FDD7E54287}"/>
              </c:ext>
            </c:extLst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D2C-452F-AEA8-51FDD7E54287}"/>
              </c:ext>
            </c:extLst>
          </c:dPt>
          <c:dLbls>
            <c:dLbl>
              <c:idx val="0"/>
              <c:layout>
                <c:manualLayout>
                  <c:x val="-0.13251508785434407"/>
                  <c:y val="1.5815628680217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7C495FEB-B05C-4E4E-9CDB-30C0EF95C41E}" type="CATEGORYNAME">
                      <a:rPr lang="ru-RU" sz="160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 b="1" i="0" u="none" strike="noStrike" kern="1200" spc="0" baseline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C8C8AC04-173C-4D21-9B23-3FF90E5B4648}" type="VALUE">
                      <a:rPr lang="ru-RU" sz="1600" baseline="0" smtClean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 b="1" i="0" u="none" strike="noStrike" kern="1200" spc="0" baseline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46E95F2D-39AB-4102-A4F6-3CE250715418}" type="PERCENTAGE">
                      <a:rPr lang="ru-RU" sz="1600" baseline="0" smtClean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 b="1" i="0" u="none" strike="noStrike" kern="1200" spc="0" baseline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1479658792650919"/>
                      <c:h val="0.195294642705301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D2C-452F-AEA8-51FDD7E54287}"/>
                </c:ext>
              </c:extLst>
            </c:dLbl>
            <c:dLbl>
              <c:idx val="1"/>
              <c:layout>
                <c:manualLayout>
                  <c:x val="-0.10059228848939708"/>
                  <c:y val="3.25901867900315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C726B1F4-B4E8-4FA9-8C76-4C398F6C7E37}" type="CATEGORYNAME">
                      <a:rPr lang="ru-RU" sz="160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 b="1" i="0" u="none" strike="noStrike" kern="1200" spc="0" baseline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</a:t>
                    </a:r>
                    <a:fld id="{62612465-C957-4D96-AA17-0FFD7C341952}" type="VALUE">
                      <a:rPr lang="ru-RU" sz="1600" baseline="0" smtClean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 b="1" i="0" u="none" strike="noStrike" kern="1200" spc="0" baseline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</a:t>
                    </a:r>
                    <a:fld id="{0604AA88-0314-4A43-8909-130CD83C180B}" type="PERCENTAGE">
                      <a:rPr lang="ru-RU" sz="160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 b="1" i="0" u="none" strike="noStrike" kern="1200" spc="0" baseline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9454453122076645"/>
                      <c:h val="0.190583289764835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D2C-452F-AEA8-51FDD7E54287}"/>
                </c:ext>
              </c:extLst>
            </c:dLbl>
            <c:dLbl>
              <c:idx val="2"/>
              <c:layout>
                <c:manualLayout>
                  <c:x val="3.477171769007479E-2"/>
                  <c:y val="-0.19480853625691152"/>
                </c:manualLayout>
              </c:layout>
              <c:tx>
                <c:rich>
                  <a:bodyPr/>
                  <a:lstStyle/>
                  <a:p>
                    <a:fld id="{AA155001-CE01-44E0-AB73-2DF4EFF0A443}" type="CATEGORYNAME">
                      <a:rPr lang="ru-RU" sz="1600">
                        <a:solidFill>
                          <a:srgbClr val="002060"/>
                        </a:solidFill>
                      </a:rPr>
                      <a:pPr/>
                      <a:t>[ИМЯ КАТЕГОРИИ]</a:t>
                    </a:fld>
                    <a:r>
                      <a:rPr lang="ru-RU" sz="1600" baseline="0" dirty="0">
                        <a:solidFill>
                          <a:srgbClr val="002060"/>
                        </a:solidFill>
                      </a:rPr>
                      <a:t>;                 </a:t>
                    </a:r>
                    <a:fld id="{16504AF2-6B79-404D-87F4-88C9460EB229}" type="VALUE">
                      <a:rPr lang="ru-RU" sz="1600" baseline="0">
                        <a:solidFill>
                          <a:srgbClr val="002060"/>
                        </a:solidFill>
                      </a:rPr>
                      <a:pPr/>
                      <a:t>[ЗНАЧЕНИЕ]</a:t>
                    </a:fld>
                    <a:r>
                      <a:rPr lang="ru-RU" sz="1600" baseline="0" dirty="0">
                        <a:solidFill>
                          <a:srgbClr val="002060"/>
                        </a:solidFill>
                      </a:rPr>
                      <a:t>;         </a:t>
                    </a:r>
                    <a:fld id="{544B22E9-2DA4-404F-9B78-1328CE3C3984}" type="PERCENTAGE">
                      <a:rPr lang="ru-RU" sz="1600" baseline="0" smtClean="0">
                        <a:solidFill>
                          <a:srgbClr val="002060"/>
                        </a:solidFill>
                      </a:rPr>
                      <a:pPr/>
                      <a:t>[ПРОЦЕНТ]</a:t>
                    </a:fld>
                    <a:endParaRPr lang="ru-RU" sz="1600" baseline="0" dirty="0">
                      <a:solidFill>
                        <a:srgbClr val="002060"/>
                      </a:solidFill>
                    </a:endParaRPr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D2C-452F-AEA8-51FDD7E54287}"/>
                </c:ext>
              </c:extLst>
            </c:dLbl>
            <c:dLbl>
              <c:idx val="3"/>
              <c:layout>
                <c:manualLayout>
                  <c:x val="4.2581790593668435E-2"/>
                  <c:y val="8.8509851761487554E-2"/>
                </c:manualLayout>
              </c:layout>
              <c:tx>
                <c:rich>
                  <a:bodyPr/>
                  <a:lstStyle/>
                  <a:p>
                    <a:fld id="{1DBF7B38-5A15-43BF-A321-628151A1731E}" type="CATEGORYNAME">
                      <a:rPr lang="ru-RU" sz="1600">
                        <a:solidFill>
                          <a:srgbClr val="002060"/>
                        </a:solidFill>
                      </a:rPr>
                      <a:pPr/>
                      <a:t>[ИМЯ КАТЕГОРИИ]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</a:rPr>
                      <a:t>;               </a:t>
                    </a:r>
                    <a:fld id="{015AFFEA-A578-42C7-AE01-62CD150789F2}" type="VALUE">
                      <a:rPr lang="ru-RU" sz="1600" baseline="0" smtClean="0">
                        <a:solidFill>
                          <a:srgbClr val="002060"/>
                        </a:solidFill>
                      </a:rPr>
                      <a:pPr/>
                      <a:t>[ЗНАЧЕНИЕ]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</a:rPr>
                      <a:t>;            </a:t>
                    </a:r>
                    <a:fld id="{7A576506-5002-4148-BD32-1B9920DDD4CF}" type="PERCENTAGE">
                      <a:rPr lang="ru-RU" sz="1600" baseline="0" smtClean="0">
                        <a:solidFill>
                          <a:srgbClr val="002060"/>
                        </a:solidFill>
                      </a:rPr>
                      <a:pPr/>
                      <a:t>[ПРОЦЕНТ]</a:t>
                    </a:fld>
                    <a:endParaRPr lang="ru-RU" sz="1800" baseline="0" dirty="0">
                      <a:solidFill>
                        <a:srgbClr val="002060"/>
                      </a:solidFill>
                    </a:endParaRPr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5475223583163215"/>
                      <c:h val="0.306243531363416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D2C-452F-AEA8-51FDD7E542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rgbClr val="00206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8034164.5</c:v>
                </c:pt>
                <c:pt idx="1">
                  <c:v>17409893</c:v>
                </c:pt>
                <c:pt idx="2">
                  <c:v>4499680.9400000004</c:v>
                </c:pt>
                <c:pt idx="3">
                  <c:v>1676919.23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9D2C-452F-AEA8-51FDD7E542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75"/>
      <c:depthPercent val="100"/>
      <c:rAngAx val="0"/>
      <c:perspective val="0"/>
    </c:view3D>
    <c:floor>
      <c:thickness val="0"/>
      <c:spPr>
        <a:noFill/>
        <a:ln w="6350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794657075139798"/>
          <c:y val="0.12602565830523246"/>
          <c:w val="0.67549883470341954"/>
          <c:h val="0.6338852469652900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77800"/>
              <a:bevelB w="50800" h="57150"/>
            </a:sp3d>
          </c:spPr>
          <c:explosion val="15"/>
          <c:dPt>
            <c:idx val="0"/>
            <c:bubble3D val="0"/>
            <c:spPr>
              <a:solidFill>
                <a:schemeClr val="accent5">
                  <a:tint val="46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009-462B-817E-E6F318782356}"/>
              </c:ext>
            </c:extLst>
          </c:dPt>
          <c:dPt>
            <c:idx val="1"/>
            <c:bubble3D val="0"/>
            <c:spPr>
              <a:solidFill>
                <a:schemeClr val="accent5">
                  <a:tint val="62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009-462B-817E-E6F318782356}"/>
              </c:ext>
            </c:extLst>
          </c:dPt>
          <c:dPt>
            <c:idx val="2"/>
            <c:bubble3D val="0"/>
            <c:spPr>
              <a:solidFill>
                <a:schemeClr val="accent5">
                  <a:tint val="77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009-462B-817E-E6F318782356}"/>
              </c:ext>
            </c:extLst>
          </c:dPt>
          <c:dPt>
            <c:idx val="3"/>
            <c:bubble3D val="0"/>
            <c:spPr>
              <a:solidFill>
                <a:schemeClr val="accent5">
                  <a:tint val="93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009-462B-817E-E6F318782356}"/>
              </c:ext>
            </c:extLst>
          </c:dPt>
          <c:dPt>
            <c:idx val="4"/>
            <c:bubble3D val="0"/>
            <c:spPr>
              <a:solidFill>
                <a:schemeClr val="accent5">
                  <a:shade val="92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009-462B-817E-E6F318782356}"/>
              </c:ext>
            </c:extLst>
          </c:dPt>
          <c:dPt>
            <c:idx val="5"/>
            <c:bubble3D val="0"/>
            <c:spPr>
              <a:solidFill>
                <a:schemeClr val="accent5">
                  <a:shade val="76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009-462B-817E-E6F318782356}"/>
              </c:ext>
            </c:extLst>
          </c:dPt>
          <c:dPt>
            <c:idx val="6"/>
            <c:bubble3D val="0"/>
            <c:spPr>
              <a:solidFill>
                <a:schemeClr val="accent5">
                  <a:shade val="61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E009-462B-817E-E6F318782356}"/>
              </c:ext>
            </c:extLst>
          </c:dPt>
          <c:dPt>
            <c:idx val="7"/>
            <c:bubble3D val="0"/>
            <c:spPr>
              <a:solidFill>
                <a:schemeClr val="accent5">
                  <a:shade val="45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E009-462B-817E-E6F318782356}"/>
              </c:ext>
            </c:extLst>
          </c:dPt>
          <c:dLbls>
            <c:dLbl>
              <c:idx val="0"/>
              <c:layout>
                <c:manualLayout>
                  <c:x val="-1.3227696922564159E-2"/>
                  <c:y val="-0.2301378079989183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616BCB8-043A-4A50-9D87-801A24B63F55}" type="CATEGORYNAME">
                      <a:rPr lang="ru-RU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E7FBE5E-765D-4C69-894D-275DABB88F47}" type="VALUE">
                      <a:rPr lang="ru-RU" baseline="0" smtClean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baseline="0" dirty="0"/>
                      <a:t>;</a:t>
                    </a:r>
                  </a:p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7D7A22A-70B1-4F57-BF5E-B69EC8B46B38}" type="PERCENTAGE">
                      <a:rPr lang="ru-RU" baseline="0" smtClean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1589152131244677"/>
                      <c:h val="0.221484061630572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009-462B-817E-E6F318782356}"/>
                </c:ext>
              </c:extLst>
            </c:dLbl>
            <c:dLbl>
              <c:idx val="1"/>
              <c:layout>
                <c:manualLayout>
                  <c:x val="2.0576417435099803E-2"/>
                  <c:y val="5.21593135049082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E8B6F9F-4297-4C92-8383-7CBF8B85A627}" type="CATEGORYNAME">
                      <a:rPr lang="ru-RU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</a:t>
                    </a:r>
                  </a:p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aseline="0" dirty="0"/>
                      <a:t> </a:t>
                    </a:r>
                    <a:fld id="{D120B73C-71DA-44AB-944A-CE4C35C76184}" type="VALUE">
                      <a:rPr lang="ru-RU" baseline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  <a:fld id="{7002D8CD-E65D-4264-982C-D319ACD8D62D}" type="PERCENTAGE">
                      <a:rPr lang="ru-RU" baseline="0" smtClean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712251879420805"/>
                      <c:h val="0.533202370592118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009-462B-817E-E6F318782356}"/>
                </c:ext>
              </c:extLst>
            </c:dLbl>
            <c:dLbl>
              <c:idx val="2"/>
              <c:layout>
                <c:manualLayout>
                  <c:x val="-8.0231941821279115E-2"/>
                  <c:y val="0.1691614394246366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55D5037-D4C7-4EC9-A0FA-76730449CFB5}" type="CATEGORYNAME">
                      <a:rPr lang="ru-RU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</a:t>
                    </a:r>
                  </a:p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aseline="0" dirty="0"/>
                      <a:t> </a:t>
                    </a:r>
                    <a:fld id="{0FDEDD02-24C5-48DD-8AC7-A42E1237276A}" type="VALUE">
                      <a:rPr lang="ru-RU" baseline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  <a:fld id="{ED35EF83-F13E-4A2A-8CED-64BB051849D4}" type="PERCENTAGE">
                      <a:rPr lang="ru-RU" baseline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454951764618746"/>
                      <c:h val="0.1976130016548327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009-462B-817E-E6F318782356}"/>
                </c:ext>
              </c:extLst>
            </c:dLbl>
            <c:dLbl>
              <c:idx val="3"/>
              <c:layout>
                <c:manualLayout>
                  <c:x val="-0.16562615727882085"/>
                  <c:y val="5.04784288260418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A1DA2A4-86B1-418C-A7A4-3CEB7A3DAF2D}" type="CATEGORYNAME">
                      <a:rPr lang="ru-RU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85A913-8CC9-4AE9-90BE-61E0F94D2C60}" type="VALUE">
                      <a:rPr lang="ru-RU" baseline="0" smtClean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  <a:fld id="{2D30411E-6DB1-4917-86D0-BDDE6067E7EC}" type="PERCENTAGE">
                      <a:rPr lang="ru-RU" baseline="0" smtClean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8544039088249454"/>
                      <c:h val="0.154395727663525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009-462B-817E-E6F318782356}"/>
                </c:ext>
              </c:extLst>
            </c:dLbl>
            <c:dLbl>
              <c:idx val="4"/>
              <c:layout>
                <c:manualLayout>
                  <c:x val="-5.963654501351702E-2"/>
                  <c:y val="3.45742928636358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4239B45-3C89-46A7-8D00-75BCA3A2C6A0}" type="CATEGORYNAME">
                      <a:rPr lang="ru-RU" dirty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</a:t>
                    </a:r>
                    <a:fld id="{47DDB80B-0B34-41E6-B085-B57A63809AEA}" type="VALUE">
                      <a:rPr lang="ru-RU" baseline="0" dirty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pPr>
                      <a:defRPr sz="1400" b="1" i="0" u="none" strike="noStrike" kern="1200" baseline="0">
                        <a:solidFill>
                          <a:srgbClr val="3C579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0CF7AAD-9D58-402F-B983-E7027A19060A}" type="PERCENTAGE">
                      <a:rPr lang="ru-RU" baseline="0" smtClean="0"/>
                      <a:pPr>
                        <a:defRPr sz="1400" b="1" i="0" u="none" strike="noStrike" kern="1200" baseline="0">
                          <a:solidFill>
                            <a:srgbClr val="3C579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8224826871088398"/>
                      <c:h val="0.184570051358810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009-462B-817E-E6F318782356}"/>
                </c:ext>
              </c:extLst>
            </c:dLbl>
            <c:dLbl>
              <c:idx val="5"/>
              <c:layout>
                <c:manualLayout>
                  <c:x val="0"/>
                  <c:y val="-8.8099069495657087E-2"/>
                </c:manualLayout>
              </c:layout>
              <c:tx>
                <c:rich>
                  <a:bodyPr/>
                  <a:lstStyle/>
                  <a:p>
                    <a:fld id="{68350D16-CDF9-4D08-90D0-473F98E9CE4B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59133629-E54F-494E-9F31-5FFAEE737E8C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fld id="{E0BC1C94-1C3D-4EDB-AB02-EFC6FA4C4BE1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009-462B-817E-E6F318782356}"/>
                </c:ext>
              </c:extLst>
            </c:dLbl>
            <c:dLbl>
              <c:idx val="6"/>
              <c:layout>
                <c:manualLayout>
                  <c:x val="-2.5441038958634227E-2"/>
                  <c:y val="-2.5558834408637342E-2"/>
                </c:manualLayout>
              </c:layout>
              <c:tx>
                <c:rich>
                  <a:bodyPr/>
                  <a:lstStyle/>
                  <a:p>
                    <a:fld id="{CC640CDE-F74F-41AB-8F98-3D599526790B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43FE90A4-F978-4939-B470-DA290CA74E50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fld id="{E19EEF22-8BB1-408A-9FAD-1961307A2641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009-462B-817E-E6F318782356}"/>
                </c:ext>
              </c:extLst>
            </c:dLbl>
            <c:dLbl>
              <c:idx val="7"/>
              <c:layout>
                <c:manualLayout>
                  <c:x val="-0.1303077435840462"/>
                  <c:y val="-0.1689823058198183"/>
                </c:manualLayout>
              </c:layout>
              <c:tx>
                <c:rich>
                  <a:bodyPr/>
                  <a:lstStyle/>
                  <a:p>
                    <a:fld id="{35E5175D-4789-4A1A-BF04-A7EA03A4478B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  <a:fld id="{B6EA8703-F699-4930-8628-A0722C187AA3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fld id="{85459941-8BB2-4405-B333-DFA532DDF216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1810273395548643"/>
                      <c:h val="0.148394321292483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009-462B-817E-E6F3187823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3C579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Общегосударственная деятельность</c:v>
                </c:pt>
                <c:pt idx="1">
                  <c:v>Национальная оборона, Судебная власть, правоохранительная деятельность и обеспечение безопасности, Охрана окружающей среды </c:v>
                </c:pt>
                <c:pt idx="2">
                  <c:v>Национальная экономика</c:v>
                </c:pt>
                <c:pt idx="3">
                  <c:v>Жилищно-коммунальные услуги и жилищное строительство </c:v>
                </c:pt>
                <c:pt idx="4">
                  <c:v>Здравоохранение</c:v>
                </c:pt>
                <c:pt idx="5">
                  <c:v>Физическая культура, спорт, культура и средства массовой информации</c:v>
                </c:pt>
                <c:pt idx="6">
                  <c:v>Образование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#,##0.00_ ;\-#,##0.00\ </c:formatCode>
                <c:ptCount val="8"/>
                <c:pt idx="0">
                  <c:v>2812149.62</c:v>
                </c:pt>
                <c:pt idx="1">
                  <c:v>4631.8900000000003</c:v>
                </c:pt>
                <c:pt idx="2">
                  <c:v>5233412.09</c:v>
                </c:pt>
                <c:pt idx="3">
                  <c:v>2176810.7599999998</c:v>
                </c:pt>
                <c:pt idx="4">
                  <c:v>7042766.5899999999</c:v>
                </c:pt>
                <c:pt idx="5">
                  <c:v>1315159.53</c:v>
                </c:pt>
                <c:pt idx="6">
                  <c:v>11382333.65</c:v>
                </c:pt>
                <c:pt idx="7">
                  <c:v>2565015.89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E009-462B-817E-E6F318782356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85943423738699"/>
          <c:y val="0.12833643507731499"/>
          <c:w val="0.4730759696704579"/>
          <c:h val="0.7762453598455016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508000" h="508000"/>
            </a:sp3d>
          </c:spPr>
          <c:explosion val="10"/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508000" h="508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7F7-4DCB-AFA7-4F900CE6D6B7}"/>
              </c:ext>
            </c:extLst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508000" h="508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F7F7-4DCB-AFA7-4F900CE6D6B7}"/>
              </c:ext>
            </c:extLst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508000" h="508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F7F7-4DCB-AFA7-4F900CE6D6B7}"/>
              </c:ext>
            </c:extLst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508000" h="508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7F7-4DCB-AFA7-4F900CE6D6B7}"/>
              </c:ext>
            </c:extLst>
          </c:dPt>
          <c:dLbls>
            <c:dLbl>
              <c:idx val="0"/>
              <c:layout>
                <c:manualLayout>
                  <c:x val="0.24548677943034897"/>
                  <c:y val="9.42183146584019E-2"/>
                </c:manualLayout>
              </c:layout>
              <c:tx>
                <c:rich>
                  <a:bodyPr/>
                  <a:lstStyle/>
                  <a:p>
                    <a:fld id="{9B133DB5-04A6-4FA4-84C3-B6F67E9E3098}" type="CATEGORYNAME">
                      <a:rPr lang="ru-RU" dirty="0"/>
                      <a:pPr/>
                      <a:t>[ИМЯ КАТЕГОРИИ]</a:t>
                    </a:fld>
                    <a:r>
                      <a:rPr lang="ru-RU" baseline="0" dirty="0"/>
                      <a:t>;          </a:t>
                    </a:r>
                    <a:fld id="{C2AA5104-6E07-4755-B6F9-7E39513D7773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fld id="{2C1A4428-204E-4FDE-8A53-9DE208866D75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1289637406435306"/>
                      <c:h val="0.267245384170299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7F7-4DCB-AFA7-4F900CE6D6B7}"/>
                </c:ext>
              </c:extLst>
            </c:dLbl>
            <c:dLbl>
              <c:idx val="1"/>
              <c:layout>
                <c:manualLayout>
                  <c:x val="-0.14720581802274715"/>
                  <c:y val="0.254449543790417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130BCBC-8B83-4261-AA70-18D2BD43177B}" type="CATEGORYNAME">
                      <a:rPr lang="ru-RU"/>
                      <a:pPr>
                        <a:defRPr sz="14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0283AC6-EFD0-492E-ADFF-417C17D4BE2E}" type="VALUE">
                      <a:rPr lang="ru-RU" baseline="0" smtClean="0"/>
                      <a:pPr>
                        <a:defRPr sz="14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BA1106E-64C6-4E68-B4AB-9AC05EA7435B}" type="PERCENTAGE">
                      <a:rPr lang="ru-RU" baseline="0" smtClean="0"/>
                      <a:pPr>
                        <a:defRPr sz="14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5421442111402742"/>
                      <c:h val="0.2288070202162992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7F7-4DCB-AFA7-4F900CE6D6B7}"/>
                </c:ext>
              </c:extLst>
            </c:dLbl>
            <c:dLbl>
              <c:idx val="2"/>
              <c:layout>
                <c:manualLayout>
                  <c:x val="-0.17363079615048119"/>
                  <c:y val="-5.7435233232937054E-2"/>
                </c:manualLayout>
              </c:layout>
              <c:tx>
                <c:rich>
                  <a:bodyPr/>
                  <a:lstStyle/>
                  <a:p>
                    <a:fld id="{D4E6048E-4FAF-4C51-9F51-506B61C7B08E}" type="CATEGORYNAME">
                      <a:rPr lang="ru-RU" dirty="0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FBE8FF02-D51B-4CC2-A7BE-C5447FAAF595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fld id="{3BE3907C-C690-4986-B217-CA16BD612B7D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7F7-4DCB-AFA7-4F900CE6D6B7}"/>
                </c:ext>
              </c:extLst>
            </c:dLbl>
            <c:dLbl>
              <c:idx val="3"/>
              <c:layout>
                <c:manualLayout>
                  <c:x val="-0.16650675609993199"/>
                  <c:y val="-0.11599020468320141"/>
                </c:manualLayout>
              </c:layout>
              <c:tx>
                <c:rich>
                  <a:bodyPr/>
                  <a:lstStyle/>
                  <a:p>
                    <a:fld id="{9187E476-FB20-427E-A3D3-10238493FEA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</a:t>
                    </a:r>
                    <a:fld id="{D59074A2-9C43-459C-B4D3-A3B9A610EE33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fld id="{E0CB0D83-0AA0-4085-B7F7-2B27FFFEE219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7F7-4DCB-AFA7-4F900CE6D6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Заработная плата с учетом взносов (отчислений) на социальное страхование</c:v>
                </c:pt>
                <c:pt idx="1">
                  <c:v>Питание, медикаменты, трансферты </c:v>
                </c:pt>
                <c:pt idx="2">
                  <c:v>Коммунальные услуги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18761859.59</c:v>
                </c:pt>
                <c:pt idx="1">
                  <c:v>3005735.14</c:v>
                </c:pt>
                <c:pt idx="2">
                  <c:v>2309266.42</c:v>
                </c:pt>
                <c:pt idx="3">
                  <c:v>8455418.8699999992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7F7-4DCB-AFA7-4F900CE6D6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34"/>
        <c:holeSize val="64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image" Target="../media/image5.png"/><Relationship Id="rId6" Type="http://schemas.openxmlformats.org/officeDocument/2006/relationships/image" Target="../media/image10.jpeg"/><Relationship Id="rId5" Type="http://schemas.openxmlformats.org/officeDocument/2006/relationships/image" Target="../media/image9.jpg"/><Relationship Id="rId4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01EC5C-5800-4592-B7CE-3A4DE1DF23A8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B13A04-9C45-42E9-92C9-C08CCBC25BAA}">
      <dgm:prSet phldrT="[Текст]" custT="1"/>
      <dgm:spPr>
        <a:blipFill rotWithShape="0">
          <a:blip xmlns:r="http://schemas.openxmlformats.org/officeDocument/2006/relationships" r:embed="rId1"/>
          <a:srcRect/>
          <a:stretch>
            <a:fillRect l="-11000" r="-11000"/>
          </a:stretch>
        </a:blipFill>
        <a:ln>
          <a:solidFill>
            <a:srgbClr val="00B050"/>
          </a:solidFill>
        </a:ln>
      </dgm:spPr>
      <dgm:t>
        <a:bodyPr/>
        <a:lstStyle/>
        <a:p>
          <a:endParaRPr lang="ru-RU" sz="1100" dirty="0">
            <a:solidFill>
              <a:schemeClr val="tx1"/>
            </a:solidFill>
          </a:endParaRPr>
        </a:p>
      </dgm:t>
    </dgm:pt>
    <dgm:pt modelId="{7C635DBB-DE62-46F3-A354-ECBCBF27B25B}" type="parTrans" cxnId="{71C5B1EF-FED6-4770-B151-4636A474B660}">
      <dgm:prSet/>
      <dgm:spPr/>
      <dgm:t>
        <a:bodyPr/>
        <a:lstStyle/>
        <a:p>
          <a:endParaRPr lang="ru-RU"/>
        </a:p>
      </dgm:t>
    </dgm:pt>
    <dgm:pt modelId="{9FFCA6AE-2593-410B-A1D7-1044AEB2828D}" type="sibTrans" cxnId="{71C5B1EF-FED6-4770-B151-4636A474B660}">
      <dgm:prSet/>
      <dgm:spPr>
        <a:blipFill rotWithShape="1">
          <a:blip xmlns:r="http://schemas.openxmlformats.org/officeDocument/2006/relationships" r:embed="rId2"/>
          <a:srcRect/>
          <a:stretch>
            <a:fillRect l="-15000" r="-15000"/>
          </a:stretch>
        </a:blipFill>
      </dgm:spPr>
      <dgm:t>
        <a:bodyPr/>
        <a:lstStyle/>
        <a:p>
          <a:endParaRPr lang="ru-RU"/>
        </a:p>
      </dgm:t>
    </dgm:pt>
    <dgm:pt modelId="{07D82198-663E-478E-8B8C-8B87F71263C3}">
      <dgm:prSet phldrT="[Текст]" custT="1"/>
      <dgm:spPr>
        <a:blipFill rotWithShape="0">
          <a:blip xmlns:r="http://schemas.openxmlformats.org/officeDocument/2006/relationships" r:embed="rId3"/>
          <a:srcRect/>
          <a:stretch>
            <a:fillRect l="-25000" r="-25000"/>
          </a:stretch>
        </a:blipFill>
      </dgm:spPr>
      <dgm:t>
        <a:bodyPr/>
        <a:lstStyle/>
        <a:p>
          <a:endParaRPr lang="ru-RU" sz="1000" dirty="0">
            <a:solidFill>
              <a:schemeClr val="tx1"/>
            </a:solidFill>
          </a:endParaRPr>
        </a:p>
      </dgm:t>
    </dgm:pt>
    <dgm:pt modelId="{09BB82E4-2A2B-42CC-93A2-FF3275FF4CE5}" type="parTrans" cxnId="{0C2DB366-8DFE-4FB7-85E6-4356610E6D9C}">
      <dgm:prSet/>
      <dgm:spPr/>
      <dgm:t>
        <a:bodyPr/>
        <a:lstStyle/>
        <a:p>
          <a:endParaRPr lang="ru-RU"/>
        </a:p>
      </dgm:t>
    </dgm:pt>
    <dgm:pt modelId="{540129D5-4084-479F-937F-2E2BA20EAF8E}" type="sibTrans" cxnId="{0C2DB366-8DFE-4FB7-85E6-4356610E6D9C}">
      <dgm:prSet/>
      <dgm:spPr>
        <a:blipFill rotWithShape="1">
          <a:blip xmlns:r="http://schemas.openxmlformats.org/officeDocument/2006/relationships" r:embed="rId4"/>
          <a:srcRect/>
          <a:stretch>
            <a:fillRect l="-15000" r="-15000"/>
          </a:stretch>
        </a:blipFill>
      </dgm:spPr>
      <dgm:t>
        <a:bodyPr/>
        <a:lstStyle/>
        <a:p>
          <a:endParaRPr lang="ru-RU"/>
        </a:p>
      </dgm:t>
    </dgm:pt>
    <dgm:pt modelId="{DDDD54AF-1842-4865-AFF4-5CCC97F9A745}">
      <dgm:prSet phldrT="[Текст]" custT="1"/>
      <dgm:spPr>
        <a:blipFill rotWithShape="0">
          <a:blip xmlns:r="http://schemas.openxmlformats.org/officeDocument/2006/relationships" r:embed="rId5"/>
          <a:srcRect/>
          <a:stretch>
            <a:fillRect l="-39000" r="-39000"/>
          </a:stretch>
        </a:blipFill>
      </dgm:spPr>
      <dgm:t>
        <a:bodyPr/>
        <a:lstStyle/>
        <a:p>
          <a:endParaRPr lang="ru-RU" sz="1100" dirty="0">
            <a:solidFill>
              <a:schemeClr val="tx1"/>
            </a:solidFill>
          </a:endParaRPr>
        </a:p>
      </dgm:t>
    </dgm:pt>
    <dgm:pt modelId="{ED13B9A0-EE70-4573-A654-D5CA31A4E1DC}" type="sibTrans" cxnId="{7CC4819C-3DB4-427A-BB8B-14B63E3B9893}">
      <dgm:prSet/>
      <dgm:spPr>
        <a:blipFill rotWithShape="1">
          <a:blip xmlns:r="http://schemas.openxmlformats.org/officeDocument/2006/relationships" r:embed="rId6"/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B59B7999-09E0-4D4B-8D0B-93603ABF7809}" type="parTrans" cxnId="{7CC4819C-3DB4-427A-BB8B-14B63E3B9893}">
      <dgm:prSet/>
      <dgm:spPr/>
      <dgm:t>
        <a:bodyPr/>
        <a:lstStyle/>
        <a:p>
          <a:endParaRPr lang="ru-RU"/>
        </a:p>
      </dgm:t>
    </dgm:pt>
    <dgm:pt modelId="{761E6056-FFA2-44F6-83A5-9C8097C0CB98}">
      <dgm:prSet/>
      <dgm:spPr>
        <a:blipFill rotWithShape="0">
          <a:blip xmlns:r="http://schemas.openxmlformats.org/officeDocument/2006/relationships" r:embed="rId7"/>
          <a:srcRect/>
          <a:stretch>
            <a:fillRect l="-30000" r="-30000"/>
          </a:stretch>
        </a:blipFill>
      </dgm:spPr>
      <dgm:t>
        <a:bodyPr/>
        <a:lstStyle/>
        <a:p>
          <a:endParaRPr lang="ru-RU"/>
        </a:p>
      </dgm:t>
    </dgm:pt>
    <dgm:pt modelId="{DBA22BFC-F526-428A-8942-5EF0B1A8914E}" type="parTrans" cxnId="{928FF298-9E03-4F3C-8B0E-FE74F4067555}">
      <dgm:prSet/>
      <dgm:spPr/>
      <dgm:t>
        <a:bodyPr/>
        <a:lstStyle/>
        <a:p>
          <a:endParaRPr lang="ru-RU"/>
        </a:p>
      </dgm:t>
    </dgm:pt>
    <dgm:pt modelId="{5CBDA9F0-0D90-42A1-86DA-83913B99782D}" type="sibTrans" cxnId="{928FF298-9E03-4F3C-8B0E-FE74F4067555}">
      <dgm:prSet/>
      <dgm:spPr>
        <a:blipFill rotWithShape="1"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  <dgm:t>
        <a:bodyPr/>
        <a:lstStyle/>
        <a:p>
          <a:endParaRPr lang="ru-RU"/>
        </a:p>
      </dgm:t>
    </dgm:pt>
    <dgm:pt modelId="{2E1E0508-B297-4703-8874-5E914A4F6EBC}" type="pres">
      <dgm:prSet presAssocID="{2401EC5C-5800-4592-B7CE-3A4DE1DF23A8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ru-RU"/>
        </a:p>
      </dgm:t>
    </dgm:pt>
    <dgm:pt modelId="{11A5B607-4286-4614-8CBD-5963E212A793}" type="pres">
      <dgm:prSet presAssocID="{DDDD54AF-1842-4865-AFF4-5CCC97F9A745}" presName="text1" presStyleCnt="0"/>
      <dgm:spPr/>
    </dgm:pt>
    <dgm:pt modelId="{9D931A4D-DF48-40A4-BBEC-D0BC7533C2C6}" type="pres">
      <dgm:prSet presAssocID="{DDDD54AF-1842-4865-AFF4-5CCC97F9A745}" presName="textRepeatNode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A7535-EDB3-4754-8A42-7C7763589B51}" type="pres">
      <dgm:prSet presAssocID="{DDDD54AF-1842-4865-AFF4-5CCC97F9A745}" presName="textaccent1" presStyleCnt="0"/>
      <dgm:spPr/>
    </dgm:pt>
    <dgm:pt modelId="{43AD5C86-A5C1-4D22-B189-3AFB9F1368F0}" type="pres">
      <dgm:prSet presAssocID="{DDDD54AF-1842-4865-AFF4-5CCC97F9A745}" presName="accentRepeatNode" presStyleLbl="solidAlignAcc1" presStyleIdx="0" presStyleCnt="8"/>
      <dgm:spPr/>
    </dgm:pt>
    <dgm:pt modelId="{1C5E6BB7-D672-474B-AE01-D029F9A12623}" type="pres">
      <dgm:prSet presAssocID="{ED13B9A0-EE70-4573-A654-D5CA31A4E1DC}" presName="image1" presStyleCnt="0"/>
      <dgm:spPr/>
    </dgm:pt>
    <dgm:pt modelId="{C9A3B7F1-264A-4BF0-A764-463684B4B4B4}" type="pres">
      <dgm:prSet presAssocID="{ED13B9A0-EE70-4573-A654-D5CA31A4E1DC}" presName="imageRepeatNode" presStyleLbl="alignAcc1" presStyleIdx="0" presStyleCnt="4"/>
      <dgm:spPr/>
      <dgm:t>
        <a:bodyPr/>
        <a:lstStyle/>
        <a:p>
          <a:endParaRPr lang="ru-RU"/>
        </a:p>
      </dgm:t>
    </dgm:pt>
    <dgm:pt modelId="{7223E326-6BB5-4D4E-A802-8DFE4B8B45F4}" type="pres">
      <dgm:prSet presAssocID="{ED13B9A0-EE70-4573-A654-D5CA31A4E1DC}" presName="imageaccent1" presStyleCnt="0"/>
      <dgm:spPr/>
    </dgm:pt>
    <dgm:pt modelId="{02C2778D-E5F9-45E6-B399-0AE8685DC931}" type="pres">
      <dgm:prSet presAssocID="{ED13B9A0-EE70-4573-A654-D5CA31A4E1DC}" presName="accentRepeatNode" presStyleLbl="solidAlignAcc1" presStyleIdx="1" presStyleCnt="8"/>
      <dgm:spPr/>
    </dgm:pt>
    <dgm:pt modelId="{7A85D0B5-F45A-4ED4-A6AD-25FC6F8A02D6}" type="pres">
      <dgm:prSet presAssocID="{2FB13A04-9C45-42E9-92C9-C08CCBC25BAA}" presName="text2" presStyleCnt="0"/>
      <dgm:spPr/>
    </dgm:pt>
    <dgm:pt modelId="{1A3761F6-BAA3-4D6B-A3D2-093561C047F1}" type="pres">
      <dgm:prSet presAssocID="{2FB13A04-9C45-42E9-92C9-C08CCBC25BAA}" presName="textRepeatNode" presStyleLbl="alignNode1" presStyleIdx="1" presStyleCnt="4" custLinFactNeighborX="5685" custLinFactNeighborY="100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5456AF-CE6F-4FA1-B38D-31EA95E8DF6A}" type="pres">
      <dgm:prSet presAssocID="{2FB13A04-9C45-42E9-92C9-C08CCBC25BAA}" presName="textaccent2" presStyleCnt="0"/>
      <dgm:spPr/>
    </dgm:pt>
    <dgm:pt modelId="{002F625A-A74C-49FE-9650-B513A8D4A556}" type="pres">
      <dgm:prSet presAssocID="{2FB13A04-9C45-42E9-92C9-C08CCBC25BAA}" presName="accentRepeatNode" presStyleLbl="solidAlignAcc1" presStyleIdx="2" presStyleCnt="8"/>
      <dgm:spPr/>
    </dgm:pt>
    <dgm:pt modelId="{0DE6C383-21F7-4A64-91FF-87EDFEBB0CA4}" type="pres">
      <dgm:prSet presAssocID="{9FFCA6AE-2593-410B-A1D7-1044AEB2828D}" presName="image2" presStyleCnt="0"/>
      <dgm:spPr/>
    </dgm:pt>
    <dgm:pt modelId="{51852B16-682F-47C5-8CAD-2A74FC4FB594}" type="pres">
      <dgm:prSet presAssocID="{9FFCA6AE-2593-410B-A1D7-1044AEB2828D}" presName="imageRepeatNode" presStyleLbl="alignAcc1" presStyleIdx="1" presStyleCnt="4" custLinFactNeighborX="3411" custLinFactNeighborY="9137"/>
      <dgm:spPr/>
      <dgm:t>
        <a:bodyPr/>
        <a:lstStyle/>
        <a:p>
          <a:endParaRPr lang="ru-RU"/>
        </a:p>
      </dgm:t>
    </dgm:pt>
    <dgm:pt modelId="{74B96FF8-B969-4D83-A8DB-7BD40DE1E171}" type="pres">
      <dgm:prSet presAssocID="{9FFCA6AE-2593-410B-A1D7-1044AEB2828D}" presName="imageaccent2" presStyleCnt="0"/>
      <dgm:spPr/>
    </dgm:pt>
    <dgm:pt modelId="{A3EBB5C8-EB28-41CE-84CB-80BFF0D11FFB}" type="pres">
      <dgm:prSet presAssocID="{9FFCA6AE-2593-410B-A1D7-1044AEB2828D}" presName="accentRepeatNode" presStyleLbl="solidAlignAcc1" presStyleIdx="3" presStyleCnt="8"/>
      <dgm:spPr/>
    </dgm:pt>
    <dgm:pt modelId="{4820C121-E144-450B-8EAC-2078BBD6AD4B}" type="pres">
      <dgm:prSet presAssocID="{07D82198-663E-478E-8B8C-8B87F71263C3}" presName="text3" presStyleCnt="0"/>
      <dgm:spPr/>
    </dgm:pt>
    <dgm:pt modelId="{C091B6C4-F740-4256-BB64-6EB2AB9D58E9}" type="pres">
      <dgm:prSet presAssocID="{07D82198-663E-478E-8B8C-8B87F71263C3}" presName="textRepeatNode" presStyleLbl="alignNode1" presStyleIdx="2" presStyleCnt="4" custScaleX="112153" custLinFactNeighborX="3595" custLinFactNeighborY="35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90A3F8-B960-4DA2-A59B-7305ECFAF554}" type="pres">
      <dgm:prSet presAssocID="{07D82198-663E-478E-8B8C-8B87F71263C3}" presName="textaccent3" presStyleCnt="0"/>
      <dgm:spPr/>
    </dgm:pt>
    <dgm:pt modelId="{A1CAE8D2-C621-4A56-A840-CCEF10183FBD}" type="pres">
      <dgm:prSet presAssocID="{07D82198-663E-478E-8B8C-8B87F71263C3}" presName="accentRepeatNode" presStyleLbl="solidAlignAcc1" presStyleIdx="4" presStyleCnt="8"/>
      <dgm:spPr/>
    </dgm:pt>
    <dgm:pt modelId="{B76AB49A-3D3B-46AA-8F82-85C9BDBF643E}" type="pres">
      <dgm:prSet presAssocID="{540129D5-4084-479F-937F-2E2BA20EAF8E}" presName="image3" presStyleCnt="0"/>
      <dgm:spPr/>
    </dgm:pt>
    <dgm:pt modelId="{FF2A7C97-7FCD-417E-8FC6-582C8AD00CFB}" type="pres">
      <dgm:prSet presAssocID="{540129D5-4084-479F-937F-2E2BA20EAF8E}" presName="imageRepeatNode" presStyleLbl="alignAcc1" presStyleIdx="2" presStyleCnt="4" custLinFactNeighborX="5685" custLinFactNeighborY="3956"/>
      <dgm:spPr/>
      <dgm:t>
        <a:bodyPr/>
        <a:lstStyle/>
        <a:p>
          <a:endParaRPr lang="ru-RU"/>
        </a:p>
      </dgm:t>
    </dgm:pt>
    <dgm:pt modelId="{59A5D266-3768-4ABE-BC17-4761B37E8AE2}" type="pres">
      <dgm:prSet presAssocID="{540129D5-4084-479F-937F-2E2BA20EAF8E}" presName="imageaccent3" presStyleCnt="0"/>
      <dgm:spPr/>
    </dgm:pt>
    <dgm:pt modelId="{81545B15-E9EC-4A34-897E-2E05EDFFE305}" type="pres">
      <dgm:prSet presAssocID="{540129D5-4084-479F-937F-2E2BA20EAF8E}" presName="accentRepeatNode" presStyleLbl="solidAlignAcc1" presStyleIdx="5" presStyleCnt="8"/>
      <dgm:spPr/>
    </dgm:pt>
    <dgm:pt modelId="{199AC1FD-BE7E-4147-A587-CA832013B66C}" type="pres">
      <dgm:prSet presAssocID="{761E6056-FFA2-44F6-83A5-9C8097C0CB98}" presName="text4" presStyleCnt="0"/>
      <dgm:spPr/>
    </dgm:pt>
    <dgm:pt modelId="{4D3A0361-702F-4C52-A9C8-89732A8D4662}" type="pres">
      <dgm:prSet presAssocID="{761E6056-FFA2-44F6-83A5-9C8097C0CB98}" presName="textRepeatNode" presStyleLbl="alignNode1" presStyleIdx="3" presStyleCnt="4" custLinFactY="71288" custLinFactNeighborX="-85385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722353-6BFD-4AB5-8CDA-6BAA52D9D472}" type="pres">
      <dgm:prSet presAssocID="{761E6056-FFA2-44F6-83A5-9C8097C0CB98}" presName="textaccent4" presStyleCnt="0"/>
      <dgm:spPr/>
    </dgm:pt>
    <dgm:pt modelId="{6645FD1A-908D-4B05-A143-D5AF0D1C9FB5}" type="pres">
      <dgm:prSet presAssocID="{761E6056-FFA2-44F6-83A5-9C8097C0CB98}" presName="accentRepeatNode" presStyleLbl="solidAlignAcc1" presStyleIdx="6" presStyleCnt="8"/>
      <dgm:spPr/>
    </dgm:pt>
    <dgm:pt modelId="{3D10253E-0721-482C-A962-F051D9F2A1E6}" type="pres">
      <dgm:prSet presAssocID="{5CBDA9F0-0D90-42A1-86DA-83913B99782D}" presName="image4" presStyleCnt="0"/>
      <dgm:spPr/>
    </dgm:pt>
    <dgm:pt modelId="{699702B6-0F91-4480-B154-BB9B22C2E70C}" type="pres">
      <dgm:prSet presAssocID="{5CBDA9F0-0D90-42A1-86DA-83913B99782D}" presName="imageRepeatNode" presStyleLbl="alignAcc1" presStyleIdx="3" presStyleCnt="4" custLinFactNeighborX="-91816" custLinFactNeighborY="-56624"/>
      <dgm:spPr/>
      <dgm:t>
        <a:bodyPr/>
        <a:lstStyle/>
        <a:p>
          <a:endParaRPr lang="ru-RU"/>
        </a:p>
      </dgm:t>
    </dgm:pt>
    <dgm:pt modelId="{DEE51407-D27E-4A48-9D7C-90A6D514C45E}" type="pres">
      <dgm:prSet presAssocID="{5CBDA9F0-0D90-42A1-86DA-83913B99782D}" presName="imageaccent4" presStyleCnt="0"/>
      <dgm:spPr/>
    </dgm:pt>
    <dgm:pt modelId="{4698DB83-E606-43B0-AAA6-81BF61A07B92}" type="pres">
      <dgm:prSet presAssocID="{5CBDA9F0-0D90-42A1-86DA-83913B99782D}" presName="accentRepeatNode" presStyleLbl="solidAlignAcc1" presStyleIdx="7" presStyleCnt="8"/>
      <dgm:spPr/>
    </dgm:pt>
  </dgm:ptLst>
  <dgm:cxnLst>
    <dgm:cxn modelId="{928FF298-9E03-4F3C-8B0E-FE74F4067555}" srcId="{2401EC5C-5800-4592-B7CE-3A4DE1DF23A8}" destId="{761E6056-FFA2-44F6-83A5-9C8097C0CB98}" srcOrd="3" destOrd="0" parTransId="{DBA22BFC-F526-428A-8942-5EF0B1A8914E}" sibTransId="{5CBDA9F0-0D90-42A1-86DA-83913B99782D}"/>
    <dgm:cxn modelId="{0A3B5A8E-F3B8-46D1-B80C-0FEA8F11DE05}" type="presOf" srcId="{2FB13A04-9C45-42E9-92C9-C08CCBC25BAA}" destId="{1A3761F6-BAA3-4D6B-A3D2-093561C047F1}" srcOrd="0" destOrd="0" presId="urn:microsoft.com/office/officeart/2008/layout/HexagonCluster"/>
    <dgm:cxn modelId="{71C5B1EF-FED6-4770-B151-4636A474B660}" srcId="{2401EC5C-5800-4592-B7CE-3A4DE1DF23A8}" destId="{2FB13A04-9C45-42E9-92C9-C08CCBC25BAA}" srcOrd="1" destOrd="0" parTransId="{7C635DBB-DE62-46F3-A354-ECBCBF27B25B}" sibTransId="{9FFCA6AE-2593-410B-A1D7-1044AEB2828D}"/>
    <dgm:cxn modelId="{5C92225F-D2C4-4EB9-9AE8-5CD7ACBADD5D}" type="presOf" srcId="{5CBDA9F0-0D90-42A1-86DA-83913B99782D}" destId="{699702B6-0F91-4480-B154-BB9B22C2E70C}" srcOrd="0" destOrd="0" presId="urn:microsoft.com/office/officeart/2008/layout/HexagonCluster"/>
    <dgm:cxn modelId="{C46DC293-512E-4764-858D-5DBC63C776D7}" type="presOf" srcId="{ED13B9A0-EE70-4573-A654-D5CA31A4E1DC}" destId="{C9A3B7F1-264A-4BF0-A764-463684B4B4B4}" srcOrd="0" destOrd="0" presId="urn:microsoft.com/office/officeart/2008/layout/HexagonCluster"/>
    <dgm:cxn modelId="{48E0155B-B096-4500-B951-87E2811DAF81}" type="presOf" srcId="{2401EC5C-5800-4592-B7CE-3A4DE1DF23A8}" destId="{2E1E0508-B297-4703-8874-5E914A4F6EBC}" srcOrd="0" destOrd="0" presId="urn:microsoft.com/office/officeart/2008/layout/HexagonCluster"/>
    <dgm:cxn modelId="{F8500C05-1FAD-4F58-B1DB-69C7A148584A}" type="presOf" srcId="{761E6056-FFA2-44F6-83A5-9C8097C0CB98}" destId="{4D3A0361-702F-4C52-A9C8-89732A8D4662}" srcOrd="0" destOrd="0" presId="urn:microsoft.com/office/officeart/2008/layout/HexagonCluster"/>
    <dgm:cxn modelId="{351109D3-03A5-49BD-8271-F2DFFE611351}" type="presOf" srcId="{9FFCA6AE-2593-410B-A1D7-1044AEB2828D}" destId="{51852B16-682F-47C5-8CAD-2A74FC4FB594}" srcOrd="0" destOrd="0" presId="urn:microsoft.com/office/officeart/2008/layout/HexagonCluster"/>
    <dgm:cxn modelId="{04283ED0-4D71-4229-B31A-8EDE59DDFB63}" type="presOf" srcId="{DDDD54AF-1842-4865-AFF4-5CCC97F9A745}" destId="{9D931A4D-DF48-40A4-BBEC-D0BC7533C2C6}" srcOrd="0" destOrd="0" presId="urn:microsoft.com/office/officeart/2008/layout/HexagonCluster"/>
    <dgm:cxn modelId="{DFAC4484-3968-4A30-8F0F-20140712201B}" type="presOf" srcId="{540129D5-4084-479F-937F-2E2BA20EAF8E}" destId="{FF2A7C97-7FCD-417E-8FC6-582C8AD00CFB}" srcOrd="0" destOrd="0" presId="urn:microsoft.com/office/officeart/2008/layout/HexagonCluster"/>
    <dgm:cxn modelId="{0C2DB366-8DFE-4FB7-85E6-4356610E6D9C}" srcId="{2401EC5C-5800-4592-B7CE-3A4DE1DF23A8}" destId="{07D82198-663E-478E-8B8C-8B87F71263C3}" srcOrd="2" destOrd="0" parTransId="{09BB82E4-2A2B-42CC-93A2-FF3275FF4CE5}" sibTransId="{540129D5-4084-479F-937F-2E2BA20EAF8E}"/>
    <dgm:cxn modelId="{7CC4819C-3DB4-427A-BB8B-14B63E3B9893}" srcId="{2401EC5C-5800-4592-B7CE-3A4DE1DF23A8}" destId="{DDDD54AF-1842-4865-AFF4-5CCC97F9A745}" srcOrd="0" destOrd="0" parTransId="{B59B7999-09E0-4D4B-8D0B-93603ABF7809}" sibTransId="{ED13B9A0-EE70-4573-A654-D5CA31A4E1DC}"/>
    <dgm:cxn modelId="{EB71E44E-E660-4F76-8D04-244BB2ACED28}" type="presOf" srcId="{07D82198-663E-478E-8B8C-8B87F71263C3}" destId="{C091B6C4-F740-4256-BB64-6EB2AB9D58E9}" srcOrd="0" destOrd="0" presId="urn:microsoft.com/office/officeart/2008/layout/HexagonCluster"/>
    <dgm:cxn modelId="{4D292457-B940-494B-AC29-670A31E8218A}" type="presParOf" srcId="{2E1E0508-B297-4703-8874-5E914A4F6EBC}" destId="{11A5B607-4286-4614-8CBD-5963E212A793}" srcOrd="0" destOrd="0" presId="urn:microsoft.com/office/officeart/2008/layout/HexagonCluster"/>
    <dgm:cxn modelId="{41ED6E51-8929-45BC-B7A7-CA1952A32132}" type="presParOf" srcId="{11A5B607-4286-4614-8CBD-5963E212A793}" destId="{9D931A4D-DF48-40A4-BBEC-D0BC7533C2C6}" srcOrd="0" destOrd="0" presId="urn:microsoft.com/office/officeart/2008/layout/HexagonCluster"/>
    <dgm:cxn modelId="{8B623980-F541-40BF-B485-0B8FA83733A2}" type="presParOf" srcId="{2E1E0508-B297-4703-8874-5E914A4F6EBC}" destId="{2FBA7535-EDB3-4754-8A42-7C7763589B51}" srcOrd="1" destOrd="0" presId="urn:microsoft.com/office/officeart/2008/layout/HexagonCluster"/>
    <dgm:cxn modelId="{5EB0667E-A1F2-4FDC-A1B9-4D6A0EE49A95}" type="presParOf" srcId="{2FBA7535-EDB3-4754-8A42-7C7763589B51}" destId="{43AD5C86-A5C1-4D22-B189-3AFB9F1368F0}" srcOrd="0" destOrd="0" presId="urn:microsoft.com/office/officeart/2008/layout/HexagonCluster"/>
    <dgm:cxn modelId="{D74AF71B-3DA1-4408-9C10-E98AB1B8496E}" type="presParOf" srcId="{2E1E0508-B297-4703-8874-5E914A4F6EBC}" destId="{1C5E6BB7-D672-474B-AE01-D029F9A12623}" srcOrd="2" destOrd="0" presId="urn:microsoft.com/office/officeart/2008/layout/HexagonCluster"/>
    <dgm:cxn modelId="{8FC26BF0-AA9D-4E18-B5E5-1C734AB7F747}" type="presParOf" srcId="{1C5E6BB7-D672-474B-AE01-D029F9A12623}" destId="{C9A3B7F1-264A-4BF0-A764-463684B4B4B4}" srcOrd="0" destOrd="0" presId="urn:microsoft.com/office/officeart/2008/layout/HexagonCluster"/>
    <dgm:cxn modelId="{41541D3B-0D7F-41A5-8F1F-AC593B9C062C}" type="presParOf" srcId="{2E1E0508-B297-4703-8874-5E914A4F6EBC}" destId="{7223E326-6BB5-4D4E-A802-8DFE4B8B45F4}" srcOrd="3" destOrd="0" presId="urn:microsoft.com/office/officeart/2008/layout/HexagonCluster"/>
    <dgm:cxn modelId="{F27CCB16-2500-43A6-8479-AFBADCBF9308}" type="presParOf" srcId="{7223E326-6BB5-4D4E-A802-8DFE4B8B45F4}" destId="{02C2778D-E5F9-45E6-B399-0AE8685DC931}" srcOrd="0" destOrd="0" presId="urn:microsoft.com/office/officeart/2008/layout/HexagonCluster"/>
    <dgm:cxn modelId="{0C372E91-D579-48D3-AA55-24ECD4B4F64B}" type="presParOf" srcId="{2E1E0508-B297-4703-8874-5E914A4F6EBC}" destId="{7A85D0B5-F45A-4ED4-A6AD-25FC6F8A02D6}" srcOrd="4" destOrd="0" presId="urn:microsoft.com/office/officeart/2008/layout/HexagonCluster"/>
    <dgm:cxn modelId="{7F1B15E4-163B-4970-B265-EE6A0F015B93}" type="presParOf" srcId="{7A85D0B5-F45A-4ED4-A6AD-25FC6F8A02D6}" destId="{1A3761F6-BAA3-4D6B-A3D2-093561C047F1}" srcOrd="0" destOrd="0" presId="urn:microsoft.com/office/officeart/2008/layout/HexagonCluster"/>
    <dgm:cxn modelId="{ACA3AA88-7F9C-4BD5-9587-DC0AE63FC3D0}" type="presParOf" srcId="{2E1E0508-B297-4703-8874-5E914A4F6EBC}" destId="{135456AF-CE6F-4FA1-B38D-31EA95E8DF6A}" srcOrd="5" destOrd="0" presId="urn:microsoft.com/office/officeart/2008/layout/HexagonCluster"/>
    <dgm:cxn modelId="{9A950D1C-A23D-4BDD-ADD7-0E9F2BF1E618}" type="presParOf" srcId="{135456AF-CE6F-4FA1-B38D-31EA95E8DF6A}" destId="{002F625A-A74C-49FE-9650-B513A8D4A556}" srcOrd="0" destOrd="0" presId="urn:microsoft.com/office/officeart/2008/layout/HexagonCluster"/>
    <dgm:cxn modelId="{AAD1B976-56CA-4001-AD0C-4D7D63947C2D}" type="presParOf" srcId="{2E1E0508-B297-4703-8874-5E914A4F6EBC}" destId="{0DE6C383-21F7-4A64-91FF-87EDFEBB0CA4}" srcOrd="6" destOrd="0" presId="urn:microsoft.com/office/officeart/2008/layout/HexagonCluster"/>
    <dgm:cxn modelId="{7EB5F8E5-E63D-41A5-B77D-216871039909}" type="presParOf" srcId="{0DE6C383-21F7-4A64-91FF-87EDFEBB0CA4}" destId="{51852B16-682F-47C5-8CAD-2A74FC4FB594}" srcOrd="0" destOrd="0" presId="urn:microsoft.com/office/officeart/2008/layout/HexagonCluster"/>
    <dgm:cxn modelId="{92E725C6-56E0-47BC-8867-283E276D81B2}" type="presParOf" srcId="{2E1E0508-B297-4703-8874-5E914A4F6EBC}" destId="{74B96FF8-B969-4D83-A8DB-7BD40DE1E171}" srcOrd="7" destOrd="0" presId="urn:microsoft.com/office/officeart/2008/layout/HexagonCluster"/>
    <dgm:cxn modelId="{D359DDC0-3921-4DBA-ABF2-AB46412CA0A6}" type="presParOf" srcId="{74B96FF8-B969-4D83-A8DB-7BD40DE1E171}" destId="{A3EBB5C8-EB28-41CE-84CB-80BFF0D11FFB}" srcOrd="0" destOrd="0" presId="urn:microsoft.com/office/officeart/2008/layout/HexagonCluster"/>
    <dgm:cxn modelId="{6EAFBDE1-E6B2-4AC8-B149-A06EAB857AD9}" type="presParOf" srcId="{2E1E0508-B297-4703-8874-5E914A4F6EBC}" destId="{4820C121-E144-450B-8EAC-2078BBD6AD4B}" srcOrd="8" destOrd="0" presId="urn:microsoft.com/office/officeart/2008/layout/HexagonCluster"/>
    <dgm:cxn modelId="{62341F45-E98A-4A5E-B44B-C36548D5C1D3}" type="presParOf" srcId="{4820C121-E144-450B-8EAC-2078BBD6AD4B}" destId="{C091B6C4-F740-4256-BB64-6EB2AB9D58E9}" srcOrd="0" destOrd="0" presId="urn:microsoft.com/office/officeart/2008/layout/HexagonCluster"/>
    <dgm:cxn modelId="{24C357A5-3E32-4028-B403-4255A904E7F9}" type="presParOf" srcId="{2E1E0508-B297-4703-8874-5E914A4F6EBC}" destId="{1C90A3F8-B960-4DA2-A59B-7305ECFAF554}" srcOrd="9" destOrd="0" presId="urn:microsoft.com/office/officeart/2008/layout/HexagonCluster"/>
    <dgm:cxn modelId="{50BB6BC1-43B7-40BE-9A77-027E8938D057}" type="presParOf" srcId="{1C90A3F8-B960-4DA2-A59B-7305ECFAF554}" destId="{A1CAE8D2-C621-4A56-A840-CCEF10183FBD}" srcOrd="0" destOrd="0" presId="urn:microsoft.com/office/officeart/2008/layout/HexagonCluster"/>
    <dgm:cxn modelId="{E023FCA2-4B73-4936-A49D-772DF4D2AD33}" type="presParOf" srcId="{2E1E0508-B297-4703-8874-5E914A4F6EBC}" destId="{B76AB49A-3D3B-46AA-8F82-85C9BDBF643E}" srcOrd="10" destOrd="0" presId="urn:microsoft.com/office/officeart/2008/layout/HexagonCluster"/>
    <dgm:cxn modelId="{14C91F37-5DD7-48D0-8E66-0440DC1B8179}" type="presParOf" srcId="{B76AB49A-3D3B-46AA-8F82-85C9BDBF643E}" destId="{FF2A7C97-7FCD-417E-8FC6-582C8AD00CFB}" srcOrd="0" destOrd="0" presId="urn:microsoft.com/office/officeart/2008/layout/HexagonCluster"/>
    <dgm:cxn modelId="{C318CB3A-0D39-4890-81EB-85F7FD3ABFD0}" type="presParOf" srcId="{2E1E0508-B297-4703-8874-5E914A4F6EBC}" destId="{59A5D266-3768-4ABE-BC17-4761B37E8AE2}" srcOrd="11" destOrd="0" presId="urn:microsoft.com/office/officeart/2008/layout/HexagonCluster"/>
    <dgm:cxn modelId="{CAA7042A-8D47-4D9B-B3F4-5C9027DB432C}" type="presParOf" srcId="{59A5D266-3768-4ABE-BC17-4761B37E8AE2}" destId="{81545B15-E9EC-4A34-897E-2E05EDFFE305}" srcOrd="0" destOrd="0" presId="urn:microsoft.com/office/officeart/2008/layout/HexagonCluster"/>
    <dgm:cxn modelId="{E3709441-01F6-4F76-816E-8625C3DC42C4}" type="presParOf" srcId="{2E1E0508-B297-4703-8874-5E914A4F6EBC}" destId="{199AC1FD-BE7E-4147-A587-CA832013B66C}" srcOrd="12" destOrd="0" presId="urn:microsoft.com/office/officeart/2008/layout/HexagonCluster"/>
    <dgm:cxn modelId="{BB003167-52EA-440E-92E7-E4320B26F2C4}" type="presParOf" srcId="{199AC1FD-BE7E-4147-A587-CA832013B66C}" destId="{4D3A0361-702F-4C52-A9C8-89732A8D4662}" srcOrd="0" destOrd="0" presId="urn:microsoft.com/office/officeart/2008/layout/HexagonCluster"/>
    <dgm:cxn modelId="{AE970596-DC0B-4E56-BED9-24BBCA2A7AD6}" type="presParOf" srcId="{2E1E0508-B297-4703-8874-5E914A4F6EBC}" destId="{A8722353-6BFD-4AB5-8CDA-6BAA52D9D472}" srcOrd="13" destOrd="0" presId="urn:microsoft.com/office/officeart/2008/layout/HexagonCluster"/>
    <dgm:cxn modelId="{6F23A81E-C0EB-433D-9286-BE5067EB85D2}" type="presParOf" srcId="{A8722353-6BFD-4AB5-8CDA-6BAA52D9D472}" destId="{6645FD1A-908D-4B05-A143-D5AF0D1C9FB5}" srcOrd="0" destOrd="0" presId="urn:microsoft.com/office/officeart/2008/layout/HexagonCluster"/>
    <dgm:cxn modelId="{3FCAA6DA-AF35-4906-8F1F-45408CD55DFB}" type="presParOf" srcId="{2E1E0508-B297-4703-8874-5E914A4F6EBC}" destId="{3D10253E-0721-482C-A962-F051D9F2A1E6}" srcOrd="14" destOrd="0" presId="urn:microsoft.com/office/officeart/2008/layout/HexagonCluster"/>
    <dgm:cxn modelId="{39B0F9A8-5A9D-4364-A00E-10FF23C7ECF9}" type="presParOf" srcId="{3D10253E-0721-482C-A962-F051D9F2A1E6}" destId="{699702B6-0F91-4480-B154-BB9B22C2E70C}" srcOrd="0" destOrd="0" presId="urn:microsoft.com/office/officeart/2008/layout/HexagonCluster"/>
    <dgm:cxn modelId="{A32E5058-5B52-4A15-97A7-43DD74628F12}" type="presParOf" srcId="{2E1E0508-B297-4703-8874-5E914A4F6EBC}" destId="{DEE51407-D27E-4A48-9D7C-90A6D514C45E}" srcOrd="15" destOrd="0" presId="urn:microsoft.com/office/officeart/2008/layout/HexagonCluster"/>
    <dgm:cxn modelId="{F312E16B-ECDB-40B8-B3FE-45E0BB09731F}" type="presParOf" srcId="{DEE51407-D27E-4A48-9D7C-90A6D514C45E}" destId="{4698DB83-E606-43B0-AAA6-81BF61A07B92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0.27957</cdr:x>
      <cdr:y>0.04285</cdr:y>
    </cdr:from>
    <cdr:to>
      <cdr:x>0.89495</cdr:x>
      <cdr:y>0.24074</cdr:y>
    </cdr:to>
    <cdr:sp macro="" textlink="">
      <cdr:nvSpPr>
        <cdr:cNvPr id="5" name="TextBox 8">
          <a:extLst xmlns:a="http://schemas.openxmlformats.org/drawingml/2006/main">
            <a:ext uri="{FF2B5EF4-FFF2-40B4-BE49-F238E27FC236}">
              <a16:creationId xmlns:a16="http://schemas.microsoft.com/office/drawing/2014/main" xmlns="" id="{18BB0685-A472-46C1-9E30-752E358F22B6}"/>
            </a:ext>
          </a:extLst>
        </cdr:cNvPr>
        <cdr:cNvSpPr txBox="1"/>
      </cdr:nvSpPr>
      <cdr:spPr>
        <a:xfrm xmlns:a="http://schemas.openxmlformats.org/drawingml/2006/main">
          <a:off x="1872209" y="166619"/>
          <a:ext cx="4121042" cy="76948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>
              <a:solidFill>
                <a:srgbClr val="3C579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118 % </a:t>
          </a:r>
        </a:p>
        <a:p xmlns:a="http://schemas.openxmlformats.org/drawingml/2006/main">
          <a:pPr algn="ctr"/>
          <a:r>
            <a:rPr lang="ru-RU" sz="2000" b="1" dirty="0">
              <a:solidFill>
                <a:srgbClr val="3C579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+ 1 232 200,75 рублей</a:t>
          </a:r>
          <a:endParaRPr lang="ru-RU" sz="2000" dirty="0">
            <a:solidFill>
              <a:srgbClr val="3C579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D412C-3F47-4813-8CC0-0B96B8897BBF}" type="datetimeFigureOut">
              <a:rPr lang="ru-RU" smtClean="0"/>
              <a:t>22.08.2024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3B742-1A1B-4316-86D0-8FCFB1544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8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E3B742-1A1B-4316-86D0-8FCFB154404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943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E3B742-1A1B-4316-86D0-8FCFB154404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781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7E0D9F1-5DA3-4F38-BC8C-E991597CA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37B6E-8B30-4C6C-957D-D3AF0A38DF84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4AFE4CF-C809-4977-9C77-92F60386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C6AAFF4-E3A7-47AE-B1AA-E109F55B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61933-2584-4F10-8FED-6740D72398DD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80889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A85EED5-6E17-4350-9927-C119E9921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34073-7979-4D81-B655-CEEC3586BB03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673F607-960C-42A5-896E-C51B66729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45591F1-A1FA-40BD-B81C-3BDC4AC5E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6EE7D-2597-4B30-86B4-F72B819E0954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2422847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251D477-DB10-4F24-A3BF-71E5C08D3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852F6-0AC4-48E5-BA3A-D181B6180C72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D59DB40-CDCF-4F88-9E3E-F5EDB9060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901BCF1-0E34-4EBC-BE01-F5844970C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0C7A0-1899-4ACD-ADBF-7B0576CD6B7E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271120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F8E818D-96A6-4264-A5E9-2D1CF5E9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8567-90C2-4796-B454-4934ED35CBD2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6F80707-1C1C-45F6-9A94-BB5ECB2C6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703E08E-6524-4BAB-871B-ED7E1761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57A2D5-5E22-4080-92B7-EA58A166319E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955380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8584BFD-2921-4DD0-859C-22861B483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1D43A-0495-4BCD-9EC7-BDED78AB6341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D3A1D5A-DB4A-4B19-8F47-D65EE96F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721E148-E643-4448-A1C6-AC91417FF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04D59-C626-4AA5-AE1A-96C7E90D4573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402534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fr-CA"/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xmlns="" id="{6BF32DAE-E779-4C93-A70B-2A9475798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56C2B-B1F8-45D4-BC74-0FBAE7967CD4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xmlns="" id="{9C835D38-D1B3-4045-996B-4D5CBF588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88A179C0-9E4D-4D03-B7A8-A550EDD3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02EFA-815C-4273-B446-30D8ED4D293B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102463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fr-CA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xmlns="" id="{2551363E-8F9F-40F7-BF9A-5018C7766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576BA-81A4-437C-B3B4-2AF1B89D56FE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xmlns="" id="{F8F1E2D2-63D1-4840-BF98-29640FA3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xmlns="" id="{980B1FB7-343E-4129-AE84-D6E39B2FC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D2305-5551-413A-84A3-83B8F44FE4F6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254787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xmlns="" id="{447C3D11-3A2A-4DA0-B075-0C9A1B0F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4E14-EE7A-4359-96A0-E8BE72167238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xmlns="" id="{DAA0083E-2269-489E-8F1D-5C8B89B1B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xmlns="" id="{4CF96D3F-D329-4784-ACE4-AE6B8EEBC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F37C5-618C-4464-9758-67E32B8B4D5F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10313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xmlns="" id="{7AA86552-8728-4424-9FE4-553F9D231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0BCE8-8771-4265-9013-48B21D8DBADD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xmlns="" id="{0EE5882F-395E-42CA-9439-3B6A2E0A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xmlns="" id="{1F0EC792-6710-4D12-A4DA-51C0181D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13246-0E64-4716-B226-1EF481BB0037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247054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xmlns="" id="{6B49C8B3-9E1C-4693-9D6B-462E24DD5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B70A8-826B-4670-9424-29EE96B8127B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xmlns="" id="{31FA222F-460B-4D43-A819-C3AF59A2A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7F53A8E1-0B06-4A3C-A15B-69E2231A3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A4574-CFD5-4C3A-B5C2-69BF862E72DD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363912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fr-CA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xmlns="" id="{B4127977-3567-4869-B995-19637314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BB928-C853-4FDE-B456-1E30CBE1E7BF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xmlns="" id="{28530B8F-CBCC-4784-829C-B18FBE1F7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D4551E2F-F577-4294-AED4-60CD698CB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52F57-5B99-4C13-A3FD-2ADEDDC6D338}" type="slidenum">
              <a:rPr lang="fr-CA" altLang="x-none"/>
              <a:pPr/>
              <a:t>‹#›</a:t>
            </a:fld>
            <a:endParaRPr lang="fr-CA" altLang="x-none"/>
          </a:p>
        </p:txBody>
      </p:sp>
    </p:spTree>
    <p:extLst>
      <p:ext uri="{BB962C8B-B14F-4D97-AF65-F5344CB8AC3E}">
        <p14:creationId xmlns:p14="http://schemas.microsoft.com/office/powerpoint/2010/main" val="408744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xmlns="" id="{01CD2290-0191-4016-9832-8A54C4A6A31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x-none"/>
              <a:t>Cliquez pour modifier le style du titre</a:t>
            </a:r>
            <a:endParaRPr lang="fr-CA" altLang="x-none"/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xmlns="" id="{AA4506F3-16AC-422D-9E6C-A7FC297D3D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x-none"/>
              <a:t>Cliquez pour modifier les styles du texte du masque</a:t>
            </a:r>
          </a:p>
          <a:p>
            <a:pPr lvl="1"/>
            <a:r>
              <a:rPr lang="fr-FR" altLang="x-none"/>
              <a:t>Deuxième niveau</a:t>
            </a:r>
          </a:p>
          <a:p>
            <a:pPr lvl="2"/>
            <a:r>
              <a:rPr lang="fr-FR" altLang="x-none"/>
              <a:t>Troisième niveau</a:t>
            </a:r>
          </a:p>
          <a:p>
            <a:pPr lvl="3"/>
            <a:r>
              <a:rPr lang="fr-FR" altLang="x-none"/>
              <a:t>Quatrième niveau</a:t>
            </a:r>
          </a:p>
          <a:p>
            <a:pPr lvl="4"/>
            <a:r>
              <a:rPr lang="fr-FR" altLang="x-none"/>
              <a:t>Cinquième niveau</a:t>
            </a:r>
            <a:endParaRPr lang="fr-CA" altLang="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603E3EC-1CFF-4CB4-9F9B-E3149B5D0D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40C7BB-D0BB-4FC8-BC61-C3757A0A59E5}" type="datetimeFigureOut">
              <a:rPr lang="fr-FR"/>
              <a:pPr>
                <a:defRPr/>
              </a:pPr>
              <a:t>22/08/2024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08AC48C-2B36-4C6D-95FE-524C74D20D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3403113-53D1-455B-A0BA-263A746A74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59A5C1B-573D-4D86-A33F-64E3564555B8}" type="slidenum">
              <a:rPr lang="fr-CA" altLang="x-none"/>
              <a:pPr/>
              <a:t>‹#›</a:t>
            </a:fld>
            <a:endParaRPr lang="fr-CA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4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>
            <a:extLst>
              <a:ext uri="{FF2B5EF4-FFF2-40B4-BE49-F238E27FC236}">
                <a16:creationId xmlns:a16="http://schemas.microsoft.com/office/drawing/2014/main" xmlns="" id="{8F8887F9-661B-4287-AA9A-A9E1A133F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012825"/>
          </a:xfrm>
        </p:spPr>
        <p:txBody>
          <a:bodyPr/>
          <a:lstStyle/>
          <a:p>
            <a:r>
              <a:rPr lang="ru-RU" sz="5400" b="1" dirty="0">
                <a:solidFill>
                  <a:schemeClr val="bg1"/>
                </a:solidFill>
                <a:latin typeface="Sitka Subheading" panose="02000505000000020004" pitchFamily="2" charset="0"/>
                <a:cs typeface="Calibri" panose="020F0502020204030204" pitchFamily="34" charset="0"/>
              </a:rPr>
              <a:t>Информация об исполнении бюджета    за 1-ое полугодие      2024 года</a:t>
            </a:r>
            <a:endParaRPr lang="fr-CA" altLang="x-none" sz="5400" dirty="0">
              <a:solidFill>
                <a:schemeClr val="bg1"/>
              </a:solidFill>
              <a:latin typeface="Sitka Subheading" panose="02000505000000020004" pitchFamily="2" charset="0"/>
              <a:cs typeface="Calibri" panose="020F0502020204030204" pitchFamily="34" charset="0"/>
            </a:endParaRPr>
          </a:p>
        </p:txBody>
      </p:sp>
      <p:sp>
        <p:nvSpPr>
          <p:cNvPr id="2051" name="Sous-titre 2">
            <a:extLst>
              <a:ext uri="{FF2B5EF4-FFF2-40B4-BE49-F238E27FC236}">
                <a16:creationId xmlns:a16="http://schemas.microsoft.com/office/drawing/2014/main" xmlns="" id="{6E4E6304-BF62-472B-9582-B8E27ECF1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104" y="5085184"/>
            <a:ext cx="3384376" cy="576064"/>
          </a:xfrm>
        </p:spPr>
        <p:txBody>
          <a:bodyPr/>
          <a:lstStyle/>
          <a:p>
            <a:r>
              <a:rPr lang="ru-RU" altLang="x-none" sz="3000" dirty="0">
                <a:solidFill>
                  <a:schemeClr val="bg1"/>
                </a:solidFill>
                <a:latin typeface="Sitka Banner" panose="02000505000000020004" pitchFamily="2" charset="0"/>
              </a:rPr>
              <a:t>Чечерский район</a:t>
            </a:r>
          </a:p>
          <a:p>
            <a:endParaRPr lang="fr-CA" altLang="x-none" sz="2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3">
            <a:extLst>
              <a:ext uri="{FF2B5EF4-FFF2-40B4-BE49-F238E27FC236}">
                <a16:creationId xmlns:a16="http://schemas.microsoft.com/office/drawing/2014/main" xmlns="" id="{BEFE0088-A39B-4341-9E41-F86B3162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>
                <a:solidFill>
                  <a:schemeClr val="bg1"/>
                </a:solidFill>
              </a:rPr>
              <a:t>Структура расходов</a:t>
            </a:r>
            <a:endParaRPr lang="fr-CA" altLang="x-none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xmlns="" id="{DA80E5D5-4D3F-424F-8BB9-6F56EF9975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725287"/>
              </p:ext>
            </p:extLst>
          </p:nvPr>
        </p:nvGraphicFramePr>
        <p:xfrm>
          <a:off x="251520" y="1793354"/>
          <a:ext cx="8640960" cy="464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04B9235-6073-488A-B7AD-9768654587AD}"/>
              </a:ext>
            </a:extLst>
          </p:cNvPr>
          <p:cNvSpPr/>
          <p:nvPr/>
        </p:nvSpPr>
        <p:spPr>
          <a:xfrm>
            <a:off x="323528" y="6166831"/>
            <a:ext cx="5184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 32 532 280,02 рублей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574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3">
            <a:extLst>
              <a:ext uri="{FF2B5EF4-FFF2-40B4-BE49-F238E27FC236}">
                <a16:creationId xmlns:a16="http://schemas.microsoft.com/office/drawing/2014/main" xmlns="" id="{BEFE0088-A39B-4341-9E41-F86B3162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Расходы бюджета</a:t>
            </a:r>
            <a:endParaRPr lang="fr-CA" altLang="x-none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4">
            <a:extLst>
              <a:ext uri="{FF2B5EF4-FFF2-40B4-BE49-F238E27FC236}">
                <a16:creationId xmlns:a16="http://schemas.microsoft.com/office/drawing/2014/main" xmlns="" id="{0A35821E-BC82-4211-8680-6BE8834A8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00562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2200" dirty="0">
                <a:solidFill>
                  <a:srgbClr val="3C5790"/>
                </a:solidFill>
              </a:rPr>
              <a:t>В сложившейся структуре расходов бюджета района за 1-ое полугодие 2024 года 24 076 861,15 рублей или 74,0% составили первоочередные статьи расходов.</a:t>
            </a:r>
          </a:p>
          <a:p>
            <a:pPr marL="0" indent="4572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2200" dirty="0">
                <a:solidFill>
                  <a:srgbClr val="3C5790"/>
                </a:solidFill>
              </a:rPr>
              <a:t>На выплату </a:t>
            </a:r>
            <a:r>
              <a:rPr lang="ru-RU" altLang="ru-RU" sz="2200" b="1" dirty="0">
                <a:solidFill>
                  <a:srgbClr val="3C5790"/>
                </a:solidFill>
              </a:rPr>
              <a:t>заработной платы с учетом взносов (отчислений) на  социальное  страхование</a:t>
            </a:r>
            <a:r>
              <a:rPr lang="ru-RU" altLang="ru-RU" sz="2200" dirty="0">
                <a:solidFill>
                  <a:srgbClr val="3C5790"/>
                </a:solidFill>
              </a:rPr>
              <a:t>  в  отчетном  периоде  направлено   18 761 859,59 рублей, что составляет 58 % в общих расходах бюджета района. </a:t>
            </a:r>
            <a:r>
              <a:rPr lang="ru-RU" sz="2200" dirty="0">
                <a:solidFill>
                  <a:srgbClr val="3C5790"/>
                </a:solidFill>
              </a:rPr>
              <a:t>К уточнённым годовым назначениям исполнено 51,7 %. </a:t>
            </a:r>
            <a:endParaRPr lang="ru-RU" altLang="ru-RU" sz="2200" dirty="0">
              <a:solidFill>
                <a:srgbClr val="3C5790"/>
              </a:solidFill>
            </a:endParaRPr>
          </a:p>
          <a:p>
            <a:pPr marL="0" indent="45720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В указанной сумме учтены произведенные дополнительные стимулирующие выплаты отдельным категориям работников в сферах здравоохранения, культуры, образования, физической культуры и спорта, социального обслуживания  в  рамках  выполнения  задачи  по  поэтапному  повышению  уровня  оплаты</a:t>
            </a:r>
            <a:endParaRPr lang="fr-CA" altLang="x-none" dirty="0">
              <a:solidFill>
                <a:srgbClr val="3C57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718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3">
            <a:extLst>
              <a:ext uri="{FF2B5EF4-FFF2-40B4-BE49-F238E27FC236}">
                <a16:creationId xmlns:a16="http://schemas.microsoft.com/office/drawing/2014/main" xmlns="" id="{BEFE0088-A39B-4341-9E41-F86B3162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Расходы бюджета</a:t>
            </a:r>
            <a:endParaRPr lang="fr-CA" altLang="x-none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4">
            <a:extLst>
              <a:ext uri="{FF2B5EF4-FFF2-40B4-BE49-F238E27FC236}">
                <a16:creationId xmlns:a16="http://schemas.microsoft.com/office/drawing/2014/main" xmlns="" id="{0A35821E-BC82-4211-8680-6BE8834A8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0056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труда работников бюджетных организаций, установленной Программой социально-экономического развития Республики  Беларусь  на 2021-2025 годы, в  сумме  1 442 466,31 рублей.</a:t>
            </a:r>
          </a:p>
          <a:p>
            <a:pPr marL="0" indent="447675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 на  </a:t>
            </a:r>
            <a:r>
              <a:rPr lang="ru-RU" altLang="ru-RU" sz="2200" b="1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питание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 в  январе-июне  2024  года  составили 352 839,44 рублей или 1 % в общих расходах бюджета района. </a:t>
            </a:r>
            <a:r>
              <a:rPr lang="ru-RU" sz="2200" dirty="0">
                <a:solidFill>
                  <a:srgbClr val="3C5790"/>
                </a:solidFill>
              </a:rPr>
              <a:t>Исполнено 45,9 % от годового плана. </a:t>
            </a:r>
          </a:p>
          <a:p>
            <a:pPr marL="0" indent="363600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оплату </a:t>
            </a:r>
            <a:r>
              <a:rPr lang="ru-RU" altLang="ru-RU" sz="2200" b="1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лекарственных средств и изделий медицинского назначения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в 1-ом полугодии 2024 года направлено 599 874,31 рублей, что составляет 2 % в общих расходах бюджета. </a:t>
            </a:r>
            <a:r>
              <a:rPr lang="ru-RU" sz="2200" dirty="0">
                <a:solidFill>
                  <a:srgbClr val="3C5790"/>
                </a:solidFill>
              </a:rPr>
              <a:t>Исполнено 60,6 % от годового уточненного плана. </a:t>
            </a:r>
          </a:p>
          <a:p>
            <a:pPr marL="0" indent="363600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200" dirty="0">
                <a:solidFill>
                  <a:srgbClr val="3C5790"/>
                </a:solidFill>
              </a:rPr>
              <a:t>Расходы на оплату </a:t>
            </a:r>
            <a:r>
              <a:rPr lang="ru-RU" altLang="ru-RU" sz="2200" b="1" dirty="0">
                <a:solidFill>
                  <a:srgbClr val="3C5790"/>
                </a:solidFill>
              </a:rPr>
              <a:t>коммунальных услуг </a:t>
            </a:r>
            <a:r>
              <a:rPr lang="ru-RU" altLang="ru-RU" sz="2200" dirty="0">
                <a:solidFill>
                  <a:srgbClr val="3C5790"/>
                </a:solidFill>
              </a:rPr>
              <a:t>составили 2 309 266,42 рублей или 7 % от общих расходов бюджета за 1-ое полугодие 2024 года.</a:t>
            </a:r>
            <a:r>
              <a:rPr lang="ru-RU" sz="2200" dirty="0">
                <a:solidFill>
                  <a:srgbClr val="3C5790"/>
                </a:solidFill>
              </a:rPr>
              <a:t> Расходы профинансированы на 55,0 % к годовому плану</a:t>
            </a:r>
            <a:r>
              <a:rPr lang="ru-RU" altLang="ru-RU" sz="2200" dirty="0">
                <a:solidFill>
                  <a:srgbClr val="3C5790"/>
                </a:solidFill>
              </a:rPr>
              <a:t>. </a:t>
            </a:r>
          </a:p>
          <a:p>
            <a:pPr marL="0" indent="0">
              <a:buNone/>
            </a:pPr>
            <a:endParaRPr lang="fr-CA" altLang="x-none" dirty="0">
              <a:solidFill>
                <a:srgbClr val="3C57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637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3">
            <a:extLst>
              <a:ext uri="{FF2B5EF4-FFF2-40B4-BE49-F238E27FC236}">
                <a16:creationId xmlns:a16="http://schemas.microsoft.com/office/drawing/2014/main" xmlns="" id="{BEFE0088-A39B-4341-9E41-F86B3162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Расходы бюджета</a:t>
            </a:r>
            <a:endParaRPr lang="fr-CA" altLang="x-none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4">
            <a:extLst>
              <a:ext uri="{FF2B5EF4-FFF2-40B4-BE49-F238E27FC236}">
                <a16:creationId xmlns:a16="http://schemas.microsoft.com/office/drawing/2014/main" xmlns="" id="{0A35821E-BC82-4211-8680-6BE8834A8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251" y="1844824"/>
            <a:ext cx="8229600" cy="4500562"/>
          </a:xfrm>
        </p:spPr>
        <p:txBody>
          <a:bodyPr/>
          <a:lstStyle/>
          <a:p>
            <a:pPr marL="0" indent="363538" algn="just">
              <a:spcBef>
                <a:spcPct val="0"/>
              </a:spcBef>
              <a:buNone/>
              <a:tabLst>
                <a:tab pos="361950" algn="l"/>
              </a:tabLst>
              <a:defRPr/>
            </a:pP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выплату всех видов </a:t>
            </a:r>
            <a:r>
              <a:rPr lang="ru-RU" altLang="ru-RU" sz="2200" b="1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текущих трансфертов населению 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из бюджета района направлено 2 053 021,39 рублей или 7 % от общих расходов бюджета за 1-ое полугодие 2024 года, </a:t>
            </a:r>
            <a:r>
              <a:rPr lang="ru-RU" sz="2200" dirty="0">
                <a:solidFill>
                  <a:srgbClr val="3C5790"/>
                </a:solidFill>
              </a:rPr>
              <a:t>исполнение составило 38,0% от годовых назначений, из них на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3538" algn="just">
              <a:lnSpc>
                <a:spcPct val="100000"/>
              </a:lnSpc>
              <a:spcBef>
                <a:spcPct val="0"/>
              </a:spcBef>
              <a:buNone/>
              <a:tabLst>
                <a:tab pos="361950" algn="l"/>
              </a:tabLst>
              <a:defRPr/>
            </a:pPr>
            <a:r>
              <a:rPr lang="ru-RU" sz="2200" dirty="0">
                <a:solidFill>
                  <a:srgbClr val="3C5790"/>
                </a:solidFill>
              </a:rPr>
              <a:t>- выплату льгот и компенсаций и бесплатное питание                                          учащихся, за счёт субвенций, передаваемых из республиканского бюджета,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– 514 671,65</a:t>
            </a:r>
            <a:r>
              <a:rPr lang="en-US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рублей;</a:t>
            </a:r>
          </a:p>
          <a:p>
            <a:pPr marL="0" indent="363538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solidFill>
                  <a:srgbClr val="3C5790"/>
                </a:solidFill>
              </a:rPr>
              <a:t>выплату льгот и компенсаций населению, пострадавшему от катастрофы на Чернобыльской АЭС 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– 727 108,49</a:t>
            </a:r>
            <a:r>
              <a:rPr lang="en-US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рублей;</a:t>
            </a:r>
          </a:p>
          <a:p>
            <a:pPr marL="0" indent="363538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выплату  государственной  адресной социальной  помощи  населению – 238 084,99 рублей; </a:t>
            </a:r>
          </a:p>
          <a:p>
            <a:pPr marL="0" indent="363538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бесплатное обеспечение продуктами питания детей первых двух лет жизни – 27 284,86 рублей; </a:t>
            </a:r>
          </a:p>
          <a:p>
            <a:pPr marL="0" indent="0">
              <a:buNone/>
            </a:pPr>
            <a:endParaRPr lang="fr-CA" altLang="x-none" dirty="0">
              <a:solidFill>
                <a:srgbClr val="3C57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732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3">
            <a:extLst>
              <a:ext uri="{FF2B5EF4-FFF2-40B4-BE49-F238E27FC236}">
                <a16:creationId xmlns:a16="http://schemas.microsoft.com/office/drawing/2014/main" xmlns="" id="{BEFE0088-A39B-4341-9E41-F86B3162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Расходы бюджета</a:t>
            </a:r>
            <a:endParaRPr lang="fr-CA" altLang="x-none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4">
            <a:extLst>
              <a:ext uri="{FF2B5EF4-FFF2-40B4-BE49-F238E27FC236}">
                <a16:creationId xmlns:a16="http://schemas.microsoft.com/office/drawing/2014/main" xmlns="" id="{0A35821E-BC82-4211-8680-6BE8834A8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00562"/>
          </a:xfrm>
        </p:spPr>
        <p:txBody>
          <a:bodyPr/>
          <a:lstStyle/>
          <a:p>
            <a:pPr marL="0" indent="363538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</a:rPr>
              <a:t>- выплату педагогическим работникам на приобретение методической литературы, выплаты на детей-сирот и детей,   оставшихся   без  попечения родителей и возмещение расходов по содержанию детей в детских домах семейного типа, опекунских и </a:t>
            </a:r>
            <a:r>
              <a:rPr lang="ru-RU" altLang="ru-RU" sz="2200" dirty="0">
                <a:solidFill>
                  <a:srgbClr val="3C5790"/>
                </a:solidFill>
              </a:rPr>
              <a:t>приёмных семьях – 208 848,62 рублей; </a:t>
            </a:r>
          </a:p>
          <a:p>
            <a:pPr marL="0" indent="363538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200" dirty="0">
                <a:solidFill>
                  <a:srgbClr val="3C5790"/>
                </a:solidFill>
              </a:rPr>
              <a:t>- оплату медикаментов, отпускаемых бесплатно и  на  льготных  условиях  по  рецептам врачей, бесплатное зубопротезирование – 319 494,68 рублей;</a:t>
            </a:r>
          </a:p>
          <a:p>
            <a:pPr marL="0" indent="363538" algn="just">
              <a:spcBef>
                <a:spcPct val="0"/>
              </a:spcBef>
              <a:buNone/>
              <a:defRPr/>
            </a:pPr>
            <a:r>
              <a:rPr lang="ru-RU" altLang="ru-RU" sz="2200" dirty="0">
                <a:solidFill>
                  <a:srgbClr val="3C5790"/>
                </a:solidFill>
              </a:rPr>
              <a:t>- выплату других трансфертов населению – 17 528,10 рублей (расходы  на  погребение, на установку пожарных извещателей в домовладениях многодетных семей, семей воспитывающих детей-инвалидов, одиноких инвалидов и участников Великой Отечественной войны и др.).</a:t>
            </a:r>
          </a:p>
          <a:p>
            <a:pPr marL="0" indent="0">
              <a:buNone/>
            </a:pPr>
            <a:endParaRPr lang="fr-CA" altLang="x-none" dirty="0">
              <a:solidFill>
                <a:srgbClr val="3C57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906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3">
            <a:extLst>
              <a:ext uri="{FF2B5EF4-FFF2-40B4-BE49-F238E27FC236}">
                <a16:creationId xmlns:a16="http://schemas.microsoft.com/office/drawing/2014/main" xmlns="" id="{8D020605-FD8D-49B4-B97E-6471049FA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Структура расходов</a:t>
            </a:r>
            <a:endParaRPr lang="fr-CA" altLang="x-none" dirty="0">
              <a:solidFill>
                <a:schemeClr val="bg1"/>
              </a:solidFill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xmlns="" id="{5786CEE1-41F8-43FA-9803-672FFA4555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8639296"/>
              </p:ext>
            </p:extLst>
          </p:nvPr>
        </p:nvGraphicFramePr>
        <p:xfrm>
          <a:off x="469726" y="1567904"/>
          <a:ext cx="8229600" cy="5015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B3367592-F8E9-4D83-90F5-A17D11E6BF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4406754"/>
              </p:ext>
            </p:extLst>
          </p:nvPr>
        </p:nvGraphicFramePr>
        <p:xfrm>
          <a:off x="6156176" y="1195313"/>
          <a:ext cx="2805953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76FFAC35-B171-4788-AEFA-9854E22E8EC2}"/>
              </a:ext>
            </a:extLst>
          </p:cNvPr>
          <p:cNvSpPr/>
          <p:nvPr/>
        </p:nvSpPr>
        <p:spPr>
          <a:xfrm>
            <a:off x="4437621" y="1420897"/>
            <a:ext cx="4550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 32 532 280,02 рублей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24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>
            <a:extLst>
              <a:ext uri="{FF2B5EF4-FFF2-40B4-BE49-F238E27FC236}">
                <a16:creationId xmlns:a16="http://schemas.microsoft.com/office/drawing/2014/main" xmlns="" id="{7D7BE6E2-658A-4055-9A26-070A8F8C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706090"/>
          </a:xfrm>
        </p:spPr>
        <p:txBody>
          <a:bodyPr/>
          <a:lstStyle/>
          <a:p>
            <a:pPr algn="l"/>
            <a:r>
              <a:rPr lang="ru-RU" altLang="x-none" dirty="0">
                <a:solidFill>
                  <a:srgbClr val="3C5790"/>
                </a:solidFill>
              </a:rPr>
              <a:t>Доходы бюджета</a:t>
            </a:r>
            <a:endParaRPr lang="fr-CA" altLang="x-none" dirty="0">
              <a:solidFill>
                <a:srgbClr val="3C5790"/>
              </a:solidFill>
            </a:endParaRPr>
          </a:p>
        </p:txBody>
      </p:sp>
      <p:sp>
        <p:nvSpPr>
          <p:cNvPr id="3075" name="Espace réservé du contenu 2">
            <a:extLst>
              <a:ext uri="{FF2B5EF4-FFF2-40B4-BE49-F238E27FC236}">
                <a16:creationId xmlns:a16="http://schemas.microsoft.com/office/drawing/2014/main" xmlns="" id="{8284E0EB-0F83-4085-BDDC-EF5A333C9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7368" y="1196752"/>
            <a:ext cx="6615112" cy="5112568"/>
          </a:xfrm>
        </p:spPr>
        <p:txBody>
          <a:bodyPr/>
          <a:lstStyle/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altLang="x-none" sz="2200" b="1" dirty="0">
                <a:solidFill>
                  <a:srgbClr val="3C5790"/>
                </a:solidFill>
              </a:rPr>
              <a:t>Доходы </a:t>
            </a:r>
            <a:r>
              <a:rPr lang="ru-RU" altLang="x-none" sz="2200" dirty="0">
                <a:solidFill>
                  <a:srgbClr val="3C5790"/>
                </a:solidFill>
              </a:rPr>
              <a:t>консолидированного бюджета района </a:t>
            </a:r>
            <a:r>
              <a:rPr lang="ru-RU" altLang="ru-RU" sz="2200" dirty="0">
                <a:solidFill>
                  <a:srgbClr val="3C5790"/>
                </a:solidFill>
                <a:cs typeface="Calibri" panose="020F0502020204030204" pitchFamily="34" charset="0"/>
              </a:rPr>
              <a:t>за 1-ое полугодие 2024 года с учетом безвозмездных поступлений из республиканского и областного бюджетов сформированы в объеме </a:t>
            </a:r>
            <a:r>
              <a:rPr lang="ru-RU" altLang="ru-RU" sz="2200" b="1" dirty="0">
                <a:solidFill>
                  <a:srgbClr val="3C5790"/>
                </a:solidFill>
                <a:cs typeface="Calibri" panose="020F0502020204030204" pitchFamily="34" charset="0"/>
              </a:rPr>
              <a:t>31 620 657,67 </a:t>
            </a:r>
            <a:r>
              <a:rPr lang="ru-RU" altLang="ru-RU" sz="2200" dirty="0">
                <a:solidFill>
                  <a:srgbClr val="3C5790"/>
                </a:solidFill>
                <a:cs typeface="Calibri" panose="020F0502020204030204" pitchFamily="34" charset="0"/>
              </a:rPr>
              <a:t>рублей или 50,2 % годового плана. </a:t>
            </a:r>
          </a:p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altLang="ru-RU" sz="2200" dirty="0">
                <a:solidFill>
                  <a:srgbClr val="3C5790"/>
                </a:solidFill>
                <a:cs typeface="Calibri" panose="020F0502020204030204" pitchFamily="34" charset="0"/>
              </a:rPr>
              <a:t>В их структуре удельный вес собственных доходов составляет 26 %, безвозмездных поступлений – 74 %.</a:t>
            </a:r>
          </a:p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altLang="ru-RU" sz="2200" dirty="0">
                <a:solidFill>
                  <a:srgbClr val="3C5790"/>
                </a:solidFill>
                <a:cs typeface="Calibri" panose="020F0502020204030204" pitchFamily="34" charset="0"/>
              </a:rPr>
              <a:t>За 1-ое полугодие 2024 года в бюджет района поступило 8 034 164,50 рублей собственных доходов. Годовые плановые назначения исполнены на 49,6 %. План отчетного периода выполнен на 100,4 %.</a:t>
            </a:r>
          </a:p>
          <a:p>
            <a:pPr marL="0" indent="361950" algn="just">
              <a:spcBef>
                <a:spcPct val="0"/>
              </a:spcBef>
              <a:buNone/>
              <a:defRPr/>
            </a:pPr>
            <a:r>
              <a:rPr lang="ru-RU" sz="2200" dirty="0">
                <a:solidFill>
                  <a:srgbClr val="3C5790"/>
                </a:solidFill>
              </a:rPr>
              <a:t>В структуре собственных доходов 76,0 % занимают три основных доходных источника: подоходный налог (49,6 %), налог на добавленную стоимость (19,6%), налоги на собственность (6,9 %).</a:t>
            </a:r>
          </a:p>
          <a:p>
            <a:pPr marL="0" indent="0">
              <a:buNone/>
            </a:pPr>
            <a:endParaRPr lang="fr-CA" altLang="x-none" dirty="0">
              <a:solidFill>
                <a:srgbClr val="3C579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>
            <a:extLst>
              <a:ext uri="{FF2B5EF4-FFF2-40B4-BE49-F238E27FC236}">
                <a16:creationId xmlns:a16="http://schemas.microsoft.com/office/drawing/2014/main" xmlns="" id="{7D7BE6E2-658A-4055-9A26-070A8F8C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706090"/>
          </a:xfrm>
        </p:spPr>
        <p:txBody>
          <a:bodyPr/>
          <a:lstStyle/>
          <a:p>
            <a:pPr algn="l"/>
            <a:r>
              <a:rPr lang="ru-RU" altLang="x-none" dirty="0">
                <a:solidFill>
                  <a:srgbClr val="3C5790"/>
                </a:solidFill>
              </a:rPr>
              <a:t>Доходы бюджета</a:t>
            </a:r>
            <a:endParaRPr lang="fr-CA" altLang="x-none" dirty="0">
              <a:solidFill>
                <a:srgbClr val="3C5790"/>
              </a:solidFill>
            </a:endParaRPr>
          </a:p>
        </p:txBody>
      </p:sp>
      <p:sp>
        <p:nvSpPr>
          <p:cNvPr id="3075" name="Espace réservé du contenu 2">
            <a:extLst>
              <a:ext uri="{FF2B5EF4-FFF2-40B4-BE49-F238E27FC236}">
                <a16:creationId xmlns:a16="http://schemas.microsoft.com/office/drawing/2014/main" xmlns="" id="{8284E0EB-0F83-4085-BDDC-EF5A333C9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7368" y="1124744"/>
            <a:ext cx="6615112" cy="4608512"/>
          </a:xfrm>
        </p:spPr>
        <p:txBody>
          <a:bodyPr/>
          <a:lstStyle/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altLang="ru-RU" sz="2200" dirty="0">
                <a:solidFill>
                  <a:srgbClr val="3C5790"/>
                </a:solidFill>
                <a:cs typeface="Calibri" panose="020F0502020204030204" pitchFamily="34" charset="0"/>
              </a:rPr>
              <a:t>По сравнению с аналогичным периодом прошлого года объем собственных бюджетных ресурсов   увеличился  на   18,1 %,   что   составляет    1 232 200,75 рублей.</a:t>
            </a:r>
          </a:p>
          <a:p>
            <a:pPr marL="0" indent="0">
              <a:buNone/>
            </a:pPr>
            <a:endParaRPr lang="fr-CA" altLang="x-none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xmlns="" id="{3539FA8C-3E7C-4448-9EBB-B182A4C39C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1675033"/>
              </p:ext>
            </p:extLst>
          </p:nvPr>
        </p:nvGraphicFramePr>
        <p:xfrm>
          <a:off x="2195736" y="2492896"/>
          <a:ext cx="669674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: изогнутая вниз 2">
            <a:extLst>
              <a:ext uri="{FF2B5EF4-FFF2-40B4-BE49-F238E27FC236}">
                <a16:creationId xmlns:a16="http://schemas.microsoft.com/office/drawing/2014/main" xmlns="" id="{5CC9AAEE-1C89-4EF5-AD63-AA51777C7107}"/>
              </a:ext>
            </a:extLst>
          </p:cNvPr>
          <p:cNvSpPr/>
          <p:nvPr/>
        </p:nvSpPr>
        <p:spPr>
          <a:xfrm flipH="1">
            <a:off x="5220072" y="3429000"/>
            <a:ext cx="1944216" cy="4320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89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3">
            <a:extLst>
              <a:ext uri="{FF2B5EF4-FFF2-40B4-BE49-F238E27FC236}">
                <a16:creationId xmlns:a16="http://schemas.microsoft.com/office/drawing/2014/main" xmlns="" id="{BEFE0088-A39B-4341-9E41-F86B3162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Доходы бюджета</a:t>
            </a:r>
            <a:endParaRPr lang="fr-CA" altLang="x-none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4">
            <a:extLst>
              <a:ext uri="{FF2B5EF4-FFF2-40B4-BE49-F238E27FC236}">
                <a16:creationId xmlns:a16="http://schemas.microsoft.com/office/drawing/2014/main" xmlns="" id="{0A35821E-BC82-4211-8680-6BE8834A8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1927944"/>
            <a:ext cx="8568952" cy="4655418"/>
          </a:xfrm>
        </p:spPr>
        <p:txBody>
          <a:bodyPr/>
          <a:lstStyle/>
          <a:p>
            <a:pPr marL="0" indent="447675" algn="just">
              <a:spcBef>
                <a:spcPts val="0"/>
              </a:spcBef>
              <a:buNone/>
            </a:pPr>
            <a:r>
              <a:rPr lang="ru-RU" sz="2200" b="1" dirty="0">
                <a:solidFill>
                  <a:srgbClr val="3C5790"/>
                </a:solidFill>
              </a:rPr>
              <a:t>Дотация</a:t>
            </a:r>
            <a:r>
              <a:rPr lang="ru-RU" sz="2200" dirty="0">
                <a:solidFill>
                  <a:srgbClr val="3C5790"/>
                </a:solidFill>
              </a:rPr>
              <a:t>, причитающаяся району, получена в сумме 17 409 893,00 рублей, что составляет 100% от уточненного плана 1-го полугодия. 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200" dirty="0">
                <a:solidFill>
                  <a:srgbClr val="3C5790"/>
                </a:solidFill>
              </a:rPr>
              <a:t>В январе-июне 2024 года из областного бюджета в районный бюджет поступило </a:t>
            </a:r>
            <a:r>
              <a:rPr lang="ru-RU" sz="2200" b="1" dirty="0">
                <a:solidFill>
                  <a:srgbClr val="3C5790"/>
                </a:solidFill>
              </a:rPr>
              <a:t>межбюджетных трансфертов </a:t>
            </a:r>
            <a:r>
              <a:rPr lang="ru-RU" sz="2200" dirty="0">
                <a:solidFill>
                  <a:srgbClr val="3C5790"/>
                </a:solidFill>
              </a:rPr>
              <a:t>в сумме 1 676 919,23 рублей. 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200" dirty="0">
                <a:solidFill>
                  <a:srgbClr val="3C5790"/>
                </a:solidFill>
              </a:rPr>
              <a:t>Общая сумма полученных за 1-ое полугодие 2024 года </a:t>
            </a:r>
            <a:r>
              <a:rPr lang="ru-RU" sz="2200" b="1" dirty="0">
                <a:solidFill>
                  <a:srgbClr val="3C5790"/>
                </a:solidFill>
              </a:rPr>
              <a:t>субвенций </a:t>
            </a:r>
            <a:r>
              <a:rPr lang="ru-RU" sz="2200" dirty="0">
                <a:solidFill>
                  <a:srgbClr val="3C5790"/>
                </a:solidFill>
              </a:rPr>
              <a:t>составила 4 499 680,94 рублей или 92,3 % от уточненного плана отчетного периода 2024 года, из них: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200" i="1" dirty="0">
                <a:solidFill>
                  <a:srgbClr val="3C5790"/>
                </a:solidFill>
              </a:rPr>
              <a:t>- на восстановление расходов по бесплатному питанию учащихся – 514 671,65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200" i="1" dirty="0">
                <a:solidFill>
                  <a:srgbClr val="3C5790"/>
                </a:solidFill>
              </a:rPr>
              <a:t>- на проведение мероприятий по радиационной защите и адресному применению защитных мероприятий в сельском хозяйстве – 3 714 711,23 рублей;</a:t>
            </a:r>
          </a:p>
          <a:p>
            <a:pPr marL="457200" lvl="1" indent="0">
              <a:buNone/>
            </a:pPr>
            <a:endParaRPr lang="fr-CA" altLang="x-none" dirty="0">
              <a:solidFill>
                <a:srgbClr val="3C57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736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3">
            <a:extLst>
              <a:ext uri="{FF2B5EF4-FFF2-40B4-BE49-F238E27FC236}">
                <a16:creationId xmlns:a16="http://schemas.microsoft.com/office/drawing/2014/main" xmlns="" id="{BEFE0088-A39B-4341-9E41-F86B3162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Доходы бюджета</a:t>
            </a:r>
            <a:endParaRPr lang="fr-CA" altLang="x-none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4">
            <a:extLst>
              <a:ext uri="{FF2B5EF4-FFF2-40B4-BE49-F238E27FC236}">
                <a16:creationId xmlns:a16="http://schemas.microsoft.com/office/drawing/2014/main" xmlns="" id="{0A35821E-BC82-4211-8680-6BE8834A8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1940917"/>
            <a:ext cx="8568952" cy="4655418"/>
          </a:xfrm>
        </p:spPr>
        <p:txBody>
          <a:bodyPr/>
          <a:lstStyle/>
          <a:p>
            <a:pPr marL="0" indent="447675" algn="just">
              <a:spcBef>
                <a:spcPts val="0"/>
              </a:spcBef>
              <a:buNone/>
            </a:pPr>
            <a:r>
              <a:rPr lang="ru-RU" sz="2200" i="1" dirty="0">
                <a:solidFill>
                  <a:srgbClr val="3C5790"/>
                </a:solidFill>
              </a:rPr>
              <a:t>- на финансирование расходов по развитию сельского хозяйства и рыбохозяйственной деятельности – 166 824,00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200" i="1" dirty="0">
                <a:solidFill>
                  <a:srgbClr val="3C5790"/>
                </a:solidFill>
              </a:rPr>
              <a:t>- на финансирование расходов по текущему ремонту улично-дорожной сети населенных пунктов – 49 609,06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200" i="1" dirty="0">
                <a:solidFill>
                  <a:srgbClr val="3C5790"/>
                </a:solidFill>
              </a:rPr>
              <a:t>- на финансирование расходов по текущему ремонту кровель жилых домов – 53 865,00 рублей.</a:t>
            </a:r>
          </a:p>
          <a:p>
            <a:pPr marL="0" indent="266700" algn="just">
              <a:buNone/>
              <a:tabLst>
                <a:tab pos="714375" algn="l"/>
              </a:tabLst>
            </a:pPr>
            <a:r>
              <a:rPr lang="ru-RU" sz="2200" dirty="0">
                <a:solidFill>
                  <a:srgbClr val="3C5790"/>
                </a:solidFill>
              </a:rPr>
              <a:t>За январь-июнь 2024 года в структуре доходной части бюджета района удельный вес </a:t>
            </a:r>
          </a:p>
          <a:p>
            <a:pPr marL="266700" indent="266700" algn="just">
              <a:tabLst>
                <a:tab pos="714375" algn="l"/>
              </a:tabLst>
            </a:pPr>
            <a:r>
              <a:rPr lang="ru-RU" sz="2200" dirty="0">
                <a:solidFill>
                  <a:srgbClr val="3C5790"/>
                </a:solidFill>
              </a:rPr>
              <a:t>собственных доходов составляет 26 %; </a:t>
            </a:r>
          </a:p>
          <a:p>
            <a:pPr marL="266700" indent="266700" algn="just">
              <a:tabLst>
                <a:tab pos="714375" algn="l"/>
              </a:tabLst>
            </a:pPr>
            <a:r>
              <a:rPr lang="ru-RU" sz="2200" dirty="0">
                <a:solidFill>
                  <a:srgbClr val="3C5790"/>
                </a:solidFill>
              </a:rPr>
              <a:t>дотации – 55 %;</a:t>
            </a:r>
          </a:p>
          <a:p>
            <a:pPr marL="266700" indent="266700" algn="just">
              <a:tabLst>
                <a:tab pos="714375" algn="l"/>
              </a:tabLst>
            </a:pPr>
            <a:r>
              <a:rPr lang="ru-RU" sz="2200" dirty="0">
                <a:solidFill>
                  <a:srgbClr val="3C5790"/>
                </a:solidFill>
              </a:rPr>
              <a:t>межбюджетных трансфертов – 5 %; </a:t>
            </a:r>
          </a:p>
          <a:p>
            <a:pPr marL="266700" indent="266700" algn="just">
              <a:tabLst>
                <a:tab pos="714375" algn="l"/>
              </a:tabLst>
            </a:pPr>
            <a:r>
              <a:rPr lang="ru-RU" sz="2200" dirty="0">
                <a:solidFill>
                  <a:srgbClr val="3C5790"/>
                </a:solidFill>
              </a:rPr>
              <a:t>субвенций – 14 %.</a:t>
            </a:r>
          </a:p>
          <a:p>
            <a:pPr marL="457200" lvl="1" indent="0">
              <a:buNone/>
            </a:pPr>
            <a:endParaRPr lang="fr-CA" altLang="x-none" dirty="0">
              <a:solidFill>
                <a:srgbClr val="3C57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028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3">
            <a:extLst>
              <a:ext uri="{FF2B5EF4-FFF2-40B4-BE49-F238E27FC236}">
                <a16:creationId xmlns:a16="http://schemas.microsoft.com/office/drawing/2014/main" xmlns="" id="{BEFE0088-A39B-4341-9E41-F86B3162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Структура доходов</a:t>
            </a:r>
            <a:endParaRPr lang="fr-CA" altLang="x-none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00919FC-32CD-4777-A3C1-FCBB4E8AED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518913"/>
              </p:ext>
            </p:extLst>
          </p:nvPr>
        </p:nvGraphicFramePr>
        <p:xfrm>
          <a:off x="457200" y="1916832"/>
          <a:ext cx="8229600" cy="4500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7D715FF9-FE1C-4A11-BD59-77AB7BD09039}"/>
              </a:ext>
            </a:extLst>
          </p:cNvPr>
          <p:cNvSpPr/>
          <p:nvPr/>
        </p:nvSpPr>
        <p:spPr>
          <a:xfrm>
            <a:off x="3563888" y="1988840"/>
            <a:ext cx="54210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ДОХОДОВ 31 620 657,67 рублей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19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>
            <a:extLst>
              <a:ext uri="{FF2B5EF4-FFF2-40B4-BE49-F238E27FC236}">
                <a16:creationId xmlns:a16="http://schemas.microsoft.com/office/drawing/2014/main" xmlns="" id="{7D7BE6E2-658A-4055-9A26-070A8F8C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706090"/>
          </a:xfrm>
        </p:spPr>
        <p:txBody>
          <a:bodyPr/>
          <a:lstStyle/>
          <a:p>
            <a:pPr algn="l"/>
            <a:r>
              <a:rPr lang="ru-RU" altLang="x-none" dirty="0">
                <a:solidFill>
                  <a:srgbClr val="3C5790"/>
                </a:solidFill>
              </a:rPr>
              <a:t>Расходы бюджета</a:t>
            </a:r>
            <a:endParaRPr lang="fr-CA" altLang="x-none" dirty="0">
              <a:solidFill>
                <a:srgbClr val="3C5790"/>
              </a:solidFill>
            </a:endParaRPr>
          </a:p>
        </p:txBody>
      </p:sp>
      <p:sp>
        <p:nvSpPr>
          <p:cNvPr id="3075" name="Espace réservé du contenu 2">
            <a:extLst>
              <a:ext uri="{FF2B5EF4-FFF2-40B4-BE49-F238E27FC236}">
                <a16:creationId xmlns:a16="http://schemas.microsoft.com/office/drawing/2014/main" xmlns="" id="{8284E0EB-0F83-4085-BDDC-EF5A333C9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015430"/>
            <a:ext cx="6687120" cy="5112568"/>
          </a:xfrm>
        </p:spPr>
        <p:txBody>
          <a:bodyPr>
            <a:noAutofit/>
          </a:bodyPr>
          <a:lstStyle/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  <a:defRPr/>
            </a:pPr>
            <a:r>
              <a:rPr lang="ru-RU" sz="2200" b="1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Расходы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бюджета района за 1-ое полугодие 2024 года произведены в пределах поступивших в бюджет доходов и средств из республиканского и областного бюджетов, и составили </a:t>
            </a:r>
            <a:r>
              <a:rPr lang="ru-RU" sz="2200" b="1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32 532 280,02 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рублей или 97,3% к уточненным плановым назначениям отчетного периода.</a:t>
            </a:r>
          </a:p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отчетном периоде были обеспечены в полном объеме расчеты бюджетных организаций по выплате заработной платы работникам бюджетной сферы, другим первоочередным статьям расходов (питание, медикаменты, трансферты, коммунальные услуги). </a:t>
            </a:r>
          </a:p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Бюджет района сохраняет социальную направленность. </a:t>
            </a:r>
          </a:p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На финансирование социальной сферы направлено 22 305 275,70 рублей. Удельный вес расходов на социальную сферу составил 68,6 %.</a:t>
            </a:r>
          </a:p>
          <a:p>
            <a:pPr marL="0" indent="0">
              <a:buNone/>
            </a:pPr>
            <a:endParaRPr lang="fr-CA" altLang="x-none" dirty="0">
              <a:solidFill>
                <a:srgbClr val="3C57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538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>
            <a:extLst>
              <a:ext uri="{FF2B5EF4-FFF2-40B4-BE49-F238E27FC236}">
                <a16:creationId xmlns:a16="http://schemas.microsoft.com/office/drawing/2014/main" xmlns="" id="{7D7BE6E2-658A-4055-9A26-070A8F8C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404664"/>
            <a:ext cx="6615112" cy="706090"/>
          </a:xfrm>
        </p:spPr>
        <p:txBody>
          <a:bodyPr/>
          <a:lstStyle/>
          <a:p>
            <a:pPr algn="l"/>
            <a:r>
              <a:rPr lang="ru-RU" altLang="x-none" dirty="0">
                <a:solidFill>
                  <a:srgbClr val="3C5790"/>
                </a:solidFill>
              </a:rPr>
              <a:t>Расходы бюджета</a:t>
            </a:r>
            <a:endParaRPr lang="fr-CA" altLang="x-none" dirty="0">
              <a:solidFill>
                <a:srgbClr val="3C5790"/>
              </a:solidFill>
            </a:endParaRPr>
          </a:p>
        </p:txBody>
      </p:sp>
      <p:sp>
        <p:nvSpPr>
          <p:cNvPr id="3075" name="Espace réservé du contenu 2">
            <a:extLst>
              <a:ext uri="{FF2B5EF4-FFF2-40B4-BE49-F238E27FC236}">
                <a16:creationId xmlns:a16="http://schemas.microsoft.com/office/drawing/2014/main" xmlns="" id="{8284E0EB-0F83-4085-BDDC-EF5A333C9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7744" y="1110754"/>
            <a:ext cx="6615112" cy="5342582"/>
          </a:xfrm>
        </p:spPr>
        <p:txBody>
          <a:bodyPr>
            <a:noAutofit/>
          </a:bodyPr>
          <a:lstStyle/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Наибольший удельный вес в структуре расходов бюджета района занимают расходы на финансирование отрасли </a:t>
            </a:r>
            <a:r>
              <a:rPr lang="ru-RU" sz="2200" b="1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«Образование» 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– 35% бюджетных средств, что составляет 11 382 333,65 рублей.</a:t>
            </a:r>
          </a:p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7 042 766,59 рублей – 22% расходов бюджета района направлено на финансирование отрасли </a:t>
            </a:r>
            <a:r>
              <a:rPr lang="ru-RU" sz="2200" b="1" dirty="0">
                <a:solidFill>
                  <a:srgbClr val="3C579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«З</a:t>
            </a:r>
            <a:r>
              <a:rPr lang="ru-RU" sz="2200" b="1" dirty="0">
                <a:solidFill>
                  <a:srgbClr val="3C5790"/>
                </a:solidFill>
                <a:ea typeface="Cambria" panose="02040503050406030204" pitchFamily="18" charset="0"/>
              </a:rPr>
              <a:t>дравоохранение»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</a:rPr>
              <a:t>.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2 565 015,89 рублей – 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8% </a:t>
            </a:r>
            <a:r>
              <a:rPr lang="ru-RU" altLang="ru-RU" sz="2200" dirty="0">
                <a:solidFill>
                  <a:srgbClr val="3C5790"/>
                </a:solidFill>
              </a:rPr>
              <a:t>расходов бюджета района составляет финансирование </a:t>
            </a:r>
            <a:r>
              <a:rPr lang="ru-RU" altLang="ru-RU" sz="2200" b="1" dirty="0">
                <a:solidFill>
                  <a:srgbClr val="3C5790"/>
                </a:solidFill>
              </a:rPr>
              <a:t>социальной политики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1 315 159,53 рублей – 4% направлено на </a:t>
            </a:r>
            <a:r>
              <a:rPr lang="ru-RU" sz="2200" b="1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физическую культуру, спорт, культуру и средства массовой информации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бюджета района на </a:t>
            </a:r>
            <a:r>
              <a:rPr lang="ru-RU" sz="2200" b="1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общегосударственную   деятельность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   составили             </a:t>
            </a:r>
            <a:endParaRPr lang="fr-CA" altLang="x-none" sz="2200" dirty="0">
              <a:solidFill>
                <a:srgbClr val="3C57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069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>
            <a:extLst>
              <a:ext uri="{FF2B5EF4-FFF2-40B4-BE49-F238E27FC236}">
                <a16:creationId xmlns:a16="http://schemas.microsoft.com/office/drawing/2014/main" xmlns="" id="{7D7BE6E2-658A-4055-9A26-070A8F8C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2597" y="418654"/>
            <a:ext cx="6615112" cy="706090"/>
          </a:xfrm>
        </p:spPr>
        <p:txBody>
          <a:bodyPr/>
          <a:lstStyle/>
          <a:p>
            <a:pPr algn="l"/>
            <a:r>
              <a:rPr lang="ru-RU" altLang="x-none" dirty="0">
                <a:solidFill>
                  <a:srgbClr val="3C5790"/>
                </a:solidFill>
              </a:rPr>
              <a:t>Расходы бюджета</a:t>
            </a:r>
            <a:endParaRPr lang="fr-CA" altLang="x-none" dirty="0">
              <a:solidFill>
                <a:srgbClr val="3C5790"/>
              </a:solidFill>
            </a:endParaRPr>
          </a:p>
        </p:txBody>
      </p:sp>
      <p:sp>
        <p:nvSpPr>
          <p:cNvPr id="3075" name="Espace réservé du contenu 2">
            <a:extLst>
              <a:ext uri="{FF2B5EF4-FFF2-40B4-BE49-F238E27FC236}">
                <a16:creationId xmlns:a16="http://schemas.microsoft.com/office/drawing/2014/main" xmlns="" id="{8284E0EB-0F83-4085-BDDC-EF5A333C9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013" y="1268760"/>
            <a:ext cx="6509965" cy="5112568"/>
          </a:xfrm>
        </p:spPr>
        <p:txBody>
          <a:bodyPr>
            <a:noAutofit/>
          </a:bodyPr>
          <a:lstStyle/>
          <a:p>
            <a:pPr marL="0" indent="0" algn="just">
              <a:spcBef>
                <a:spcPct val="0"/>
              </a:spcBef>
              <a:buNone/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2 812 149,62 рублей или </a:t>
            </a:r>
            <a:r>
              <a:rPr lang="en-US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8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% от общей суммы расходов бюджета.</a:t>
            </a:r>
          </a:p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</a:t>
            </a:r>
            <a:r>
              <a:rPr lang="ru-RU" sz="2200" b="1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национальную экономику 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(сельское хозяйство, транспорт, топливо</a:t>
            </a:r>
            <a:r>
              <a:rPr lang="en-US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и энергетика) 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составили 5 233 412,09 рублей или 16% от общей суммы расходов бюджета района.</a:t>
            </a:r>
          </a:p>
          <a:p>
            <a:pPr marL="0" indent="361950" algn="just">
              <a:spcBef>
                <a:spcPct val="0"/>
              </a:spcBef>
              <a:buNone/>
              <a:defRPr/>
            </a:pP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финансирование </a:t>
            </a:r>
            <a:r>
              <a:rPr lang="ru-RU" sz="2200" b="1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жилищно-коммунального хозяйства</a:t>
            </a:r>
            <a:r>
              <a:rPr 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направлено 2 176 810,76 рублей бюджетных средств или 7% от общего объема расходов.</a:t>
            </a:r>
          </a:p>
          <a:p>
            <a:pPr marL="0" indent="361950" algn="just">
              <a:spcBef>
                <a:spcPct val="0"/>
              </a:spcBef>
              <a:buNone/>
              <a:defRPr/>
            </a:pP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0,01% или 4 631,89 рублей в общем объеме расходов занимают отрасли </a:t>
            </a:r>
            <a:r>
              <a:rPr lang="ru-RU" altLang="ru-RU" sz="2200" b="1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«Национальная оборона», «Судебная власть, правоохранительная деятельность и обеспечение безопасности», «Охрана окружающей среды» </a:t>
            </a:r>
            <a:r>
              <a:rPr lang="ru-RU" altLang="ru-RU" sz="2200" dirty="0">
                <a:solidFill>
                  <a:srgbClr val="3C579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  <a:defRPr/>
            </a:pPr>
            <a:endParaRPr lang="ru-RU" sz="2200" dirty="0">
              <a:solidFill>
                <a:srgbClr val="3C5790"/>
              </a:solidFill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CA" altLang="x-none" dirty="0">
              <a:solidFill>
                <a:srgbClr val="3C57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4660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172</Template>
  <TotalTime>542</TotalTime>
  <Words>941</Words>
  <Application>Microsoft Office PowerPoint</Application>
  <PresentationFormat>Экран (4:3)</PresentationFormat>
  <Paragraphs>105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Thème Office</vt:lpstr>
      <vt:lpstr>Информация об исполнении бюджета    за 1-ое полугодие      2024 года</vt:lpstr>
      <vt:lpstr>Доходы бюджета</vt:lpstr>
      <vt:lpstr>Доходы бюджета</vt:lpstr>
      <vt:lpstr>Доходы бюджета</vt:lpstr>
      <vt:lpstr>Доходы бюджета</vt:lpstr>
      <vt:lpstr>Структура доходов</vt:lpstr>
      <vt:lpstr>Расходы бюджета</vt:lpstr>
      <vt:lpstr>Расходы бюджета</vt:lpstr>
      <vt:lpstr>Расходы бюджета</vt:lpstr>
      <vt:lpstr>Структура расходов</vt:lpstr>
      <vt:lpstr>Расходы бюджета</vt:lpstr>
      <vt:lpstr>Расходы бюджета</vt:lpstr>
      <vt:lpstr>Расходы бюджета</vt:lpstr>
      <vt:lpstr>Расходы бюджета</vt:lpstr>
      <vt:lpstr>Структура расходов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Чечерск Финансовый</dc:creator>
  <cp:lastModifiedBy>Приемная</cp:lastModifiedBy>
  <cp:revision>63</cp:revision>
  <cp:lastPrinted>2024-08-20T08:32:37Z</cp:lastPrinted>
  <dcterms:created xsi:type="dcterms:W3CDTF">2023-08-04T12:03:58Z</dcterms:created>
  <dcterms:modified xsi:type="dcterms:W3CDTF">2024-08-22T12:25:16Z</dcterms:modified>
</cp:coreProperties>
</file>