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6" r:id="rId5"/>
    <p:sldId id="278" r:id="rId6"/>
    <p:sldId id="285" r:id="rId7"/>
    <p:sldId id="279" r:id="rId8"/>
    <p:sldId id="286" r:id="rId9"/>
    <p:sldId id="288" r:id="rId10"/>
    <p:sldId id="289" r:id="rId11"/>
    <p:sldId id="290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2E04"/>
    <a:srgbClr val="341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F3D-7A57-4C87-9153-FF459D7F791A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B15F-0C7E-4229-8F43-8CB26A7AC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F3D-7A57-4C87-9153-FF459D7F791A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B15F-0C7E-4229-8F43-8CB26A7AC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F3D-7A57-4C87-9153-FF459D7F791A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B15F-0C7E-4229-8F43-8CB26A7AC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F3D-7A57-4C87-9153-FF459D7F791A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B15F-0C7E-4229-8F43-8CB26A7AC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F3D-7A57-4C87-9153-FF459D7F791A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B15F-0C7E-4229-8F43-8CB26A7AC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F3D-7A57-4C87-9153-FF459D7F791A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B15F-0C7E-4229-8F43-8CB26A7AC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F3D-7A57-4C87-9153-FF459D7F791A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B15F-0C7E-4229-8F43-8CB26A7AC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F3D-7A57-4C87-9153-FF459D7F791A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B15F-0C7E-4229-8F43-8CB26A7AC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F3D-7A57-4C87-9153-FF459D7F791A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B15F-0C7E-4229-8F43-8CB26A7AC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F3D-7A57-4C87-9153-FF459D7F791A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B15F-0C7E-4229-8F43-8CB26A7AC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F3D-7A57-4C87-9153-FF459D7F791A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B15F-0C7E-4229-8F43-8CB26A7AC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2FF3D-7A57-4C87-9153-FF459D7F791A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B15F-0C7E-4229-8F43-8CB26A7AC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081613"/>
            <a:ext cx="7709758" cy="53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95536" y="18864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Чечерский районный исполнительный комитет</a:t>
            </a:r>
          </a:p>
          <a:p>
            <a:pPr algn="ctr"/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Сектор культуры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30341" y="260648"/>
            <a:ext cx="6043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ПЕРСПЕКТИВЫ ИСПОЛЬЗОВАНИЯ УСАДЬБЫ</a:t>
            </a:r>
            <a:endParaRPr lang="ru-RU" sz="2000" b="1" dirty="0">
              <a:solidFill>
                <a:srgbClr val="602E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492896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Создание Центра народного творчества </a:t>
            </a:r>
            <a:endParaRPr lang="ru-RU" sz="2000" b="1" dirty="0">
              <a:solidFill>
                <a:srgbClr val="602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4" name="Picture 4" descr="http://www.dymkovo.com/assets/images/news/rus-pole/rus-pole-4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528392" cy="2211126"/>
          </a:xfrm>
          <a:prstGeom prst="roundRect">
            <a:avLst/>
          </a:prstGeom>
          <a:noFill/>
          <a:ln w="3175">
            <a:solidFill>
              <a:srgbClr val="602E04"/>
            </a:solidFill>
          </a:ln>
        </p:spPr>
      </p:pic>
      <p:pic>
        <p:nvPicPr>
          <p:cNvPr id="46086" name="Picture 6" descr="http://www.culture-chel.ru/Storage/Image/PublicationItemImage/Image/big/6879/IMG_2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4166835" cy="2339380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3600400" cy="2305248"/>
          </a:xfrm>
          <a:prstGeom prst="round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30341" y="260648"/>
            <a:ext cx="6043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ПЕРСПЕКТИВЫ ИСПОЛЬЗОВАНИЯ УСАДЬБЫ</a:t>
            </a:r>
            <a:endParaRPr lang="ru-RU" sz="2000" b="1" dirty="0">
              <a:solidFill>
                <a:srgbClr val="602E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692696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Создание в подвальном помещении кофе «Графское»</a:t>
            </a:r>
            <a:endParaRPr lang="ru-RU" sz="2000" b="1" dirty="0">
              <a:solidFill>
                <a:srgbClr val="602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http://lookoncity.ru/Media/PlacePhotos/2739-Venetsiya_16_vek_Venezia_16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935018" cy="4752528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907704" y="260648"/>
            <a:ext cx="54014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ИСПОЛЬЗОВАНИЕ ТЕРРИТОРИИ</a:t>
            </a:r>
            <a:endParaRPr lang="ru-RU" sz="2500" dirty="0">
              <a:solidFill>
                <a:srgbClr val="602E0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9"/>
            <a:ext cx="3500858" cy="2088232"/>
          </a:xfrm>
          <a:prstGeom prst="round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3630700" cy="2664296"/>
          </a:xfrm>
          <a:prstGeom prst="round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2" name="Picture 4" descr="https://encrypted-tbn3.gstatic.com/images?q=tbn:ANd9GcTeGv2-Iwpgndeg5cbHQFOjkfyAsyOik0guSATWqiRVPHx648Cj5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73016"/>
            <a:ext cx="3312368" cy="2481080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7176" name="Picture 8" descr="http://www.sq.com.ua/img/news/2013/may/08/figh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8144" y="980728"/>
            <a:ext cx="3348372" cy="2232248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668344" y="260648"/>
            <a:ext cx="1273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УСЛУГИ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04664"/>
            <a:ext cx="7128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Комплекс услуг может быть обширным </a:t>
            </a:r>
            <a:endParaRPr lang="en-US" sz="2000" b="1" dirty="0" smtClean="0">
              <a:solidFill>
                <a:srgbClr val="602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включать несколько направлений: </a:t>
            </a:r>
          </a:p>
          <a:p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культурно-образовательные мероприятия;</a:t>
            </a:r>
          </a:p>
          <a:p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активный отдых; </a:t>
            </a:r>
          </a:p>
          <a:p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торговые услуги.</a:t>
            </a:r>
            <a:endParaRPr lang="ru-RU" sz="2000" b="1" dirty="0">
              <a:solidFill>
                <a:srgbClr val="602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5112568" cy="3834548"/>
          </a:xfrm>
          <a:prstGeom prst="round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7" name="Picture 3" descr="http://www.chechersk.gomel-region.by/uploads/images/1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24744"/>
            <a:ext cx="2845219" cy="2264796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6149" name="Picture 5" descr="http://zodchy-tur.by/images/palat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0765" y="3933056"/>
            <a:ext cx="2790176" cy="1872208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1369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ПРЕДЛОЖЕНИЕ ПО РЕАЛИЗАЦИИ ПРОЕКТА</a:t>
            </a:r>
            <a:endParaRPr lang="en-US" sz="2500" b="1" dirty="0">
              <a:solidFill>
                <a:srgbClr val="602E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04864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Форма участия инвестора: 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создание совместного предприятия или 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100% продажа объекта инвестору.</a:t>
            </a:r>
            <a:br>
              <a:rPr lang="ru-RU" sz="3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Потребность в инвестициях: 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2,4 млн. долларов США.</a:t>
            </a:r>
            <a:br>
              <a:rPr lang="ru-RU" sz="3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Срок реализации проекта: 4 года.</a:t>
            </a:r>
            <a:endParaRPr lang="en-US" sz="3000" b="1" dirty="0">
              <a:solidFill>
                <a:srgbClr val="602E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169629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5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Контакты</a:t>
            </a:r>
            <a:endParaRPr lang="en-US" sz="2500" b="1" dirty="0">
              <a:solidFill>
                <a:srgbClr val="602E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132856"/>
            <a:ext cx="86409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Сектор культуры 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 Чечерск, улица Ленина, 2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Тел. </a:t>
            </a:r>
            <a:r>
              <a:rPr lang="en-US" sz="3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+375</a:t>
            </a:r>
            <a:r>
              <a:rPr lang="ru-RU" sz="3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(2332) 7-88-38, </a:t>
            </a:r>
            <a:r>
              <a:rPr lang="en-US" sz="3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+375</a:t>
            </a:r>
            <a:r>
              <a:rPr lang="ru-RU" sz="3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(29</a:t>
            </a:r>
            <a:r>
              <a:rPr lang="ru-RU" sz="3000" b="1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ru-RU" sz="3000" b="1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7-83-35</a:t>
            </a:r>
            <a:endParaRPr lang="ru-RU" sz="3000" b="1" dirty="0" smtClean="0">
              <a:solidFill>
                <a:srgbClr val="602E0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3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Заведующий сектором культуры</a:t>
            </a:r>
          </a:p>
          <a:p>
            <a:pPr algn="ctr">
              <a:defRPr/>
            </a:pPr>
            <a:r>
              <a:rPr lang="ru-RU" sz="3000" b="1" dirty="0" err="1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Давитко</a:t>
            </a:r>
            <a:r>
              <a:rPr lang="ru-RU" sz="3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Елена </a:t>
            </a:r>
            <a:r>
              <a:rPr lang="ru-RU" sz="3000" b="1" dirty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sz="3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лександровна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43608" y="537321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602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4340" name="Picture 4" descr="http://forum.globus.tut.by/files/8_3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CA593"/>
              </a:clrFrom>
              <a:clrTo>
                <a:srgbClr val="BCA5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7" y="2132856"/>
            <a:ext cx="4795614" cy="3600400"/>
          </a:xfrm>
          <a:prstGeom prst="roundRect">
            <a:avLst/>
          </a:prstGeom>
          <a:noFill/>
          <a:ln w="3175">
            <a:solidFill>
              <a:srgbClr val="602E04"/>
            </a:solidFill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5580112" y="2132856"/>
            <a:ext cx="3312368" cy="3672408"/>
          </a:xfrm>
          <a:prstGeom prst="roundRect">
            <a:avLst/>
          </a:prstGeom>
          <a:noFill/>
          <a:ln w="31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508104" y="1772816"/>
            <a:ext cx="331236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 многофункционального комплекса, ярко презентующего историко-культурное своеобразие Чечерщины, который может быть привлекателен как для местного населения, так и для туризма (внутреннего и въездного) </a:t>
            </a:r>
            <a:endParaRPr lang="ru-RU" sz="2000" b="1" dirty="0" smtClean="0">
              <a:solidFill>
                <a:srgbClr val="602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8640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ПРОЕКТНОЕ ПРЕДЛОЖЕНИЕ</a:t>
            </a:r>
            <a:r>
              <a:rPr lang="en-US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созданию музейно-туристического комплекса</a:t>
            </a:r>
            <a:b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базе бывшего комплекса графов Чернышевых-Кругликовых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г. Чечерске: усадьба </a:t>
            </a:r>
            <a:endParaRPr lang="ru-RU" sz="2000" b="1" dirty="0">
              <a:solidFill>
                <a:srgbClr val="602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3349" y="260648"/>
            <a:ext cx="3013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ОПИСАНИЕ  ПРОЕКТА</a:t>
            </a:r>
            <a:endParaRPr lang="ru-RU" sz="2000" dirty="0">
              <a:solidFill>
                <a:srgbClr val="602E0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04664"/>
            <a:ext cx="48245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Предлагаемая концепция и схема функционального приспособления здания бывшего дворца графов Чернышевых-Кругликовых: усадьба позволяет:</a:t>
            </a:r>
          </a:p>
          <a:p>
            <a:pPr algn="ctr"/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Создать в городе еще один (после ратуши) интересный музейный объект со стационарными музейными экспозициями и выставочными залами для сменных выставок, которые можно организовывать, в том числе, и на коммерческой основе.</a:t>
            </a:r>
          </a:p>
          <a:p>
            <a:pPr algn="ctr"/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Решить проблемы полноценного существования таких важных социальных институтов района как центр народного творчества и детской школы искусств.</a:t>
            </a:r>
            <a:endParaRPr lang="ru-RU" sz="2000" b="1" dirty="0">
              <a:solidFill>
                <a:srgbClr val="602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4664"/>
            <a:ext cx="2592787" cy="1584176"/>
          </a:xfrm>
          <a:prstGeom prst="round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267" name="Picture 3" descr="http://www.proza.ru/pics/2014/07/17/1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76872"/>
            <a:ext cx="2592288" cy="1928277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7574" y="4509120"/>
            <a:ext cx="2746385" cy="1638195"/>
          </a:xfrm>
          <a:prstGeom prst="round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6174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ПОЛОЖЕНИЕ НА ГЕОГРАФИЧЕСКОЙ КАРТЕ</a:t>
            </a:r>
            <a:endParaRPr lang="en-US" sz="2000" b="1" dirty="0">
              <a:solidFill>
                <a:srgbClr val="602E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660232" y="476672"/>
            <a:ext cx="22322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Комплекс бывшего дворца графов Чернышевых-Кругликовых: усадьба расположена в центре г.Чечерска. Усадьба включена в туристический маршрут </a:t>
            </a: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«Золотое кольцо Гомельщины», на расстоянии </a:t>
            </a: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 </a:t>
            </a:r>
            <a:r>
              <a:rPr lang="ru-RU" sz="2000" b="1" dirty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км от </a:t>
            </a: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Гомеля</a:t>
            </a:r>
            <a:endParaRPr lang="ru-RU" sz="2000" b="1" dirty="0">
              <a:solidFill>
                <a:srgbClr val="602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FF33"/>
              </a:clrFrom>
              <a:clrTo>
                <a:srgbClr val="99FF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836712"/>
            <a:ext cx="6264696" cy="5246421"/>
          </a:xfrm>
          <a:prstGeom prst="roundRect">
            <a:avLst/>
          </a:prstGeom>
          <a:noFill/>
          <a:ln w="3175">
            <a:solidFill>
              <a:srgbClr val="602E04"/>
            </a:solidFill>
            <a:miter lim="800000"/>
            <a:headEnd/>
            <a:tailEnd/>
          </a:ln>
          <a:effectLst/>
        </p:spPr>
      </p:pic>
      <p:sp>
        <p:nvSpPr>
          <p:cNvPr id="10" name="Блок-схема: узел 9"/>
          <p:cNvSpPr/>
          <p:nvPr/>
        </p:nvSpPr>
        <p:spPr>
          <a:xfrm>
            <a:off x="4932040" y="4149080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932040" y="4581128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987824" y="3212976"/>
            <a:ext cx="216024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51920" y="3861048"/>
            <a:ext cx="295232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Чечерск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92080" y="188640"/>
            <a:ext cx="3475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ОПИСАНИЕ ТЕРРИТОРИИ</a:t>
            </a:r>
            <a:endParaRPr lang="ru-RU" sz="2000" dirty="0">
              <a:solidFill>
                <a:srgbClr val="602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764704"/>
            <a:ext cx="47525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комплекс бывшего здания дворца графов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Чернышевых-Кругликовых в Чечерске входит парк, высаженный еще в </a:t>
            </a:r>
            <a:r>
              <a:rPr lang="en-US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XVIII </a:t>
            </a: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веке. Между парком и усадьбой стояла графская оранжерея.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сожалению, большая часть парк была уничтожена в годы Великой Отечественной войны.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Парк размещается на речной террасе, которая круто спускается к берегу реки Чечера. С холма открывается чудесный вид на реку и окрестности. На набережной заслуживает внимания амфитеатр в виде гитары.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>
              <a:solidFill>
                <a:srgbClr val="602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602E0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77072"/>
            <a:ext cx="3470924" cy="2016224"/>
          </a:xfrm>
          <a:prstGeom prst="roundRect">
            <a:avLst/>
          </a:prstGeom>
          <a:noFill/>
          <a:ln w="9525">
            <a:solidFill>
              <a:srgbClr val="602E04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5085184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602E04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43" name="Picture 3" descr="http://savepic.org/6911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052736"/>
            <a:ext cx="3456384" cy="2592288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292080" y="188640"/>
            <a:ext cx="3475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ОПИСАНИЕ ТЕРРИТОРИИ</a:t>
            </a:r>
            <a:endParaRPr lang="ru-RU" sz="2000" dirty="0">
              <a:solidFill>
                <a:srgbClr val="602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4217098" cy="2952328"/>
          </a:xfrm>
          <a:prstGeom prst="round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77072"/>
            <a:ext cx="4258072" cy="2151526"/>
          </a:xfrm>
          <a:prstGeom prst="round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3429000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Рядом с  комплексом бывшего здания дворца графов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Чернышевых-Кругликовых в Чечерске располагается здание бывшей винокурни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455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ТЕКУЩЕЕ СОСТОЯНИЕ УСАДЬБЫ</a:t>
            </a:r>
            <a:endParaRPr lang="ru-RU" sz="2000" b="1" dirty="0">
              <a:solidFill>
                <a:srgbClr val="602E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95536" y="764704"/>
            <a:ext cx="3851920" cy="473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Комплекс бывшего здания дворца Чернышевых-Кругликовых в Чечерске: усадьба свидетельствует о былом величии и светской жизни владельцев города Чечерска в </a:t>
            </a:r>
            <a:r>
              <a:rPr lang="ru-RU" sz="2000" b="1" dirty="0" err="1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XVIII</a:t>
            </a: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err="1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XIX</a:t>
            </a: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вв. Здание усадьбы многократно перестраивалось, и свой окончательный вид обрело в 1860 году.</a:t>
            </a:r>
          </a:p>
          <a:p>
            <a:pPr algn="ctr"/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нем прослеживаются черты романтизма замков поздней готики. Террасы, балконы и ажурное чугунное литье, гармонично вписывались в архитектуру усадьбы.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pPr algn="ctr"/>
            <a:endParaRPr lang="ru-RU" sz="1700" b="1" dirty="0">
              <a:solidFill>
                <a:srgbClr val="006600"/>
              </a:solidFill>
            </a:endParaRPr>
          </a:p>
          <a:p>
            <a:pPr algn="ctr"/>
            <a:endParaRPr lang="ru-RU" b="1" dirty="0">
              <a:solidFill>
                <a:srgbClr val="006600"/>
              </a:solidFill>
            </a:endParaRPr>
          </a:p>
          <a:p>
            <a:pPr algn="ctr"/>
            <a:endParaRPr lang="ru-RU" b="1" dirty="0">
              <a:solidFill>
                <a:srgbClr val="006600"/>
              </a:solidFill>
            </a:endParaRPr>
          </a:p>
          <a:p>
            <a:pPr algn="ctr"/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8" name="Picture 2" descr="http://lh6.ggpht.com/irina.kulyas/SGPC6NG6P5I/AAAAAAAACNk/XbUv_9-pEJw/s800/DSCN0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792421" cy="2844316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9" name="Picture 2" descr="http://www.lipilin.ru/fotowork/2014/fotowork441/fotowork441.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01008"/>
            <a:ext cx="3744416" cy="2497745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455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ТЕКУЩЕЕ СОСТОЯНИЕ УСАДЬБЫ</a:t>
            </a:r>
            <a:endParaRPr lang="ru-RU" sz="2000" b="1" dirty="0">
              <a:solidFill>
                <a:srgbClr val="602E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692696"/>
            <a:ext cx="55081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Здание бывшего дворца Чернышевых-Кругликовых представляет собой двухэтажный кирпичный объем Г-образного плана с небольшим подвальным помещением (около 45 кв.м.). Система размещения большинства помещений – коридорно-анфиладная. Центральный, прямоугольный в плане объем соединен галереей-коридором с пристройкой также прямоугольного плана. Здание имеет главный вход со стороны дворовой территории, оформленный вестибюлем, из которого открываются входы в коридор и переход во второй вестибюль с лестницей на второй этаж и вторым выходом из здания. В пристройке есть еще два дополнительных входа.</a:t>
            </a:r>
            <a:endParaRPr lang="ru-RU" sz="2000" b="1" dirty="0">
              <a:solidFill>
                <a:srgbClr val="602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globus.tut.by/chechersk/palace4_z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3240360" cy="2595254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9" name="Picture 2" descr="http://www.fotobel.by/images/chechersk/chechersk-dvorec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85851"/>
            <a:ext cx="3312368" cy="2215606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30341" y="260648"/>
            <a:ext cx="6043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ПЕРСПЕКТИВЫ ИСПОЛЬЗОВАНИЯ УСАДЬБЫ</a:t>
            </a:r>
            <a:endParaRPr lang="ru-RU" sz="2000" b="1" dirty="0">
              <a:solidFill>
                <a:srgbClr val="602E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64704"/>
            <a:ext cx="8388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Создание музейного комплекса, </a:t>
            </a:r>
          </a:p>
          <a:p>
            <a:pPr algn="ctr"/>
            <a:r>
              <a:rPr lang="ru-RU" sz="2000" b="1" dirty="0" smtClean="0">
                <a:solidFill>
                  <a:srgbClr val="602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посвященного Чернышевым-Кругликовым</a:t>
            </a:r>
          </a:p>
          <a:p>
            <a:pPr algn="ctr"/>
            <a:endParaRPr lang="ru-RU" sz="2000" b="1" dirty="0">
              <a:solidFill>
                <a:srgbClr val="602E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060848"/>
            <a:ext cx="5248925" cy="3312368"/>
          </a:xfrm>
          <a:prstGeom prst="round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700809"/>
            <a:ext cx="3024336" cy="1847006"/>
          </a:xfrm>
          <a:prstGeom prst="roundRect">
            <a:avLst/>
          </a:prstGeom>
          <a:noFill/>
          <a:ln w="3175">
            <a:solidFill>
              <a:srgbClr val="602E04"/>
            </a:solidFill>
            <a:miter lim="800000"/>
            <a:headEnd/>
            <a:tailEnd/>
          </a:ln>
          <a:effectLst/>
        </p:spPr>
      </p:pic>
      <p:pic>
        <p:nvPicPr>
          <p:cNvPr id="44038" name="Picture 6" descr="музей Сисси в Хофбург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2952328" cy="2214247"/>
          </a:xfrm>
          <a:prstGeom prst="roundRect">
            <a:avLst/>
          </a:prstGeom>
          <a:noFill/>
          <a:ln w="3175">
            <a:solidFill>
              <a:srgbClr val="602E0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460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53</cp:revision>
  <dcterms:created xsi:type="dcterms:W3CDTF">2015-03-23T07:42:56Z</dcterms:created>
  <dcterms:modified xsi:type="dcterms:W3CDTF">2024-11-04T12:59:36Z</dcterms:modified>
</cp:coreProperties>
</file>